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5459" r:id="rId1"/>
  </p:sldMasterIdLst>
  <p:sldIdLst>
    <p:sldId id="256" r:id="rId2"/>
    <p:sldId id="257" r:id="rId3"/>
    <p:sldId id="263" r:id="rId4"/>
    <p:sldId id="264" r:id="rId5"/>
    <p:sldId id="258" r:id="rId6"/>
    <p:sldId id="259" r:id="rId7"/>
    <p:sldId id="260" r:id="rId8"/>
    <p:sldId id="261" r:id="rId9"/>
    <p:sldId id="265"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572"/>
  </p:normalViewPr>
  <p:slideViewPr>
    <p:cSldViewPr snapToGrid="0">
      <p:cViewPr varScale="1">
        <p:scale>
          <a:sx n="107" d="100"/>
          <a:sy n="107" d="100"/>
        </p:scale>
        <p:origin x="736" y="1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3F540899-7D67-DF40-9644-4FF8AFB8E804}" type="datetimeFigureOut">
              <a:rPr lang="en-JO" smtClean="0"/>
              <a:t>19/05/2023</a:t>
            </a:fld>
            <a:endParaRPr lang="en-JO"/>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JO"/>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09B4B99-0538-6F4E-A391-2696974317C5}" type="slidenum">
              <a:rPr lang="en-JO" smtClean="0"/>
              <a:t>‹#›</a:t>
            </a:fld>
            <a:endParaRPr lang="en-JO"/>
          </a:p>
        </p:txBody>
      </p:sp>
    </p:spTree>
    <p:extLst>
      <p:ext uri="{BB962C8B-B14F-4D97-AF65-F5344CB8AC3E}">
        <p14:creationId xmlns:p14="http://schemas.microsoft.com/office/powerpoint/2010/main" val="2412061896"/>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540899-7D67-DF40-9644-4FF8AFB8E804}" type="datetimeFigureOut">
              <a:rPr lang="en-JO" smtClean="0"/>
              <a:t>19/05/2023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009B4B99-0538-6F4E-A391-2696974317C5}" type="slidenum">
              <a:rPr lang="en-JO" smtClean="0"/>
              <a:t>‹#›</a:t>
            </a:fld>
            <a:endParaRPr lang="en-JO"/>
          </a:p>
        </p:txBody>
      </p:sp>
    </p:spTree>
    <p:extLst>
      <p:ext uri="{BB962C8B-B14F-4D97-AF65-F5344CB8AC3E}">
        <p14:creationId xmlns:p14="http://schemas.microsoft.com/office/powerpoint/2010/main" val="2555501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540899-7D67-DF40-9644-4FF8AFB8E804}" type="datetimeFigureOut">
              <a:rPr lang="en-JO" smtClean="0"/>
              <a:t>19/05/2023</a:t>
            </a:fld>
            <a:endParaRPr lang="en-JO"/>
          </a:p>
        </p:txBody>
      </p:sp>
      <p:sp>
        <p:nvSpPr>
          <p:cNvPr id="5" name="Footer Placeholder 4"/>
          <p:cNvSpPr>
            <a:spLocks noGrp="1"/>
          </p:cNvSpPr>
          <p:nvPr>
            <p:ph type="ftr" sz="quarter" idx="11"/>
          </p:nvPr>
        </p:nvSpPr>
        <p:spPr/>
        <p:txBody>
          <a:bodyPr/>
          <a:lstStyle/>
          <a:p>
            <a:endParaRPr lang="en-JO"/>
          </a:p>
        </p:txBody>
      </p:sp>
      <p:sp>
        <p:nvSpPr>
          <p:cNvPr id="6" name="Slide Number Placeholder 5"/>
          <p:cNvSpPr>
            <a:spLocks noGrp="1"/>
          </p:cNvSpPr>
          <p:nvPr>
            <p:ph type="sldNum" sz="quarter" idx="12"/>
          </p:nvPr>
        </p:nvSpPr>
        <p:spPr/>
        <p:txBody>
          <a:bodyPr/>
          <a:lstStyle/>
          <a:p>
            <a:fld id="{009B4B99-0538-6F4E-A391-2696974317C5}" type="slidenum">
              <a:rPr lang="en-JO" smtClean="0"/>
              <a:t>‹#›</a:t>
            </a:fld>
            <a:endParaRPr lang="en-JO"/>
          </a:p>
        </p:txBody>
      </p:sp>
    </p:spTree>
    <p:extLst>
      <p:ext uri="{BB962C8B-B14F-4D97-AF65-F5344CB8AC3E}">
        <p14:creationId xmlns:p14="http://schemas.microsoft.com/office/powerpoint/2010/main" val="19081410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540899-7D67-DF40-9644-4FF8AFB8E804}" type="datetimeFigureOut">
              <a:rPr lang="en-JO" smtClean="0"/>
              <a:t>19/05/2023</a:t>
            </a:fld>
            <a:endParaRPr lang="en-JO"/>
          </a:p>
        </p:txBody>
      </p:sp>
      <p:sp>
        <p:nvSpPr>
          <p:cNvPr id="8" name="Footer Placeholder 7"/>
          <p:cNvSpPr>
            <a:spLocks noGrp="1"/>
          </p:cNvSpPr>
          <p:nvPr>
            <p:ph type="ftr" sz="quarter" idx="11"/>
          </p:nvPr>
        </p:nvSpPr>
        <p:spPr/>
        <p:txBody>
          <a:bodyPr/>
          <a:lstStyle/>
          <a:p>
            <a:endParaRPr lang="en-JO"/>
          </a:p>
        </p:txBody>
      </p:sp>
      <p:sp>
        <p:nvSpPr>
          <p:cNvPr id="9" name="Slide Number Placeholder 8"/>
          <p:cNvSpPr>
            <a:spLocks noGrp="1"/>
          </p:cNvSpPr>
          <p:nvPr>
            <p:ph type="sldNum" sz="quarter" idx="12"/>
          </p:nvPr>
        </p:nvSpPr>
        <p:spPr/>
        <p:txBody>
          <a:bodyPr/>
          <a:lstStyle/>
          <a:p>
            <a:fld id="{009B4B99-0538-6F4E-A391-2696974317C5}" type="slidenum">
              <a:rPr lang="en-JO" smtClean="0"/>
              <a:t>‹#›</a:t>
            </a:fld>
            <a:endParaRPr lang="en-JO"/>
          </a:p>
        </p:txBody>
      </p:sp>
    </p:spTree>
    <p:extLst>
      <p:ext uri="{BB962C8B-B14F-4D97-AF65-F5344CB8AC3E}">
        <p14:creationId xmlns:p14="http://schemas.microsoft.com/office/powerpoint/2010/main" val="4170564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3F540899-7D67-DF40-9644-4FF8AFB8E804}" type="datetimeFigureOut">
              <a:rPr lang="en-JO" smtClean="0"/>
              <a:t>19/05/2023</a:t>
            </a:fld>
            <a:endParaRPr lang="en-JO"/>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JO"/>
          </a:p>
        </p:txBody>
      </p:sp>
      <p:sp>
        <p:nvSpPr>
          <p:cNvPr id="6" name="Slide Number Placeholder 5"/>
          <p:cNvSpPr>
            <a:spLocks noGrp="1"/>
          </p:cNvSpPr>
          <p:nvPr>
            <p:ph type="sldNum" sz="quarter" idx="12"/>
          </p:nvPr>
        </p:nvSpPr>
        <p:spPr>
          <a:xfrm>
            <a:off x="8604504" y="5211060"/>
            <a:ext cx="2112264" cy="228600"/>
          </a:xfrm>
        </p:spPr>
        <p:txBody>
          <a:bodyPr/>
          <a:lstStyle/>
          <a:p>
            <a:fld id="{009B4B99-0538-6F4E-A391-2696974317C5}" type="slidenum">
              <a:rPr lang="en-JO" smtClean="0"/>
              <a:t>‹#›</a:t>
            </a:fld>
            <a:endParaRPr lang="en-JO"/>
          </a:p>
        </p:txBody>
      </p:sp>
    </p:spTree>
    <p:extLst>
      <p:ext uri="{BB962C8B-B14F-4D97-AF65-F5344CB8AC3E}">
        <p14:creationId xmlns:p14="http://schemas.microsoft.com/office/powerpoint/2010/main" val="239728655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540899-7D67-DF40-9644-4FF8AFB8E804}" type="datetimeFigureOut">
              <a:rPr lang="en-JO" smtClean="0"/>
              <a:t>19/05/2023</a:t>
            </a:fld>
            <a:endParaRPr lang="en-JO"/>
          </a:p>
        </p:txBody>
      </p:sp>
      <p:sp>
        <p:nvSpPr>
          <p:cNvPr id="6" name="Footer Placeholder 5"/>
          <p:cNvSpPr>
            <a:spLocks noGrp="1"/>
          </p:cNvSpPr>
          <p:nvPr>
            <p:ph type="ftr" sz="quarter" idx="11"/>
          </p:nvPr>
        </p:nvSpPr>
        <p:spPr/>
        <p:txBody>
          <a:bodyPr/>
          <a:lstStyle/>
          <a:p>
            <a:endParaRPr lang="en-JO"/>
          </a:p>
        </p:txBody>
      </p:sp>
      <p:sp>
        <p:nvSpPr>
          <p:cNvPr id="7" name="Slide Number Placeholder 6"/>
          <p:cNvSpPr>
            <a:spLocks noGrp="1"/>
          </p:cNvSpPr>
          <p:nvPr>
            <p:ph type="sldNum" sz="quarter" idx="12"/>
          </p:nvPr>
        </p:nvSpPr>
        <p:spPr/>
        <p:txBody>
          <a:bodyPr/>
          <a:lstStyle/>
          <a:p>
            <a:fld id="{009B4B99-0538-6F4E-A391-2696974317C5}" type="slidenum">
              <a:rPr lang="en-JO" smtClean="0"/>
              <a:t>‹#›</a:t>
            </a:fld>
            <a:endParaRPr lang="en-JO"/>
          </a:p>
        </p:txBody>
      </p:sp>
    </p:spTree>
    <p:extLst>
      <p:ext uri="{BB962C8B-B14F-4D97-AF65-F5344CB8AC3E}">
        <p14:creationId xmlns:p14="http://schemas.microsoft.com/office/powerpoint/2010/main" val="11593285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540899-7D67-DF40-9644-4FF8AFB8E804}" type="datetimeFigureOut">
              <a:rPr lang="en-JO" smtClean="0"/>
              <a:t>19/05/2023</a:t>
            </a:fld>
            <a:endParaRPr lang="en-JO"/>
          </a:p>
        </p:txBody>
      </p:sp>
      <p:sp>
        <p:nvSpPr>
          <p:cNvPr id="8" name="Footer Placeholder 7"/>
          <p:cNvSpPr>
            <a:spLocks noGrp="1"/>
          </p:cNvSpPr>
          <p:nvPr>
            <p:ph type="ftr" sz="quarter" idx="11"/>
          </p:nvPr>
        </p:nvSpPr>
        <p:spPr/>
        <p:txBody>
          <a:bodyPr/>
          <a:lstStyle/>
          <a:p>
            <a:endParaRPr lang="en-JO"/>
          </a:p>
        </p:txBody>
      </p:sp>
      <p:sp>
        <p:nvSpPr>
          <p:cNvPr id="9" name="Slide Number Placeholder 8"/>
          <p:cNvSpPr>
            <a:spLocks noGrp="1"/>
          </p:cNvSpPr>
          <p:nvPr>
            <p:ph type="sldNum" sz="quarter" idx="12"/>
          </p:nvPr>
        </p:nvSpPr>
        <p:spPr/>
        <p:txBody>
          <a:bodyPr/>
          <a:lstStyle/>
          <a:p>
            <a:fld id="{009B4B99-0538-6F4E-A391-2696974317C5}" type="slidenum">
              <a:rPr lang="en-JO" smtClean="0"/>
              <a:t>‹#›</a:t>
            </a:fld>
            <a:endParaRPr lang="en-JO"/>
          </a:p>
        </p:txBody>
      </p:sp>
    </p:spTree>
    <p:extLst>
      <p:ext uri="{BB962C8B-B14F-4D97-AF65-F5344CB8AC3E}">
        <p14:creationId xmlns:p14="http://schemas.microsoft.com/office/powerpoint/2010/main" val="3847545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540899-7D67-DF40-9644-4FF8AFB8E804}" type="datetimeFigureOut">
              <a:rPr lang="en-JO" smtClean="0"/>
              <a:t>19/05/2023</a:t>
            </a:fld>
            <a:endParaRPr lang="en-JO"/>
          </a:p>
        </p:txBody>
      </p:sp>
      <p:sp>
        <p:nvSpPr>
          <p:cNvPr id="4" name="Footer Placeholder 3"/>
          <p:cNvSpPr>
            <a:spLocks noGrp="1"/>
          </p:cNvSpPr>
          <p:nvPr>
            <p:ph type="ftr" sz="quarter" idx="11"/>
          </p:nvPr>
        </p:nvSpPr>
        <p:spPr/>
        <p:txBody>
          <a:bodyPr/>
          <a:lstStyle/>
          <a:p>
            <a:endParaRPr lang="en-JO"/>
          </a:p>
        </p:txBody>
      </p:sp>
      <p:sp>
        <p:nvSpPr>
          <p:cNvPr id="5" name="Slide Number Placeholder 4"/>
          <p:cNvSpPr>
            <a:spLocks noGrp="1"/>
          </p:cNvSpPr>
          <p:nvPr>
            <p:ph type="sldNum" sz="quarter" idx="12"/>
          </p:nvPr>
        </p:nvSpPr>
        <p:spPr/>
        <p:txBody>
          <a:bodyPr/>
          <a:lstStyle/>
          <a:p>
            <a:fld id="{009B4B99-0538-6F4E-A391-2696974317C5}" type="slidenum">
              <a:rPr lang="en-JO" smtClean="0"/>
              <a:t>‹#›</a:t>
            </a:fld>
            <a:endParaRPr lang="en-JO"/>
          </a:p>
        </p:txBody>
      </p:sp>
    </p:spTree>
    <p:extLst>
      <p:ext uri="{BB962C8B-B14F-4D97-AF65-F5344CB8AC3E}">
        <p14:creationId xmlns:p14="http://schemas.microsoft.com/office/powerpoint/2010/main" val="171699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540899-7D67-DF40-9644-4FF8AFB8E804}" type="datetimeFigureOut">
              <a:rPr lang="en-JO" smtClean="0"/>
              <a:t>19/05/2023</a:t>
            </a:fld>
            <a:endParaRPr lang="en-JO"/>
          </a:p>
        </p:txBody>
      </p:sp>
      <p:sp>
        <p:nvSpPr>
          <p:cNvPr id="3" name="Footer Placeholder 2"/>
          <p:cNvSpPr>
            <a:spLocks noGrp="1"/>
          </p:cNvSpPr>
          <p:nvPr>
            <p:ph type="ftr" sz="quarter" idx="11"/>
          </p:nvPr>
        </p:nvSpPr>
        <p:spPr/>
        <p:txBody>
          <a:bodyPr/>
          <a:lstStyle/>
          <a:p>
            <a:endParaRPr lang="en-JO"/>
          </a:p>
        </p:txBody>
      </p:sp>
      <p:sp>
        <p:nvSpPr>
          <p:cNvPr id="4" name="Slide Number Placeholder 3"/>
          <p:cNvSpPr>
            <a:spLocks noGrp="1"/>
          </p:cNvSpPr>
          <p:nvPr>
            <p:ph type="sldNum" sz="quarter" idx="12"/>
          </p:nvPr>
        </p:nvSpPr>
        <p:spPr/>
        <p:txBody>
          <a:bodyPr/>
          <a:lstStyle/>
          <a:p>
            <a:fld id="{009B4B99-0538-6F4E-A391-2696974317C5}" type="slidenum">
              <a:rPr lang="en-JO" smtClean="0"/>
              <a:t>‹#›</a:t>
            </a:fld>
            <a:endParaRPr lang="en-JO"/>
          </a:p>
        </p:txBody>
      </p:sp>
    </p:spTree>
    <p:extLst>
      <p:ext uri="{BB962C8B-B14F-4D97-AF65-F5344CB8AC3E}">
        <p14:creationId xmlns:p14="http://schemas.microsoft.com/office/powerpoint/2010/main" val="39298706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3F540899-7D67-DF40-9644-4FF8AFB8E804}" type="datetimeFigureOut">
              <a:rPr lang="en-JO" smtClean="0"/>
              <a:t>19/05/2023</a:t>
            </a:fld>
            <a:endParaRPr lang="en-JO"/>
          </a:p>
        </p:txBody>
      </p:sp>
      <p:sp>
        <p:nvSpPr>
          <p:cNvPr id="9" name="Footer Placeholder 8"/>
          <p:cNvSpPr>
            <a:spLocks noGrp="1"/>
          </p:cNvSpPr>
          <p:nvPr>
            <p:ph type="ftr" sz="quarter" idx="11"/>
          </p:nvPr>
        </p:nvSpPr>
        <p:spPr/>
        <p:txBody>
          <a:bodyPr/>
          <a:lstStyle>
            <a:lvl1pPr algn="r">
              <a:defRPr/>
            </a:lvl1pPr>
          </a:lstStyle>
          <a:p>
            <a:endParaRPr lang="en-JO"/>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09B4B99-0538-6F4E-A391-2696974317C5}" type="slidenum">
              <a:rPr lang="en-JO" smtClean="0"/>
              <a:t>‹#›</a:t>
            </a:fld>
            <a:endParaRPr lang="en-JO"/>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977677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3F540899-7D67-DF40-9644-4FF8AFB8E804}" type="datetimeFigureOut">
              <a:rPr lang="en-JO" smtClean="0"/>
              <a:t>19/05/2023</a:t>
            </a:fld>
            <a:endParaRPr lang="en-JO"/>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09B4B99-0538-6F4E-A391-2696974317C5}" type="slidenum">
              <a:rPr lang="en-JO" smtClean="0"/>
              <a:t>‹#›</a:t>
            </a:fld>
            <a:endParaRPr lang="en-JO"/>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7032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3F540899-7D67-DF40-9644-4FF8AFB8E804}" type="datetimeFigureOut">
              <a:rPr lang="en-JO" smtClean="0"/>
              <a:t>19/05/2023</a:t>
            </a:fld>
            <a:endParaRPr lang="en-JO"/>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JO"/>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09B4B99-0538-6F4E-A391-2696974317C5}" type="slidenum">
              <a:rPr lang="en-JO" smtClean="0"/>
              <a:t>‹#›</a:t>
            </a:fld>
            <a:endParaRPr lang="en-JO"/>
          </a:p>
        </p:txBody>
      </p:sp>
    </p:spTree>
    <p:extLst>
      <p:ext uri="{BB962C8B-B14F-4D97-AF65-F5344CB8AC3E}">
        <p14:creationId xmlns:p14="http://schemas.microsoft.com/office/powerpoint/2010/main" val="3284874674"/>
      </p:ext>
    </p:extLst>
  </p:cSld>
  <p:clrMap bg1="lt1" tx1="dk1" bg2="lt2" tx2="dk2" accent1="accent1" accent2="accent2" accent3="accent3" accent4="accent4" accent5="accent5" accent6="accent6" hlink="hlink" folHlink="folHlink"/>
  <p:sldLayoutIdLst>
    <p:sldLayoutId id="2147485460" r:id="rId1"/>
    <p:sldLayoutId id="2147485461" r:id="rId2"/>
    <p:sldLayoutId id="2147485462" r:id="rId3"/>
    <p:sldLayoutId id="2147485463" r:id="rId4"/>
    <p:sldLayoutId id="2147485464" r:id="rId5"/>
    <p:sldLayoutId id="2147485465" r:id="rId6"/>
    <p:sldLayoutId id="2147485466" r:id="rId7"/>
    <p:sldLayoutId id="2147485467" r:id="rId8"/>
    <p:sldLayoutId id="2147485468" r:id="rId9"/>
    <p:sldLayoutId id="2147485469" r:id="rId10"/>
    <p:sldLayoutId id="2147485470"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mawdoo3.com/%D8%B8%D8%A7%D9%87%D8%B1%D8%A9_%D8%A7%D9%84%D9%81%D9%82%D8%B1"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7711D-F4B7-D87E-013E-6C1D1F1D22B5}"/>
              </a:ext>
            </a:extLst>
          </p:cNvPr>
          <p:cNvSpPr>
            <a:spLocks noGrp="1"/>
          </p:cNvSpPr>
          <p:nvPr>
            <p:ph type="ctrTitle"/>
          </p:nvPr>
        </p:nvSpPr>
        <p:spPr/>
        <p:txBody>
          <a:bodyPr/>
          <a:lstStyle/>
          <a:p>
            <a:pPr algn="r" defTabSz="914400" rtl="1" eaLnBrk="1" latinLnBrk="0" hangingPunct="1">
              <a:lnSpc>
                <a:spcPct val="90000"/>
              </a:lnSpc>
              <a:spcBef>
                <a:spcPct val="0"/>
              </a:spcBef>
              <a:buNone/>
            </a:pPr>
            <a:r>
              <a:rPr lang="ar-SA" dirty="0"/>
              <a:t>كيفية القضاء على الفقر و الجوع</a:t>
            </a:r>
            <a:endParaRPr lang="en-JO" dirty="0"/>
          </a:p>
        </p:txBody>
      </p:sp>
      <p:sp>
        <p:nvSpPr>
          <p:cNvPr id="3" name="Subtitle 2">
            <a:extLst>
              <a:ext uri="{FF2B5EF4-FFF2-40B4-BE49-F238E27FC236}">
                <a16:creationId xmlns:a16="http://schemas.microsoft.com/office/drawing/2014/main" id="{CCDF6A34-4FAB-2148-AF3B-F6E9EC8B4530}"/>
              </a:ext>
            </a:extLst>
          </p:cNvPr>
          <p:cNvSpPr>
            <a:spLocks noGrp="1"/>
          </p:cNvSpPr>
          <p:nvPr>
            <p:ph type="subTitle" idx="1"/>
          </p:nvPr>
        </p:nvSpPr>
        <p:spPr>
          <a:xfrm>
            <a:off x="8965869" y="4453462"/>
            <a:ext cx="1548325" cy="457201"/>
          </a:xfrm>
        </p:spPr>
        <p:txBody>
          <a:bodyPr>
            <a:normAutofit/>
          </a:bodyPr>
          <a:lstStyle/>
          <a:p>
            <a:pPr marL="0" indent="0" algn="r" defTabSz="914400" rtl="1" eaLnBrk="1" latinLnBrk="0" hangingPunct="1">
              <a:lnSpc>
                <a:spcPct val="120000"/>
              </a:lnSpc>
              <a:spcBef>
                <a:spcPts val="1000"/>
              </a:spcBef>
              <a:buClr>
                <a:schemeClr val="accent1">
                  <a:lumMod val="60000"/>
                  <a:lumOff val="40000"/>
                </a:schemeClr>
              </a:buClr>
              <a:buSzPct val="160000"/>
              <a:buFont typeface="Arial" panose="020B0604020202020204" pitchFamily="34" charset="0"/>
              <a:buNone/>
            </a:pPr>
            <a:r>
              <a:rPr lang="ar-SA" sz="1800" dirty="0"/>
              <a:t>مايا مكحول  </a:t>
            </a:r>
          </a:p>
          <a:p>
            <a:pPr marL="0" indent="0" algn="r" defTabSz="914400" rtl="1" eaLnBrk="1" latinLnBrk="0" hangingPunct="1">
              <a:lnSpc>
                <a:spcPct val="120000"/>
              </a:lnSpc>
              <a:spcBef>
                <a:spcPts val="1000"/>
              </a:spcBef>
              <a:buClr>
                <a:schemeClr val="accent1">
                  <a:lumMod val="60000"/>
                  <a:lumOff val="40000"/>
                </a:schemeClr>
              </a:buClr>
              <a:buSzPct val="160000"/>
              <a:buFont typeface="Arial" panose="020B0604020202020204" pitchFamily="34" charset="0"/>
              <a:buNone/>
            </a:pPr>
            <a:endParaRPr lang="ar-SA" dirty="0"/>
          </a:p>
        </p:txBody>
      </p:sp>
      <p:sp>
        <p:nvSpPr>
          <p:cNvPr id="4" name="TextBox 3">
            <a:extLst>
              <a:ext uri="{FF2B5EF4-FFF2-40B4-BE49-F238E27FC236}">
                <a16:creationId xmlns:a16="http://schemas.microsoft.com/office/drawing/2014/main" id="{F2161E80-F85C-8416-F708-75A66B45F8AB}"/>
              </a:ext>
            </a:extLst>
          </p:cNvPr>
          <p:cNvSpPr txBox="1"/>
          <p:nvPr/>
        </p:nvSpPr>
        <p:spPr>
          <a:xfrm>
            <a:off x="5345775" y="4833690"/>
            <a:ext cx="5284519" cy="400110"/>
          </a:xfrm>
          <a:prstGeom prst="rect">
            <a:avLst/>
          </a:prstGeom>
          <a:noFill/>
        </p:spPr>
        <p:txBody>
          <a:bodyPr wrap="square" rtlCol="0">
            <a:spAutoFit/>
          </a:bodyPr>
          <a:lstStyle/>
          <a:p>
            <a:pPr marL="0" algn="r" defTabSz="457200" rtl="1" eaLnBrk="1" latinLnBrk="0" hangingPunct="1"/>
            <a:r>
              <a:rPr lang="ar-SA" sz="2000" dirty="0"/>
              <a:t>مادة </a:t>
            </a:r>
            <a:r>
              <a:rPr lang="ar-SA" sz="2000" dirty="0" err="1"/>
              <a:t>اللغه</a:t>
            </a:r>
            <a:r>
              <a:rPr lang="ar-SA" sz="2000" dirty="0"/>
              <a:t> </a:t>
            </a:r>
            <a:r>
              <a:rPr lang="ar-SA" sz="2000" dirty="0" err="1"/>
              <a:t>العربيه</a:t>
            </a:r>
            <a:r>
              <a:rPr lang="ar-SA" sz="2000" dirty="0"/>
              <a:t> والاجتماعيات</a:t>
            </a:r>
            <a:endParaRPr lang="en-JO" sz="2000" dirty="0"/>
          </a:p>
        </p:txBody>
      </p:sp>
    </p:spTree>
    <p:extLst>
      <p:ext uri="{BB962C8B-B14F-4D97-AF65-F5344CB8AC3E}">
        <p14:creationId xmlns:p14="http://schemas.microsoft.com/office/powerpoint/2010/main" val="294188315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9A85B-1604-1790-6CE6-CEF6A088EACA}"/>
              </a:ext>
            </a:extLst>
          </p:cNvPr>
          <p:cNvSpPr>
            <a:spLocks noGrp="1"/>
          </p:cNvSpPr>
          <p:nvPr>
            <p:ph type="title"/>
          </p:nvPr>
        </p:nvSpPr>
        <p:spPr>
          <a:xfrm>
            <a:off x="1101436" y="452589"/>
            <a:ext cx="9989127" cy="1019951"/>
          </a:xfrm>
        </p:spPr>
        <p:txBody>
          <a:bodyPr>
            <a:normAutofit fontScale="90000"/>
          </a:bodyPr>
          <a:lstStyle/>
          <a:p>
            <a:pPr algn="ctr" rtl="1"/>
            <a:r>
              <a:rPr lang="ar-JO" sz="6700" i="0" strike="noStrike" dirty="0">
                <a:solidFill>
                  <a:schemeClr val="tx2">
                    <a:lumMod val="40000"/>
                    <a:lumOff val="60000"/>
                  </a:schemeClr>
                </a:solidFill>
                <a:effectLst/>
                <a:latin typeface="DroidArabicKufi-Regular"/>
                <a:hlinkClick r:id="rId2">
                  <a:extLst>
                    <a:ext uri="{A12FA001-AC4F-418D-AE19-62706E023703}">
                      <ahyp:hlinkClr xmlns:ahyp="http://schemas.microsoft.com/office/drawing/2018/hyperlinkcolor" val="tx"/>
                    </a:ext>
                  </a:extLst>
                </a:hlinkClick>
              </a:rPr>
              <a:t>ظاهرة الفقر</a:t>
            </a:r>
            <a:br>
              <a:rPr lang="ar-JO" b="1" i="0" dirty="0">
                <a:solidFill>
                  <a:srgbClr val="333333"/>
                </a:solidFill>
                <a:effectLst/>
                <a:latin typeface="DroidArabicKufi-Regular"/>
              </a:rPr>
            </a:br>
            <a:endParaRPr lang="en-JO" dirty="0"/>
          </a:p>
        </p:txBody>
      </p:sp>
      <p:sp>
        <p:nvSpPr>
          <p:cNvPr id="3" name="Content Placeholder 2">
            <a:extLst>
              <a:ext uri="{FF2B5EF4-FFF2-40B4-BE49-F238E27FC236}">
                <a16:creationId xmlns:a16="http://schemas.microsoft.com/office/drawing/2014/main" id="{D9882F1D-BF3D-4833-BDBE-F18B85837C88}"/>
              </a:ext>
            </a:extLst>
          </p:cNvPr>
          <p:cNvSpPr>
            <a:spLocks noGrp="1"/>
          </p:cNvSpPr>
          <p:nvPr>
            <p:ph idx="1"/>
          </p:nvPr>
        </p:nvSpPr>
        <p:spPr>
          <a:xfrm>
            <a:off x="1349829" y="1122218"/>
            <a:ext cx="9989127" cy="2476005"/>
          </a:xfrm>
        </p:spPr>
        <p:txBody>
          <a:bodyPr>
            <a:noAutofit/>
          </a:bodyPr>
          <a:lstStyle/>
          <a:p>
            <a:pPr lvl="1" algn="just" rtl="1">
              <a:spcBef>
                <a:spcPts val="900"/>
              </a:spcBef>
            </a:pPr>
            <a:r>
              <a:rPr lang="ar-JO" sz="2800" b="0" i="0" dirty="0">
                <a:solidFill>
                  <a:srgbClr val="333333"/>
                </a:solidFill>
                <a:effectLst/>
                <a:latin typeface="DroidArabicKufi-Regular"/>
              </a:rPr>
              <a:t>يُعدّ الفقر ظاهرةً اجتماعيةً مُتعدّدة الأبعاد، إذ إنّ الفقر يتضمّن آثاراً تزيد عن النقص في الدخل والموارد الإنتاجية الضرورية لتأمين سُبل العيش منها: الجوع، وسوء التغذية، ومحدودية الوصول إلى التعليم، وعدم الحصول على كافّة الخدمات الأساسية، والتمييز الاجتماعي</a:t>
            </a:r>
            <a:r>
              <a:rPr lang="en-US" sz="2800" b="0" i="0" dirty="0">
                <a:solidFill>
                  <a:srgbClr val="333333"/>
                </a:solidFill>
                <a:effectLst/>
                <a:latin typeface="DroidArabicKufi-Regular"/>
              </a:rPr>
              <a:t>.</a:t>
            </a:r>
            <a:endParaRPr lang="en-US" sz="2800" dirty="0">
              <a:solidFill>
                <a:srgbClr val="333333"/>
              </a:solidFill>
              <a:latin typeface="DroidArabicKufi-Regular"/>
            </a:endParaRPr>
          </a:p>
          <a:p>
            <a:pPr lvl="1" algn="just" rtl="1">
              <a:spcBef>
                <a:spcPts val="900"/>
              </a:spcBef>
            </a:pPr>
            <a:endParaRPr lang="ar-JO" sz="2800" b="0" i="0" dirty="0">
              <a:solidFill>
                <a:srgbClr val="333333"/>
              </a:solidFill>
              <a:effectLst/>
              <a:latin typeface="DroidArabicKufi-Regular"/>
            </a:endParaRPr>
          </a:p>
          <a:p>
            <a:pPr lvl="1" algn="just" rtl="1"/>
            <a:r>
              <a:rPr lang="ar-JO" sz="2800" b="0" i="0" dirty="0">
                <a:solidFill>
                  <a:srgbClr val="333333"/>
                </a:solidFill>
                <a:effectLst/>
                <a:latin typeface="DroidArabicKufi-Regular"/>
              </a:rPr>
              <a:t>يُؤثّر الفقر في المجتمع بصورة متفاوتة في فئات المجتمع المختلفة، ويُشار إلى أنّ الفقر يرتبط بالتنمية بجميع مجالاتها الاقتصادية، والصحية، والتعليمية، والبيئية، لذا تطرح الدول مجموعةً من الاستراتيجيات والسياسات المُوجّهة لمحاربة الفقر، وذلك بهدف توزيع الثروة والدخل بشكل عادل أكثر.</a:t>
            </a:r>
            <a:br>
              <a:rPr lang="ar-JO" sz="2800" dirty="0"/>
            </a:br>
            <a:endParaRPr lang="en-JO" sz="2800" dirty="0"/>
          </a:p>
        </p:txBody>
      </p:sp>
    </p:spTree>
    <p:extLst>
      <p:ext uri="{BB962C8B-B14F-4D97-AF65-F5344CB8AC3E}">
        <p14:creationId xmlns:p14="http://schemas.microsoft.com/office/powerpoint/2010/main" val="2270388316"/>
      </p:ext>
    </p:extLst>
  </p:cSld>
  <p:clrMapOvr>
    <a:masterClrMapping/>
  </p:clrMapOvr>
  <mc:AlternateContent xmlns:mc="http://schemas.openxmlformats.org/markup-compatibility/2006">
    <mc:Choice xmlns:p14="http://schemas.microsoft.com/office/powerpoint/2010/main" Requires="p14">
      <p:transition spd="slow" p14:dur="1200">
        <p:dissolve/>
      </p:transition>
    </mc:Choice>
    <mc:Fallback>
      <p:transition spd="slow">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33712D4-ECAC-F293-F12E-B411E628A3F0}"/>
              </a:ext>
            </a:extLst>
          </p:cNvPr>
          <p:cNvSpPr>
            <a:spLocks noGrp="1"/>
          </p:cNvSpPr>
          <p:nvPr>
            <p:ph idx="1"/>
          </p:nvPr>
        </p:nvSpPr>
        <p:spPr>
          <a:xfrm>
            <a:off x="878773" y="1378871"/>
            <a:ext cx="10842172" cy="2565071"/>
          </a:xfrm>
        </p:spPr>
        <p:txBody>
          <a:bodyPr>
            <a:normAutofit fontScale="85000" lnSpcReduction="10000"/>
          </a:bodyPr>
          <a:lstStyle/>
          <a:p>
            <a:pPr marL="548640" lvl="2" indent="0" algn="r" defTabSz="914400" rtl="1" eaLnBrk="1" latinLnBrk="0" hangingPunct="1">
              <a:lnSpc>
                <a:spcPct val="100000"/>
              </a:lnSpc>
              <a:spcBef>
                <a:spcPts val="500"/>
              </a:spcBef>
              <a:buClr>
                <a:schemeClr val="tx1">
                  <a:lumMod val="85000"/>
                  <a:lumOff val="15000"/>
                </a:schemeClr>
              </a:buClr>
              <a:buFont typeface="Garamond" pitchFamily="18" charset="0"/>
              <a:buNone/>
            </a:pPr>
            <a:r>
              <a:rPr lang="ar-JO" sz="2800" b="0" i="0" dirty="0">
                <a:solidFill>
                  <a:srgbClr val="333333"/>
                </a:solidFill>
                <a:effectLst/>
                <a:latin typeface="DroidArabicKufi-Regular"/>
              </a:rPr>
              <a:t>يظهر الفقر في المجتمعات بسبب مجموعة من العوامل منها؛ انعدام المساواة والعدل بين أفراد المجتمع في الخدمات المختلفة المُقدّمة لهم، والتمييز بين أفراد المجتمع الذي ينشأ بسببه نظام طبقيّ يُؤدي إلى الحدّ من مشاركة جميع فئات المجتمع، ومن أهمّ الأسباب الاجتماعية للفقر زيادة عدد السكان في المنطقة، ويرجع ذلك إمّا بسبب النمو السكاني الذي يُصبح أعلى من معدّلات الناتج المحلي الإجمالي، أو بسبب هجرة الأفراد من الريف إلى المدينة بسبب الأوضاع البيئية الصعبة فيها، ممّا يُساهم في زيادة الضغط على الموارد المختلفة.</a:t>
            </a:r>
            <a:endParaRPr lang="en-JO" sz="2800" dirty="0"/>
          </a:p>
        </p:txBody>
      </p:sp>
      <p:sp>
        <p:nvSpPr>
          <p:cNvPr id="5" name="Title 4">
            <a:extLst>
              <a:ext uri="{FF2B5EF4-FFF2-40B4-BE49-F238E27FC236}">
                <a16:creationId xmlns:a16="http://schemas.microsoft.com/office/drawing/2014/main" id="{7A05B486-D9E6-CEFF-D4CB-ACA5B32C966D}"/>
              </a:ext>
            </a:extLst>
          </p:cNvPr>
          <p:cNvSpPr>
            <a:spLocks noGrp="1"/>
          </p:cNvSpPr>
          <p:nvPr>
            <p:ph type="title"/>
          </p:nvPr>
        </p:nvSpPr>
        <p:spPr>
          <a:xfrm>
            <a:off x="1041071" y="695444"/>
            <a:ext cx="10058400" cy="332508"/>
          </a:xfrm>
        </p:spPr>
        <p:txBody>
          <a:bodyPr>
            <a:normAutofit fontScale="90000"/>
          </a:bodyPr>
          <a:lstStyle/>
          <a:p>
            <a:pPr algn="ctr"/>
            <a:r>
              <a:rPr lang="ar-JO" sz="4400" b="0" i="0" dirty="0">
                <a:solidFill>
                  <a:schemeClr val="accent2">
                    <a:lumMod val="75000"/>
                  </a:schemeClr>
                </a:solidFill>
                <a:effectLst/>
                <a:latin typeface="DroidArabicKufi-Regular"/>
              </a:rPr>
              <a:t>أسباب الفقر</a:t>
            </a:r>
            <a:br>
              <a:rPr lang="ar-JO" dirty="0"/>
            </a:br>
            <a:endParaRPr lang="en-JO" dirty="0"/>
          </a:p>
        </p:txBody>
      </p:sp>
      <p:sp>
        <p:nvSpPr>
          <p:cNvPr id="6" name="TextBox 5">
            <a:extLst>
              <a:ext uri="{FF2B5EF4-FFF2-40B4-BE49-F238E27FC236}">
                <a16:creationId xmlns:a16="http://schemas.microsoft.com/office/drawing/2014/main" id="{6D7E2058-96E0-1239-5000-62F90E6E958F}"/>
              </a:ext>
            </a:extLst>
          </p:cNvPr>
          <p:cNvSpPr txBox="1"/>
          <p:nvPr/>
        </p:nvSpPr>
        <p:spPr>
          <a:xfrm>
            <a:off x="7327075" y="947265"/>
            <a:ext cx="3823854" cy="461665"/>
          </a:xfrm>
          <a:prstGeom prst="rect">
            <a:avLst/>
          </a:prstGeom>
          <a:noFill/>
        </p:spPr>
        <p:txBody>
          <a:bodyPr wrap="square" rtlCol="0">
            <a:spAutoFit/>
          </a:bodyPr>
          <a:lstStyle/>
          <a:p>
            <a:pPr algn="r" defTabSz="457200" rtl="1" eaLnBrk="1" latinLnBrk="0" hangingPunct="1"/>
            <a:r>
              <a:rPr lang="ar-JO" sz="2400" b="1" i="0" u="sng" dirty="0">
                <a:solidFill>
                  <a:srgbClr val="7030A0"/>
                </a:solidFill>
                <a:effectLst/>
                <a:latin typeface="DroidArabicKufi-Regular"/>
              </a:rPr>
              <a:t>الأسباب الاجتماعية</a:t>
            </a:r>
            <a:endParaRPr lang="en-JO" sz="2400" b="1" u="sng" dirty="0">
              <a:solidFill>
                <a:srgbClr val="7030A0"/>
              </a:solidFill>
            </a:endParaRPr>
          </a:p>
        </p:txBody>
      </p:sp>
      <p:sp>
        <p:nvSpPr>
          <p:cNvPr id="8" name="TextBox 7">
            <a:extLst>
              <a:ext uri="{FF2B5EF4-FFF2-40B4-BE49-F238E27FC236}">
                <a16:creationId xmlns:a16="http://schemas.microsoft.com/office/drawing/2014/main" id="{20504082-5A3F-C03F-B813-20C16163CE96}"/>
              </a:ext>
            </a:extLst>
          </p:cNvPr>
          <p:cNvSpPr txBox="1"/>
          <p:nvPr/>
        </p:nvSpPr>
        <p:spPr>
          <a:xfrm>
            <a:off x="8308771" y="3690026"/>
            <a:ext cx="3004456" cy="1015663"/>
          </a:xfrm>
          <a:prstGeom prst="rect">
            <a:avLst/>
          </a:prstGeom>
          <a:noFill/>
        </p:spPr>
        <p:txBody>
          <a:bodyPr wrap="square" rtlCol="0">
            <a:spAutoFit/>
          </a:bodyPr>
          <a:lstStyle/>
          <a:p>
            <a:pPr algn="r" defTabSz="457200" rtl="1" eaLnBrk="1" latinLnBrk="0" hangingPunct="1"/>
            <a:r>
              <a:rPr lang="ar-JO" sz="2400" b="1" i="0" u="sng" dirty="0">
                <a:solidFill>
                  <a:srgbClr val="7030A0"/>
                </a:solidFill>
                <a:effectLst/>
                <a:latin typeface="DroidArabicKufi-Regular"/>
              </a:rPr>
              <a:t>الأسباب الاقتصادية:</a:t>
            </a:r>
            <a:br>
              <a:rPr lang="ar-JO" dirty="0"/>
            </a:br>
            <a:br>
              <a:rPr lang="ar-JO" dirty="0"/>
            </a:br>
            <a:endParaRPr lang="en-JO" dirty="0"/>
          </a:p>
        </p:txBody>
      </p:sp>
      <p:sp>
        <p:nvSpPr>
          <p:cNvPr id="9" name="TextBox 8">
            <a:extLst>
              <a:ext uri="{FF2B5EF4-FFF2-40B4-BE49-F238E27FC236}">
                <a16:creationId xmlns:a16="http://schemas.microsoft.com/office/drawing/2014/main" id="{B3B18F48-FD47-ADFB-EA9F-3DC2AD2BD5F1}"/>
              </a:ext>
            </a:extLst>
          </p:cNvPr>
          <p:cNvSpPr txBox="1"/>
          <p:nvPr/>
        </p:nvSpPr>
        <p:spPr>
          <a:xfrm>
            <a:off x="6400801" y="4178307"/>
            <a:ext cx="5106389" cy="1323439"/>
          </a:xfrm>
          <a:prstGeom prst="rect">
            <a:avLst/>
          </a:prstGeom>
          <a:noFill/>
        </p:spPr>
        <p:txBody>
          <a:bodyPr wrap="square" rtlCol="0">
            <a:spAutoFit/>
          </a:bodyPr>
          <a:lstStyle/>
          <a:p>
            <a:pPr marL="342900" indent="-342900" algn="r" defTabSz="457200" rtl="1" eaLnBrk="1" latinLnBrk="0" hangingPunct="1">
              <a:buFont typeface="Wingdings" pitchFamily="2" charset="2"/>
              <a:buChar char="Ø"/>
            </a:pPr>
            <a:r>
              <a:rPr lang="ar-JO" sz="2000" b="0" i="0" dirty="0">
                <a:solidFill>
                  <a:srgbClr val="333333"/>
                </a:solidFill>
                <a:effectLst/>
                <a:latin typeface="DroidArabicKufi-Regular"/>
              </a:rPr>
              <a:t>وجود خلل في النظام الاقتصادي العالمي.</a:t>
            </a:r>
            <a:br>
              <a:rPr lang="ar-JO" sz="2000" dirty="0"/>
            </a:br>
            <a:br>
              <a:rPr lang="ar-JO" sz="2000" dirty="0"/>
            </a:br>
            <a:br>
              <a:rPr lang="ar-JO" sz="2000" dirty="0"/>
            </a:br>
            <a:endParaRPr lang="en-JO" sz="2000" dirty="0"/>
          </a:p>
        </p:txBody>
      </p:sp>
      <p:sp>
        <p:nvSpPr>
          <p:cNvPr id="10" name="TextBox 9">
            <a:extLst>
              <a:ext uri="{FF2B5EF4-FFF2-40B4-BE49-F238E27FC236}">
                <a16:creationId xmlns:a16="http://schemas.microsoft.com/office/drawing/2014/main" id="{E2081EC6-CFFF-3DB0-B40B-393D8A1E081B}"/>
              </a:ext>
            </a:extLst>
          </p:cNvPr>
          <p:cNvSpPr txBox="1"/>
          <p:nvPr/>
        </p:nvSpPr>
        <p:spPr>
          <a:xfrm>
            <a:off x="5664530" y="4509195"/>
            <a:ext cx="5842660" cy="400110"/>
          </a:xfrm>
          <a:prstGeom prst="rect">
            <a:avLst/>
          </a:prstGeom>
          <a:noFill/>
        </p:spPr>
        <p:txBody>
          <a:bodyPr wrap="square" rtlCol="0">
            <a:spAutoFit/>
          </a:bodyPr>
          <a:lstStyle/>
          <a:p>
            <a:pPr marL="342900" indent="-342900" algn="r" defTabSz="457200" rtl="1" eaLnBrk="1" latinLnBrk="0" hangingPunct="1">
              <a:buFont typeface="Wingdings" pitchFamily="2" charset="2"/>
              <a:buChar char="Ø"/>
            </a:pPr>
            <a:r>
              <a:rPr lang="ar-JO" sz="2000" b="0" i="0" dirty="0">
                <a:solidFill>
                  <a:srgbClr val="333333"/>
                </a:solidFill>
                <a:effectLst/>
                <a:latin typeface="DroidArabicKufi-Regular"/>
              </a:rPr>
              <a:t>عدم استغلال الموارد والإمكانات الطبيعية المُتوفّرة.</a:t>
            </a:r>
            <a:endParaRPr lang="en-JO" sz="2000" dirty="0"/>
          </a:p>
        </p:txBody>
      </p:sp>
      <p:sp>
        <p:nvSpPr>
          <p:cNvPr id="11" name="TextBox 10">
            <a:extLst>
              <a:ext uri="{FF2B5EF4-FFF2-40B4-BE49-F238E27FC236}">
                <a16:creationId xmlns:a16="http://schemas.microsoft.com/office/drawing/2014/main" id="{BCFAE06C-5F58-312B-4E29-BBB8C3793806}"/>
              </a:ext>
            </a:extLst>
          </p:cNvPr>
          <p:cNvSpPr txBox="1"/>
          <p:nvPr/>
        </p:nvSpPr>
        <p:spPr>
          <a:xfrm>
            <a:off x="6400801" y="4904415"/>
            <a:ext cx="5052951" cy="369332"/>
          </a:xfrm>
          <a:prstGeom prst="rect">
            <a:avLst/>
          </a:prstGeom>
          <a:noFill/>
        </p:spPr>
        <p:txBody>
          <a:bodyPr wrap="square" rtlCol="0">
            <a:spAutoFit/>
          </a:bodyPr>
          <a:lstStyle/>
          <a:p>
            <a:pPr marL="285750" indent="-285750" algn="r" defTabSz="457200" rtl="1" eaLnBrk="1" latinLnBrk="0" hangingPunct="1">
              <a:buFont typeface="Wingdings" pitchFamily="2" charset="2"/>
              <a:buChar char="Ø"/>
            </a:pPr>
            <a:r>
              <a:rPr lang="ar-JO" b="0" i="0" dirty="0">
                <a:solidFill>
                  <a:srgbClr val="333333"/>
                </a:solidFill>
                <a:effectLst/>
                <a:latin typeface="DroidArabicKufi-Regular"/>
              </a:rPr>
              <a:t>فشل السياسات التنموية في معظم الدول</a:t>
            </a:r>
            <a:r>
              <a:rPr lang="en-US" b="0" i="0" dirty="0">
                <a:solidFill>
                  <a:srgbClr val="333333"/>
                </a:solidFill>
                <a:effectLst/>
                <a:latin typeface="DroidArabicKufi-Regular"/>
              </a:rPr>
              <a:t> </a:t>
            </a:r>
            <a:r>
              <a:rPr lang="ar-JO" b="0" i="0" dirty="0">
                <a:solidFill>
                  <a:srgbClr val="333333"/>
                </a:solidFill>
                <a:effectLst/>
                <a:latin typeface="DroidArabicKufi-Regular"/>
              </a:rPr>
              <a:t>النامية</a:t>
            </a:r>
            <a:endParaRPr lang="en-JO" dirty="0"/>
          </a:p>
        </p:txBody>
      </p:sp>
      <p:sp>
        <p:nvSpPr>
          <p:cNvPr id="12" name="TextBox 11">
            <a:extLst>
              <a:ext uri="{FF2B5EF4-FFF2-40B4-BE49-F238E27FC236}">
                <a16:creationId xmlns:a16="http://schemas.microsoft.com/office/drawing/2014/main" id="{777CCA87-50B0-4BE3-2998-1A2ED2780148}"/>
              </a:ext>
            </a:extLst>
          </p:cNvPr>
          <p:cNvSpPr txBox="1"/>
          <p:nvPr/>
        </p:nvSpPr>
        <p:spPr>
          <a:xfrm>
            <a:off x="6136574" y="5294437"/>
            <a:ext cx="5343896" cy="923330"/>
          </a:xfrm>
          <a:prstGeom prst="rect">
            <a:avLst/>
          </a:prstGeom>
          <a:noFill/>
        </p:spPr>
        <p:txBody>
          <a:bodyPr wrap="square" rtlCol="0">
            <a:spAutoFit/>
          </a:bodyPr>
          <a:lstStyle/>
          <a:p>
            <a:pPr marL="285750" indent="-285750" algn="r" defTabSz="457200" rtl="1" eaLnBrk="1" latinLnBrk="0" hangingPunct="1">
              <a:buFont typeface="Wingdings" pitchFamily="2" charset="2"/>
              <a:buChar char="Ø"/>
            </a:pPr>
            <a:r>
              <a:rPr lang="ar-JO" b="0" i="0" dirty="0">
                <a:solidFill>
                  <a:srgbClr val="333333"/>
                </a:solidFill>
                <a:effectLst/>
                <a:latin typeface="DroidArabicKufi-Regular"/>
              </a:rPr>
              <a:t>ارتفاع معدّلات البطالة</a:t>
            </a:r>
            <a:br>
              <a:rPr lang="ar-JO" dirty="0"/>
            </a:br>
            <a:br>
              <a:rPr lang="ar-JO" dirty="0"/>
            </a:br>
            <a:endParaRPr lang="en-JO" dirty="0"/>
          </a:p>
        </p:txBody>
      </p:sp>
      <p:sp>
        <p:nvSpPr>
          <p:cNvPr id="13" name="TextBox 12">
            <a:extLst>
              <a:ext uri="{FF2B5EF4-FFF2-40B4-BE49-F238E27FC236}">
                <a16:creationId xmlns:a16="http://schemas.microsoft.com/office/drawing/2014/main" id="{0DFA004E-CD43-6343-C7AE-A8F96F3C8F0C}"/>
              </a:ext>
            </a:extLst>
          </p:cNvPr>
          <p:cNvSpPr txBox="1"/>
          <p:nvPr/>
        </p:nvSpPr>
        <p:spPr>
          <a:xfrm>
            <a:off x="8084128" y="5697295"/>
            <a:ext cx="3396342" cy="923330"/>
          </a:xfrm>
          <a:prstGeom prst="rect">
            <a:avLst/>
          </a:prstGeom>
          <a:noFill/>
        </p:spPr>
        <p:txBody>
          <a:bodyPr wrap="square" rtlCol="0">
            <a:spAutoFit/>
          </a:bodyPr>
          <a:lstStyle/>
          <a:p>
            <a:pPr marL="285750" indent="-285750" algn="r" defTabSz="457200" rtl="1" eaLnBrk="1" latinLnBrk="0" hangingPunct="1">
              <a:buFont typeface="Wingdings" pitchFamily="2" charset="2"/>
              <a:buChar char="Ø"/>
            </a:pPr>
            <a:r>
              <a:rPr lang="ar-JO" b="0" i="0" dirty="0">
                <a:solidFill>
                  <a:srgbClr val="333333"/>
                </a:solidFill>
                <a:effectLst/>
                <a:latin typeface="DroidArabicKufi-Regular"/>
              </a:rPr>
              <a:t>الأزمات الاقتصادية</a:t>
            </a:r>
            <a:br>
              <a:rPr lang="ar-JO" dirty="0"/>
            </a:br>
            <a:br>
              <a:rPr lang="ar-JO" dirty="0"/>
            </a:br>
            <a:endParaRPr lang="en-JO" dirty="0"/>
          </a:p>
        </p:txBody>
      </p:sp>
    </p:spTree>
    <p:extLst>
      <p:ext uri="{BB962C8B-B14F-4D97-AF65-F5344CB8AC3E}">
        <p14:creationId xmlns:p14="http://schemas.microsoft.com/office/powerpoint/2010/main" val="1992822476"/>
      </p:ext>
    </p:extLst>
  </p:cSld>
  <p:clrMapOvr>
    <a:masterClrMapping/>
  </p:clrMapOvr>
  <mc:AlternateContent xmlns:mc="http://schemas.openxmlformats.org/markup-compatibility/2006">
    <mc:Choice xmlns:p14="http://schemas.microsoft.com/office/powerpoint/2010/main" Requires="p14">
      <p:transition spd="slow" p14:dur="3400">
        <p14:reveal/>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6E82FFE-E066-5790-D6B3-8767B9123EF9}"/>
              </a:ext>
            </a:extLst>
          </p:cNvPr>
          <p:cNvSpPr txBox="1"/>
          <p:nvPr/>
        </p:nvSpPr>
        <p:spPr>
          <a:xfrm>
            <a:off x="4607624" y="584510"/>
            <a:ext cx="7354785" cy="3046988"/>
          </a:xfrm>
          <a:prstGeom prst="rect">
            <a:avLst/>
          </a:prstGeom>
          <a:noFill/>
        </p:spPr>
        <p:txBody>
          <a:bodyPr wrap="square" rtlCol="0">
            <a:spAutoFit/>
          </a:bodyPr>
          <a:lstStyle/>
          <a:p>
            <a:pPr algn="just"/>
            <a:r>
              <a:rPr lang="ar-JO" sz="2400" b="0" i="0" dirty="0">
                <a:solidFill>
                  <a:srgbClr val="333333"/>
                </a:solidFill>
                <a:effectLst/>
                <a:latin typeface="DroidArabicKufi-Regular"/>
              </a:rPr>
              <a:t>يعود سبب الفقر بحسب آراء بعض المُفكّرين إلى عوامل بيولوجية مرتبطة بالإنسان، مثل: محدودية الذكاء، وضعف التكوين الجسمي اللازم للكسب والعمل، لكنّ هذه الآراء أثبتت فشلها وِفقاً للعلماء، إذ إنّ الأسباب الأساسية للفقر تُحدّدها ظروف وإمكانات الفرد الطبيعية، والاجتماعية، والاقتصادية.    </a:t>
            </a:r>
            <a:br>
              <a:rPr lang="ar-JO" sz="2400" dirty="0"/>
            </a:br>
            <a:br>
              <a:rPr lang="ar-JO" sz="2400" dirty="0"/>
            </a:br>
            <a:endParaRPr lang="en-JO" sz="2400" dirty="0"/>
          </a:p>
        </p:txBody>
      </p:sp>
      <p:sp>
        <p:nvSpPr>
          <p:cNvPr id="3" name="TextBox 2">
            <a:extLst>
              <a:ext uri="{FF2B5EF4-FFF2-40B4-BE49-F238E27FC236}">
                <a16:creationId xmlns:a16="http://schemas.microsoft.com/office/drawing/2014/main" id="{AB912033-1C37-B36E-4F7B-D27D55C08948}"/>
              </a:ext>
            </a:extLst>
          </p:cNvPr>
          <p:cNvSpPr txBox="1"/>
          <p:nvPr/>
        </p:nvSpPr>
        <p:spPr>
          <a:xfrm>
            <a:off x="8538358" y="219212"/>
            <a:ext cx="4959927" cy="461665"/>
          </a:xfrm>
          <a:prstGeom prst="rect">
            <a:avLst/>
          </a:prstGeom>
          <a:noFill/>
        </p:spPr>
        <p:txBody>
          <a:bodyPr wrap="square" rtlCol="0">
            <a:spAutoFit/>
          </a:bodyPr>
          <a:lstStyle/>
          <a:p>
            <a:r>
              <a:rPr lang="ar-JO" sz="2400" b="1" u="sng" dirty="0">
                <a:solidFill>
                  <a:srgbClr val="7030A0"/>
                </a:solidFill>
                <a:effectLst/>
                <a:latin typeface="DroidArabicKufi-Regular"/>
              </a:rPr>
              <a:t>الأسباب البيولوجية</a:t>
            </a:r>
            <a:endParaRPr lang="en-JO" sz="2400" b="1" u="sng" dirty="0">
              <a:solidFill>
                <a:srgbClr val="7030A0"/>
              </a:solidFill>
            </a:endParaRPr>
          </a:p>
        </p:txBody>
      </p:sp>
      <p:sp>
        <p:nvSpPr>
          <p:cNvPr id="4" name="TextBox 3">
            <a:extLst>
              <a:ext uri="{FF2B5EF4-FFF2-40B4-BE49-F238E27FC236}">
                <a16:creationId xmlns:a16="http://schemas.microsoft.com/office/drawing/2014/main" id="{DAA00A1A-5DEC-946E-BBEF-8B3366AFDC79}"/>
              </a:ext>
            </a:extLst>
          </p:cNvPr>
          <p:cNvSpPr txBox="1"/>
          <p:nvPr/>
        </p:nvSpPr>
        <p:spPr>
          <a:xfrm>
            <a:off x="9120248" y="2769635"/>
            <a:ext cx="7220198" cy="1015663"/>
          </a:xfrm>
          <a:prstGeom prst="rect">
            <a:avLst/>
          </a:prstGeom>
          <a:noFill/>
        </p:spPr>
        <p:txBody>
          <a:bodyPr wrap="square" rtlCol="0">
            <a:spAutoFit/>
          </a:bodyPr>
          <a:lstStyle/>
          <a:p>
            <a:r>
              <a:rPr lang="ar-JO" sz="2400" b="1" i="0" u="sng" dirty="0">
                <a:solidFill>
                  <a:srgbClr val="7030A0"/>
                </a:solidFill>
                <a:effectLst/>
                <a:latin typeface="DroidArabicKufi-Regular"/>
              </a:rPr>
              <a:t>الأسباب السياسية</a:t>
            </a:r>
            <a:br>
              <a:rPr lang="ar-JO" b="1" u="sng" dirty="0">
                <a:solidFill>
                  <a:srgbClr val="7030A0"/>
                </a:solidFill>
              </a:rPr>
            </a:br>
            <a:br>
              <a:rPr lang="ar-JO" b="1" u="sng" dirty="0">
                <a:solidFill>
                  <a:srgbClr val="7030A0"/>
                </a:solidFill>
              </a:rPr>
            </a:br>
            <a:endParaRPr lang="en-JO" b="1" u="sng" dirty="0">
              <a:solidFill>
                <a:srgbClr val="7030A0"/>
              </a:solidFill>
            </a:endParaRPr>
          </a:p>
        </p:txBody>
      </p:sp>
      <p:sp>
        <p:nvSpPr>
          <p:cNvPr id="5" name="TextBox 4">
            <a:extLst>
              <a:ext uri="{FF2B5EF4-FFF2-40B4-BE49-F238E27FC236}">
                <a16:creationId xmlns:a16="http://schemas.microsoft.com/office/drawing/2014/main" id="{BE08E236-D9BE-6F37-A740-B11B79E15095}"/>
              </a:ext>
            </a:extLst>
          </p:cNvPr>
          <p:cNvSpPr txBox="1"/>
          <p:nvPr/>
        </p:nvSpPr>
        <p:spPr>
          <a:xfrm>
            <a:off x="4670959" y="3072348"/>
            <a:ext cx="7477496" cy="3416320"/>
          </a:xfrm>
          <a:prstGeom prst="rect">
            <a:avLst/>
          </a:prstGeom>
          <a:noFill/>
        </p:spPr>
        <p:txBody>
          <a:bodyPr wrap="square" rtlCol="0">
            <a:spAutoFit/>
          </a:bodyPr>
          <a:lstStyle/>
          <a:p>
            <a:pPr algn="just"/>
            <a:r>
              <a:rPr lang="ar-JO" sz="2400" b="0" i="0" dirty="0">
                <a:solidFill>
                  <a:srgbClr val="333333"/>
                </a:solidFill>
                <a:effectLst/>
                <a:latin typeface="DroidArabicKufi-Regular"/>
              </a:rPr>
              <a:t>تُؤثّر العوامل السياسية على زيادة الفقر في العالم، إذ تسبّب الاستعمار باستنزاف ثروات بعض البلاد الغنية، والاستحواذ على أراضيها وممتلكاتها، وتكريس الجهل والأمّية فيها، ومن العوامل السياسية الأخرى؛ الحروب النزاعات الداخلية والخارجية</a:t>
            </a:r>
            <a:r>
              <a:rPr lang="en-US" sz="2400" b="0" i="0" dirty="0">
                <a:solidFill>
                  <a:srgbClr val="333333"/>
                </a:solidFill>
                <a:effectLst/>
                <a:latin typeface="DroidArabicKufi-Regular"/>
              </a:rPr>
              <a:t> </a:t>
            </a:r>
            <a:r>
              <a:rPr lang="ar-SA" sz="2400" b="0" i="0" dirty="0">
                <a:solidFill>
                  <a:srgbClr val="333333"/>
                </a:solidFill>
                <a:effectLst/>
                <a:latin typeface="DroidArabicKufi-Regular"/>
              </a:rPr>
              <a:t>و </a:t>
            </a:r>
            <a:r>
              <a:rPr lang="ar-SA" sz="2400" dirty="0">
                <a:solidFill>
                  <a:srgbClr val="333333"/>
                </a:solidFill>
                <a:latin typeface="DroidArabicKufi-Regular"/>
              </a:rPr>
              <a:t>الزلازل</a:t>
            </a:r>
            <a:r>
              <a:rPr lang="ar-JO" sz="2400" b="0" i="0" dirty="0">
                <a:solidFill>
                  <a:srgbClr val="333333"/>
                </a:solidFill>
                <a:effectLst/>
                <a:latin typeface="DroidArabicKufi-Regular"/>
              </a:rPr>
              <a:t> التي تُؤدّي إلى تخلّف بالإضافة إلى فساد بعض الحكومات، ممّا يُؤدّي لخلق حالة من عدم المساواة الاجتماعية، والتفاوت في الدخل، وقلّة الحوافز، والحدّ من فُرص الأفراد، وخياراتهم، وحرّياتهم.  .                .                                                                </a:t>
            </a:r>
            <a:endParaRPr lang="en-JO" sz="2400" dirty="0"/>
          </a:p>
        </p:txBody>
      </p:sp>
      <p:pic>
        <p:nvPicPr>
          <p:cNvPr id="7" name="Picture 6">
            <a:extLst>
              <a:ext uri="{FF2B5EF4-FFF2-40B4-BE49-F238E27FC236}">
                <a16:creationId xmlns:a16="http://schemas.microsoft.com/office/drawing/2014/main" id="{99660525-E20C-09C4-E7EF-A4CECB903EC8}"/>
              </a:ext>
            </a:extLst>
          </p:cNvPr>
          <p:cNvPicPr>
            <a:picLocks noChangeAspect="1"/>
          </p:cNvPicPr>
          <p:nvPr/>
        </p:nvPicPr>
        <p:blipFill>
          <a:blip r:embed="rId2"/>
          <a:stretch>
            <a:fillRect/>
          </a:stretch>
        </p:blipFill>
        <p:spPr>
          <a:xfrm>
            <a:off x="0" y="0"/>
            <a:ext cx="4607624" cy="6858000"/>
          </a:xfrm>
          <a:prstGeom prst="rect">
            <a:avLst/>
          </a:prstGeom>
        </p:spPr>
      </p:pic>
    </p:spTree>
    <p:extLst>
      <p:ext uri="{BB962C8B-B14F-4D97-AF65-F5344CB8AC3E}">
        <p14:creationId xmlns:p14="http://schemas.microsoft.com/office/powerpoint/2010/main" val="1882473248"/>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prestige"/>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3088D-B74C-4E06-2E5E-E7E4E7E52563}"/>
              </a:ext>
            </a:extLst>
          </p:cNvPr>
          <p:cNvSpPr>
            <a:spLocks noGrp="1"/>
          </p:cNvSpPr>
          <p:nvPr>
            <p:ph type="title"/>
          </p:nvPr>
        </p:nvSpPr>
        <p:spPr>
          <a:xfrm>
            <a:off x="952006" y="439386"/>
            <a:ext cx="10058400" cy="914400"/>
          </a:xfrm>
        </p:spPr>
        <p:txBody>
          <a:bodyPr>
            <a:normAutofit fontScale="90000"/>
          </a:bodyPr>
          <a:lstStyle/>
          <a:p>
            <a:pPr algn="ctr"/>
            <a:r>
              <a:rPr lang="ar-JO" sz="6000" b="0" i="0" dirty="0">
                <a:solidFill>
                  <a:schemeClr val="accent1">
                    <a:lumMod val="20000"/>
                    <a:lumOff val="80000"/>
                  </a:schemeClr>
                </a:solidFill>
                <a:effectLst/>
                <a:latin typeface="DroidArabicKufi-Regular"/>
              </a:rPr>
              <a:t>آثار</a:t>
            </a:r>
            <a:r>
              <a:rPr lang="ar-JO" sz="6000" b="0" i="0" dirty="0">
                <a:solidFill>
                  <a:srgbClr val="333333"/>
                </a:solidFill>
                <a:effectLst/>
                <a:latin typeface="DroidArabicKufi-Regular"/>
              </a:rPr>
              <a:t> </a:t>
            </a:r>
            <a:r>
              <a:rPr lang="ar-JO" sz="6000" b="0" i="0" dirty="0">
                <a:solidFill>
                  <a:schemeClr val="accent1">
                    <a:lumMod val="20000"/>
                    <a:lumOff val="80000"/>
                  </a:schemeClr>
                </a:solidFill>
                <a:effectLst/>
                <a:latin typeface="DroidArabicKufi-Regular"/>
              </a:rPr>
              <a:t>الفقر </a:t>
            </a:r>
            <a:r>
              <a:rPr lang="ar-SA" sz="6000" dirty="0">
                <a:solidFill>
                  <a:schemeClr val="accent1">
                    <a:lumMod val="20000"/>
                    <a:lumOff val="80000"/>
                  </a:schemeClr>
                </a:solidFill>
                <a:latin typeface="DroidArabicKufi-Regular"/>
              </a:rPr>
              <a:t>على</a:t>
            </a:r>
            <a:r>
              <a:rPr lang="ar-JO" sz="6000" dirty="0">
                <a:solidFill>
                  <a:schemeClr val="accent1">
                    <a:lumMod val="20000"/>
                    <a:lumOff val="80000"/>
                  </a:schemeClr>
                </a:solidFill>
                <a:latin typeface="DroidArabicKufi-Regular"/>
              </a:rPr>
              <a:t> </a:t>
            </a:r>
            <a:r>
              <a:rPr lang="ar-JO" sz="6000" b="0" i="0" dirty="0">
                <a:solidFill>
                  <a:schemeClr val="accent1">
                    <a:lumMod val="20000"/>
                    <a:lumOff val="80000"/>
                  </a:schemeClr>
                </a:solidFill>
                <a:effectLst/>
                <a:latin typeface="DroidArabicKufi-Regular"/>
              </a:rPr>
              <a:t>ا</a:t>
            </a:r>
            <a:r>
              <a:rPr lang="ar-SA" sz="6000" dirty="0">
                <a:solidFill>
                  <a:schemeClr val="accent1">
                    <a:lumMod val="20000"/>
                    <a:lumOff val="80000"/>
                  </a:schemeClr>
                </a:solidFill>
                <a:latin typeface="DroidArabicKufi-Regular"/>
              </a:rPr>
              <a:t>لم</a:t>
            </a:r>
            <a:r>
              <a:rPr lang="ar-JO" sz="6000" b="0" i="0" dirty="0">
                <a:solidFill>
                  <a:schemeClr val="accent1">
                    <a:lumMod val="20000"/>
                    <a:lumOff val="80000"/>
                  </a:schemeClr>
                </a:solidFill>
                <a:effectLst/>
                <a:latin typeface="DroidArabicKufi-Regular"/>
              </a:rPr>
              <a:t>جتمع</a:t>
            </a:r>
            <a:br>
              <a:rPr lang="en-US" b="0" i="0" dirty="0">
                <a:solidFill>
                  <a:srgbClr val="333333"/>
                </a:solidFill>
                <a:effectLst/>
                <a:latin typeface="DroidArabicKufi-Regular"/>
              </a:rPr>
            </a:br>
            <a:endParaRPr lang="en-JO" dirty="0"/>
          </a:p>
        </p:txBody>
      </p:sp>
      <p:sp>
        <p:nvSpPr>
          <p:cNvPr id="7" name="Content Placeholder 6">
            <a:extLst>
              <a:ext uri="{FF2B5EF4-FFF2-40B4-BE49-F238E27FC236}">
                <a16:creationId xmlns:a16="http://schemas.microsoft.com/office/drawing/2014/main" id="{9F85C590-86F0-DE19-94EA-8DA6294B43E3}"/>
              </a:ext>
            </a:extLst>
          </p:cNvPr>
          <p:cNvSpPr>
            <a:spLocks noGrp="1"/>
          </p:cNvSpPr>
          <p:nvPr>
            <p:ph idx="1"/>
          </p:nvPr>
        </p:nvSpPr>
        <p:spPr>
          <a:xfrm>
            <a:off x="952006" y="979714"/>
            <a:ext cx="10863942" cy="6228608"/>
          </a:xfrm>
        </p:spPr>
        <p:txBody>
          <a:bodyPr>
            <a:normAutofit fontScale="92500" lnSpcReduction="10000"/>
          </a:bodyPr>
          <a:lstStyle/>
          <a:p>
            <a:pPr marL="457200" indent="-457200" algn="just" defTabSz="914400" rtl="1" eaLnBrk="1" latinLnBrk="0" hangingPunct="1">
              <a:lnSpc>
                <a:spcPct val="100000"/>
              </a:lnSpc>
              <a:spcBef>
                <a:spcPts val="900"/>
              </a:spcBef>
              <a:spcAft>
                <a:spcPts val="0"/>
              </a:spcAft>
              <a:buClr>
                <a:schemeClr val="tx1">
                  <a:lumMod val="85000"/>
                  <a:lumOff val="15000"/>
                </a:schemeClr>
              </a:buClr>
              <a:buFont typeface="+mj-lt"/>
              <a:buAutoNum type="arabicPeriod"/>
            </a:pPr>
            <a:r>
              <a:rPr lang="ar-JO" sz="2400" b="1" i="0" u="sng" dirty="0">
                <a:solidFill>
                  <a:srgbClr val="7030A0"/>
                </a:solidFill>
                <a:effectLst/>
                <a:latin typeface="DroidArabicKufi-Regular"/>
              </a:rPr>
              <a:t>المشكلات الصحية:</a:t>
            </a:r>
            <a:r>
              <a:rPr lang="ar-JO" sz="2400" i="0" dirty="0">
                <a:solidFill>
                  <a:srgbClr val="333333"/>
                </a:solidFill>
                <a:effectLst/>
                <a:latin typeface="DroidArabicKufi-Regular"/>
              </a:rPr>
              <a:t> يُعدّ الأشخاص الذين يُعانون من الفقر أكثر عُرضةً للإصابة بالمشكلات الصحية المُختلفة، مثل وفيات الرضَّع، ووفيات الأطفال، والإصابة بالأمراض العقلية، ونقص التغذية ممّا يُؤدّي إلى العديد من المشكلات الصحية، والسلوكية</a:t>
            </a:r>
            <a:r>
              <a:rPr lang="en-US" sz="2400" i="0" dirty="0">
                <a:solidFill>
                  <a:srgbClr val="333333"/>
                </a:solidFill>
                <a:effectLst/>
                <a:latin typeface="DroidArabicKufi-Regular"/>
              </a:rPr>
              <a:t>.</a:t>
            </a:r>
            <a:r>
              <a:rPr lang="ar-JO" sz="2400" i="0" dirty="0">
                <a:solidFill>
                  <a:srgbClr val="333333"/>
                </a:solidFill>
                <a:effectLst/>
                <a:latin typeface="DroidArabicKufi-Regular"/>
              </a:rPr>
              <a:t> حيث بيّنت بعض الدراسات الحديثة بأنّ الفقر يُؤدي إلى 150,000 حالة وفاة سنوياً.</a:t>
            </a:r>
            <a:endParaRPr lang="en-US" sz="2400" i="0" dirty="0">
              <a:solidFill>
                <a:srgbClr val="333333"/>
              </a:solidFill>
              <a:effectLst/>
              <a:latin typeface="DroidArabicKufi-Regular"/>
            </a:endParaRPr>
          </a:p>
          <a:p>
            <a:pPr marL="457200" indent="-457200" algn="just" defTabSz="914400" rtl="1" eaLnBrk="1" latinLnBrk="0" hangingPunct="1">
              <a:lnSpc>
                <a:spcPct val="100000"/>
              </a:lnSpc>
              <a:spcBef>
                <a:spcPts val="900"/>
              </a:spcBef>
              <a:spcAft>
                <a:spcPts val="0"/>
              </a:spcAft>
              <a:buClr>
                <a:schemeClr val="tx1">
                  <a:lumMod val="85000"/>
                  <a:lumOff val="15000"/>
                </a:schemeClr>
              </a:buClr>
              <a:buFont typeface="+mj-lt"/>
              <a:buAutoNum type="arabicPeriod"/>
            </a:pPr>
            <a:r>
              <a:rPr lang="ar-JO" sz="2400" b="1" i="0" u="sng" dirty="0">
                <a:solidFill>
                  <a:srgbClr val="7030A0"/>
                </a:solidFill>
                <a:effectLst/>
                <a:latin typeface="DroidArabicKufi-Regular"/>
              </a:rPr>
              <a:t>مشكلات الأسرية:</a:t>
            </a:r>
            <a:r>
              <a:rPr lang="ar-JO" sz="2400" b="0" i="0" dirty="0">
                <a:solidFill>
                  <a:srgbClr val="333333"/>
                </a:solidFill>
                <a:effectLst/>
                <a:latin typeface="DroidArabicKufi-Regular"/>
              </a:rPr>
              <a:t> تُعتبر العائلات الفقيرة أكثر عُرضةً للمشكلات الأُسرية، مثل: العنف والطلاق، وذلك بسبب العيش في حالة من التوتر، والضغط</a:t>
            </a:r>
            <a:r>
              <a:rPr lang="en-US" sz="2400" b="0" i="0" dirty="0">
                <a:solidFill>
                  <a:srgbClr val="333333"/>
                </a:solidFill>
                <a:effectLst/>
                <a:latin typeface="DroidArabicKufi-Regular"/>
              </a:rPr>
              <a:t>.</a:t>
            </a:r>
            <a:r>
              <a:rPr lang="ar-JO" sz="2400" b="0" i="0" dirty="0">
                <a:solidFill>
                  <a:srgbClr val="333333"/>
                </a:solidFill>
                <a:effectLst/>
                <a:latin typeface="DroidArabicKufi-Regular"/>
              </a:rPr>
              <a:t> </a:t>
            </a:r>
            <a:endParaRPr lang="en-US" sz="2400" b="0" i="0" dirty="0">
              <a:solidFill>
                <a:srgbClr val="333333"/>
              </a:solidFill>
              <a:effectLst/>
              <a:latin typeface="DroidArabicKufi-Regular"/>
            </a:endParaRPr>
          </a:p>
          <a:p>
            <a:pPr marL="457200" indent="-457200" algn="just" defTabSz="914400" rtl="1" eaLnBrk="1" latinLnBrk="0" hangingPunct="1">
              <a:lnSpc>
                <a:spcPct val="100000"/>
              </a:lnSpc>
              <a:spcBef>
                <a:spcPts val="900"/>
              </a:spcBef>
              <a:spcAft>
                <a:spcPts val="0"/>
              </a:spcAft>
              <a:buClr>
                <a:schemeClr val="tx1">
                  <a:lumMod val="85000"/>
                  <a:lumOff val="15000"/>
                </a:schemeClr>
              </a:buClr>
              <a:buFont typeface="+mj-lt"/>
              <a:buAutoNum type="arabicPeriod"/>
            </a:pPr>
            <a:r>
              <a:rPr lang="ar-JO" sz="2400" b="1" i="0" u="sng" dirty="0">
                <a:solidFill>
                  <a:srgbClr val="7030A0"/>
                </a:solidFill>
                <a:effectLst/>
                <a:latin typeface="DroidArabicKufi-Regular"/>
              </a:rPr>
              <a:t>نقص المسكن المناسب والتشرد:</a:t>
            </a:r>
            <a:r>
              <a:rPr lang="ar-JO" sz="2400" b="0" i="0" dirty="0">
                <a:solidFill>
                  <a:srgbClr val="333333"/>
                </a:solidFill>
                <a:effectLst/>
                <a:latin typeface="DroidArabicKufi-Regular"/>
              </a:rPr>
              <a:t> تعيش العائلات الفقيرة في بيوت مُتهالكة في أحياء فقيرة لا تُوفّر لهم المدراس الجيّدة، ولا يوجد فيها فرص للعمل، وقد يُؤدّي الفقر إلى العيش بلا مأوى، إذ يُعاني ما يُقارب من 1.6 مليون شخص في العالم من ظاهرة التشرّد</a:t>
            </a:r>
            <a:r>
              <a:rPr lang="en-US" sz="2400" b="0" i="0" dirty="0">
                <a:solidFill>
                  <a:srgbClr val="333333"/>
                </a:solidFill>
                <a:effectLst/>
                <a:latin typeface="DroidArabicKufi-Regular"/>
              </a:rPr>
              <a:t>.</a:t>
            </a:r>
            <a:endParaRPr lang="ar-SA" sz="2400" b="0" i="0" dirty="0">
              <a:solidFill>
                <a:srgbClr val="333333"/>
              </a:solidFill>
              <a:effectLst/>
              <a:latin typeface="DroidArabicKufi-Regular"/>
            </a:endParaRPr>
          </a:p>
          <a:p>
            <a:pPr marL="457200" indent="-457200" algn="just" defTabSz="914400" rtl="1" eaLnBrk="1" latinLnBrk="0" hangingPunct="1">
              <a:lnSpc>
                <a:spcPct val="100000"/>
              </a:lnSpc>
              <a:spcBef>
                <a:spcPts val="900"/>
              </a:spcBef>
              <a:spcAft>
                <a:spcPts val="0"/>
              </a:spcAft>
              <a:buClr>
                <a:schemeClr val="tx1">
                  <a:lumMod val="85000"/>
                  <a:lumOff val="15000"/>
                </a:schemeClr>
              </a:buClr>
              <a:buFont typeface="+mj-lt"/>
              <a:buAutoNum type="arabicPeriod"/>
            </a:pPr>
            <a:r>
              <a:rPr lang="ar-JO" sz="2400" b="1" i="0" u="sng" dirty="0">
                <a:solidFill>
                  <a:srgbClr val="7030A0"/>
                </a:solidFill>
                <a:effectLst/>
                <a:latin typeface="DroidArabicKufi-Regular"/>
              </a:rPr>
              <a:t>تدني فرص التعليم الجيدة: </a:t>
            </a:r>
            <a:r>
              <a:rPr lang="ar-JO" sz="2400" b="0" i="0" dirty="0">
                <a:solidFill>
                  <a:srgbClr val="333333"/>
                </a:solidFill>
                <a:effectLst/>
                <a:latin typeface="DroidArabicKufi-Regular"/>
              </a:rPr>
              <a:t>يتلقّى الأطفال الفقراء تعليمهم غالباً في مؤسّسات لا تتمتّع بالمرافق الضرورية للتعليم، ممّا يُقلّل من فُرص تخرّجهم من المدرسة والالتحاق بالجامعة، ويُؤدّي ذلك إلى دخولهم في دوّامة الفقر المُتوارث عبر الأجيال.</a:t>
            </a:r>
          </a:p>
          <a:p>
            <a:pPr marL="457200" indent="-457200" algn="just" defTabSz="914400" rtl="1" eaLnBrk="1" latinLnBrk="0" hangingPunct="1">
              <a:lnSpc>
                <a:spcPct val="100000"/>
              </a:lnSpc>
              <a:spcBef>
                <a:spcPts val="900"/>
              </a:spcBef>
              <a:spcAft>
                <a:spcPts val="0"/>
              </a:spcAft>
              <a:buClr>
                <a:schemeClr val="tx1">
                  <a:lumMod val="85000"/>
                  <a:lumOff val="15000"/>
                </a:schemeClr>
              </a:buClr>
              <a:buFont typeface="+mj-lt"/>
              <a:buAutoNum type="arabicPeriod"/>
            </a:pPr>
            <a:r>
              <a:rPr lang="ar-JO" sz="2400" b="1" i="0" u="sng" dirty="0">
                <a:solidFill>
                  <a:srgbClr val="7030A0"/>
                </a:solidFill>
                <a:effectLst/>
                <a:latin typeface="DroidArabicKufi-Regular"/>
              </a:rPr>
              <a:t>انتشار الجريمة والعنف:</a:t>
            </a:r>
            <a:r>
              <a:rPr lang="ar-JO" sz="2400" b="0" i="0" dirty="0">
                <a:solidFill>
                  <a:srgbClr val="333333"/>
                </a:solidFill>
                <a:effectLst/>
                <a:latin typeface="DroidArabicKufi-Regular"/>
              </a:rPr>
              <a:t> يعيش بعض الفقراء في أحياء تكثر فيها الجرائم، ممّا يجعلهم الفئة الأكثر تعرّضاً لجرائم الشوارع، وفي الوقت ذاته يلجأ بعضهم إلى السرقة، والسطو، وذلك لأنّ الفقر يُؤدّي للشعور بالإحباط العميق، والتوتر، كما يعيش الأطفال في بيئة تُؤدّي أحياناً لخلق سلوك إجرامي من خلال التأثّر بالأقران الأكبر سِناً الذين يُمارسون العنف والجريمة.</a:t>
            </a:r>
            <a:endParaRPr lang="en-JO" sz="2400" dirty="0"/>
          </a:p>
        </p:txBody>
      </p:sp>
    </p:spTree>
    <p:extLst>
      <p:ext uri="{BB962C8B-B14F-4D97-AF65-F5344CB8AC3E}">
        <p14:creationId xmlns:p14="http://schemas.microsoft.com/office/powerpoint/2010/main" val="2696686264"/>
      </p:ext>
    </p:extLst>
  </p:cSld>
  <p:clrMapOvr>
    <a:masterClrMapping/>
  </p:clrMapOvr>
  <p:transition spd="slow">
    <p:randomBar dir="ver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E1A5A6-E98F-A854-5638-63D786081494}"/>
              </a:ext>
            </a:extLst>
          </p:cNvPr>
          <p:cNvSpPr>
            <a:spLocks noGrp="1"/>
          </p:cNvSpPr>
          <p:nvPr>
            <p:ph type="title"/>
          </p:nvPr>
        </p:nvSpPr>
        <p:spPr>
          <a:xfrm>
            <a:off x="1066800" y="-11875"/>
            <a:ext cx="10058400" cy="1246909"/>
          </a:xfrm>
        </p:spPr>
        <p:txBody>
          <a:bodyPr>
            <a:normAutofit/>
          </a:bodyPr>
          <a:lstStyle/>
          <a:p>
            <a:pPr algn="ctr" defTabSz="914400" rtl="1" eaLnBrk="1" latinLnBrk="0" hangingPunct="1">
              <a:lnSpc>
                <a:spcPct val="90000"/>
              </a:lnSpc>
              <a:spcBef>
                <a:spcPct val="0"/>
              </a:spcBef>
              <a:buNone/>
            </a:pPr>
            <a:r>
              <a:rPr lang="ar-SA" u="sng" dirty="0">
                <a:solidFill>
                  <a:schemeClr val="tx2">
                    <a:lumMod val="20000"/>
                    <a:lumOff val="80000"/>
                  </a:schemeClr>
                </a:solidFill>
              </a:rPr>
              <a:t>كيفية</a:t>
            </a:r>
            <a:r>
              <a:rPr lang="ar-JO" i="0" u="sng" dirty="0">
                <a:solidFill>
                  <a:schemeClr val="tx2">
                    <a:lumMod val="20000"/>
                    <a:lumOff val="80000"/>
                  </a:schemeClr>
                </a:solidFill>
                <a:effectLst/>
                <a:latin typeface="DroidArabicKufi-Regular"/>
              </a:rPr>
              <a:t> مكافحة الفقر في </a:t>
            </a:r>
            <a:r>
              <a:rPr lang="ar-JO" sz="4800" b="0" i="0" u="sng" dirty="0">
                <a:solidFill>
                  <a:schemeClr val="accent1">
                    <a:lumMod val="20000"/>
                    <a:lumOff val="80000"/>
                  </a:schemeClr>
                </a:solidFill>
                <a:effectLst/>
                <a:latin typeface="DroidArabicKufi-Regular"/>
              </a:rPr>
              <a:t>ا</a:t>
            </a:r>
            <a:r>
              <a:rPr lang="ar-SA" sz="4800" u="sng" dirty="0">
                <a:solidFill>
                  <a:schemeClr val="accent1">
                    <a:lumMod val="20000"/>
                    <a:lumOff val="80000"/>
                  </a:schemeClr>
                </a:solidFill>
                <a:latin typeface="DroidArabicKufi-Regular"/>
              </a:rPr>
              <a:t>لم</a:t>
            </a:r>
            <a:r>
              <a:rPr lang="ar-JO" sz="4800" b="0" i="0" u="sng" dirty="0">
                <a:solidFill>
                  <a:schemeClr val="accent1">
                    <a:lumMod val="20000"/>
                    <a:lumOff val="80000"/>
                  </a:schemeClr>
                </a:solidFill>
                <a:effectLst/>
                <a:latin typeface="DroidArabicKufi-Regular"/>
              </a:rPr>
              <a:t>جتمع</a:t>
            </a:r>
            <a:r>
              <a:rPr lang="ar-JO" i="0" u="sng" dirty="0">
                <a:solidFill>
                  <a:schemeClr val="tx2">
                    <a:lumMod val="20000"/>
                    <a:lumOff val="80000"/>
                  </a:schemeClr>
                </a:solidFill>
                <a:effectLst/>
                <a:latin typeface="DroidArabicKufi-Regular"/>
              </a:rPr>
              <a:t> </a:t>
            </a:r>
            <a:endParaRPr lang="en-JO" u="sng" dirty="0">
              <a:solidFill>
                <a:schemeClr val="tx2">
                  <a:lumMod val="20000"/>
                  <a:lumOff val="80000"/>
                </a:schemeClr>
              </a:solidFill>
            </a:endParaRPr>
          </a:p>
        </p:txBody>
      </p:sp>
      <p:sp>
        <p:nvSpPr>
          <p:cNvPr id="3" name="Content Placeholder 2">
            <a:extLst>
              <a:ext uri="{FF2B5EF4-FFF2-40B4-BE49-F238E27FC236}">
                <a16:creationId xmlns:a16="http://schemas.microsoft.com/office/drawing/2014/main" id="{89B0DA1D-8E29-64EC-0383-139C491B0283}"/>
              </a:ext>
            </a:extLst>
          </p:cNvPr>
          <p:cNvSpPr>
            <a:spLocks noGrp="1"/>
          </p:cNvSpPr>
          <p:nvPr>
            <p:ph sz="half" idx="1"/>
          </p:nvPr>
        </p:nvSpPr>
        <p:spPr>
          <a:xfrm>
            <a:off x="403762" y="961901"/>
            <a:ext cx="4916384" cy="6008915"/>
          </a:xfrm>
        </p:spPr>
        <p:txBody>
          <a:bodyPr>
            <a:noAutofit/>
          </a:bodyPr>
          <a:lstStyle/>
          <a:p>
            <a:pPr marL="342900" indent="-342900" algn="r" defTabSz="914400" rtl="1" eaLnBrk="1" latinLnBrk="0" hangingPunct="1">
              <a:lnSpc>
                <a:spcPct val="100000"/>
              </a:lnSpc>
              <a:spcBef>
                <a:spcPts val="900"/>
              </a:spcBef>
              <a:spcAft>
                <a:spcPts val="0"/>
              </a:spcAft>
              <a:buClr>
                <a:schemeClr val="tx1">
                  <a:lumMod val="85000"/>
                  <a:lumOff val="15000"/>
                </a:schemeClr>
              </a:buClr>
              <a:buFont typeface="+mj-lt"/>
              <a:buAutoNum type="arabicPeriod"/>
            </a:pPr>
            <a:r>
              <a:rPr lang="ar-JO" sz="2000" b="1" i="0" u="sng" dirty="0">
                <a:solidFill>
                  <a:srgbClr val="7030A0"/>
                </a:solidFill>
                <a:effectLst/>
                <a:latin typeface="DroidArabicKufi-Regular"/>
              </a:rPr>
              <a:t>تنمية العمالة والمنشآت: </a:t>
            </a:r>
            <a:r>
              <a:rPr lang="ar-JO" sz="2000" b="0" i="0" dirty="0">
                <a:solidFill>
                  <a:srgbClr val="333333"/>
                </a:solidFill>
                <a:effectLst/>
                <a:latin typeface="DroidArabicKufi-Regular"/>
              </a:rPr>
              <a:t>وذلك من خلال زيادة الفرص للعمالة في المناطق الريفية، وتحسين وسائل النقل والاتصالات فيها، وتوفير خدمات مالية للمُجتمعات الفقيرة، وتحسين سبل الكسب للفقراء عن طريق تعاون المجتمعات المحليّة وتشجيع المشاريع الصغيرة، ومشاركة المنشآت الكبيرة مثل الشركات الوطنية في دعم المُجتمعات المحلّية لمحاربة الفقر والبطالة</a:t>
            </a:r>
            <a:br>
              <a:rPr lang="ar-JO" sz="2000" dirty="0"/>
            </a:br>
            <a:endParaRPr lang="en-JO" sz="2000" dirty="0"/>
          </a:p>
          <a:p>
            <a:pPr marL="342900" indent="-342900" algn="r" rtl="1">
              <a:buFont typeface="+mj-lt"/>
              <a:buAutoNum type="arabicPeriod"/>
            </a:pPr>
            <a:r>
              <a:rPr lang="ar-JO" sz="2000" b="0" i="0" dirty="0">
                <a:solidFill>
                  <a:srgbClr val="333333"/>
                </a:solidFill>
                <a:effectLst/>
                <a:latin typeface="DroidArabicKufi-Regular"/>
              </a:rPr>
              <a:t>إ</a:t>
            </a:r>
            <a:r>
              <a:rPr lang="ar-JO" sz="2000" b="1" i="0" u="sng" dirty="0">
                <a:solidFill>
                  <a:srgbClr val="7030A0"/>
                </a:solidFill>
                <a:effectLst/>
                <a:latin typeface="DroidArabicKufi-Regular"/>
              </a:rPr>
              <a:t>قامة وتعزيز الشراكات بين المنظمات الدولية: </a:t>
            </a:r>
            <a:r>
              <a:rPr lang="ar-JO" sz="2000" b="0" i="0" dirty="0">
                <a:solidFill>
                  <a:srgbClr val="333333"/>
                </a:solidFill>
                <a:effectLst/>
                <a:latin typeface="DroidArabicKufi-Regular"/>
              </a:rPr>
              <a:t>ولاسيّما تلك المُتخصّصة بالتنمية الريفية، والاستثمار في الهياكل الأساسية، والتعلّم الدائم، والتنمية، والحماية البيئية، وتمويل المشاريع الصغيرة، ورعاية الأطفال</a:t>
            </a:r>
            <a:br>
              <a:rPr lang="ar-JO" sz="2000" dirty="0"/>
            </a:br>
            <a:endParaRPr lang="en-US" sz="2000" dirty="0"/>
          </a:p>
        </p:txBody>
      </p:sp>
      <p:pic>
        <p:nvPicPr>
          <p:cNvPr id="6" name="Content Placeholder 5">
            <a:extLst>
              <a:ext uri="{FF2B5EF4-FFF2-40B4-BE49-F238E27FC236}">
                <a16:creationId xmlns:a16="http://schemas.microsoft.com/office/drawing/2014/main" id="{7550786B-99D4-3292-B5A4-C30A482CB5AA}"/>
              </a:ext>
            </a:extLst>
          </p:cNvPr>
          <p:cNvPicPr>
            <a:picLocks noGrp="1" noChangeAspect="1"/>
          </p:cNvPicPr>
          <p:nvPr>
            <p:ph sz="half" idx="2"/>
          </p:nvPr>
        </p:nvPicPr>
        <p:blipFill>
          <a:blip r:embed="rId2"/>
          <a:stretch>
            <a:fillRect/>
          </a:stretch>
        </p:blipFill>
        <p:spPr>
          <a:xfrm>
            <a:off x="5433750" y="1151907"/>
            <a:ext cx="6500951" cy="5438898"/>
          </a:xfrm>
        </p:spPr>
      </p:pic>
    </p:spTree>
    <p:extLst>
      <p:ext uri="{BB962C8B-B14F-4D97-AF65-F5344CB8AC3E}">
        <p14:creationId xmlns:p14="http://schemas.microsoft.com/office/powerpoint/2010/main" val="927228272"/>
      </p:ext>
    </p:extLst>
  </p:cSld>
  <p:clrMapOvr>
    <a:masterClrMapping/>
  </p:clrMapOvr>
  <mc:AlternateContent xmlns:mc="http://schemas.openxmlformats.org/markup-compatibility/2006">
    <mc:Choice xmlns:p15="http://schemas.microsoft.com/office/powerpoint/2012/main" Requires="p15">
      <p:transition xmlns:p14="http://schemas.microsoft.com/office/powerpoint/2010/main" spd="slow" p14:dur="2000">
        <p15:prstTrans prst="fallOver"/>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E02991E-942D-43F4-CA3C-C1DAC970ECE1}"/>
              </a:ext>
            </a:extLst>
          </p:cNvPr>
          <p:cNvPicPr>
            <a:picLocks noChangeAspect="1"/>
          </p:cNvPicPr>
          <p:nvPr/>
        </p:nvPicPr>
        <p:blipFill>
          <a:blip r:embed="rId2"/>
          <a:stretch>
            <a:fillRect/>
          </a:stretch>
        </p:blipFill>
        <p:spPr>
          <a:xfrm>
            <a:off x="233550" y="1216412"/>
            <a:ext cx="6443349" cy="5469396"/>
          </a:xfrm>
          <a:prstGeom prst="rect">
            <a:avLst/>
          </a:prstGeom>
        </p:spPr>
      </p:pic>
      <p:sp>
        <p:nvSpPr>
          <p:cNvPr id="6" name="TextBox 5">
            <a:extLst>
              <a:ext uri="{FF2B5EF4-FFF2-40B4-BE49-F238E27FC236}">
                <a16:creationId xmlns:a16="http://schemas.microsoft.com/office/drawing/2014/main" id="{6C0F742F-F6B1-23F6-3867-F6597990451A}"/>
              </a:ext>
            </a:extLst>
          </p:cNvPr>
          <p:cNvSpPr txBox="1"/>
          <p:nvPr/>
        </p:nvSpPr>
        <p:spPr>
          <a:xfrm>
            <a:off x="1478475" y="385415"/>
            <a:ext cx="10580913" cy="830997"/>
          </a:xfrm>
          <a:prstGeom prst="rect">
            <a:avLst/>
          </a:prstGeom>
          <a:noFill/>
        </p:spPr>
        <p:txBody>
          <a:bodyPr wrap="square" rtlCol="0">
            <a:spAutoFit/>
          </a:bodyPr>
          <a:lstStyle/>
          <a:p>
            <a:pPr marL="457200" indent="-457200">
              <a:buFont typeface="+mj-lt"/>
              <a:buAutoNum type="arabicPeriod" startAt="3"/>
            </a:pPr>
            <a:r>
              <a:rPr lang="ar-JO" sz="2400" b="1" i="0" u="sng" dirty="0">
                <a:solidFill>
                  <a:schemeClr val="accent2">
                    <a:lumMod val="75000"/>
                  </a:schemeClr>
                </a:solidFill>
                <a:effectLst/>
                <a:latin typeface="DroidArabicKufi-Regular"/>
              </a:rPr>
              <a:t>توفير الحماية الاجتماعية: تتضمّن الحماية الاجتماعية العديد من الجوانب، وهي كالآتي</a:t>
            </a:r>
            <a:r>
              <a:rPr lang="ar-JO" b="1" i="0" u="sng" dirty="0">
                <a:solidFill>
                  <a:schemeClr val="accent2">
                    <a:lumMod val="75000"/>
                  </a:schemeClr>
                </a:solidFill>
                <a:effectLst/>
                <a:latin typeface="DroidArabicKufi-Regular"/>
              </a:rPr>
              <a:t>:</a:t>
            </a:r>
            <a:endParaRPr lang="en-JO" b="1" u="sng" dirty="0">
              <a:solidFill>
                <a:schemeClr val="accent2">
                  <a:lumMod val="75000"/>
                </a:schemeClr>
              </a:solidFill>
            </a:endParaRPr>
          </a:p>
        </p:txBody>
      </p:sp>
      <p:sp>
        <p:nvSpPr>
          <p:cNvPr id="8" name="TextBox 7">
            <a:extLst>
              <a:ext uri="{FF2B5EF4-FFF2-40B4-BE49-F238E27FC236}">
                <a16:creationId xmlns:a16="http://schemas.microsoft.com/office/drawing/2014/main" id="{80DA8701-C946-3B92-876A-CA0AB60B99DB}"/>
              </a:ext>
            </a:extLst>
          </p:cNvPr>
          <p:cNvSpPr txBox="1"/>
          <p:nvPr/>
        </p:nvSpPr>
        <p:spPr>
          <a:xfrm>
            <a:off x="6970814" y="800913"/>
            <a:ext cx="5189514" cy="1323439"/>
          </a:xfrm>
          <a:prstGeom prst="rect">
            <a:avLst/>
          </a:prstGeom>
          <a:noFill/>
        </p:spPr>
        <p:txBody>
          <a:bodyPr wrap="square" rtlCol="0">
            <a:spAutoFit/>
          </a:bodyPr>
          <a:lstStyle/>
          <a:p>
            <a:pPr marL="285750" indent="-285750">
              <a:buFont typeface="Wingdings" pitchFamily="2" charset="2"/>
              <a:buChar char="q"/>
            </a:pPr>
            <a:r>
              <a:rPr lang="ar-JO" sz="2000" b="1" u="sng" dirty="0">
                <a:solidFill>
                  <a:srgbClr val="7030A0"/>
                </a:solidFill>
                <a:latin typeface="DroidArabicKufi-Regular"/>
              </a:rPr>
              <a:t>ال</a:t>
            </a:r>
            <a:r>
              <a:rPr lang="ar-JO" sz="2000" b="1" i="0" u="sng" dirty="0">
                <a:solidFill>
                  <a:srgbClr val="7030A0"/>
                </a:solidFill>
                <a:effectLst/>
                <a:latin typeface="DroidArabicKufi-Regular"/>
              </a:rPr>
              <a:t>حماية الصحية:</a:t>
            </a:r>
            <a:r>
              <a:rPr lang="ar-JO" sz="2000" b="0" i="0" dirty="0">
                <a:solidFill>
                  <a:srgbClr val="FF0000"/>
                </a:solidFill>
                <a:effectLst/>
                <a:latin typeface="DroidArabicKufi-Regular"/>
              </a:rPr>
              <a:t> توفير الرعاية الصحية للعائلات الفقيرة عن طريق تمويل المؤسّسات الصحية الخاصة بهم، وطرح خطط تأمين مناسبةً لهم.</a:t>
            </a:r>
            <a:endParaRPr lang="en-JO" sz="2000" dirty="0">
              <a:solidFill>
                <a:srgbClr val="FF0000"/>
              </a:solidFill>
            </a:endParaRPr>
          </a:p>
        </p:txBody>
      </p:sp>
      <p:sp>
        <p:nvSpPr>
          <p:cNvPr id="9" name="TextBox 8">
            <a:extLst>
              <a:ext uri="{FF2B5EF4-FFF2-40B4-BE49-F238E27FC236}">
                <a16:creationId xmlns:a16="http://schemas.microsoft.com/office/drawing/2014/main" id="{C31B2956-1623-0CE1-265B-1C6BF268C344}"/>
              </a:ext>
            </a:extLst>
          </p:cNvPr>
          <p:cNvSpPr txBox="1"/>
          <p:nvPr/>
        </p:nvSpPr>
        <p:spPr>
          <a:xfrm>
            <a:off x="6970814" y="1953469"/>
            <a:ext cx="4987635" cy="2554545"/>
          </a:xfrm>
          <a:prstGeom prst="rect">
            <a:avLst/>
          </a:prstGeom>
          <a:noFill/>
        </p:spPr>
        <p:txBody>
          <a:bodyPr wrap="square" rtlCol="0">
            <a:spAutoFit/>
          </a:bodyPr>
          <a:lstStyle/>
          <a:p>
            <a:pPr marL="285750" indent="-285750">
              <a:buFont typeface="Wingdings" pitchFamily="2" charset="2"/>
              <a:buChar char="q"/>
            </a:pPr>
            <a:r>
              <a:rPr lang="ar-JO" sz="2000" b="1" i="0" u="sng" dirty="0">
                <a:solidFill>
                  <a:srgbClr val="7030A0"/>
                </a:solidFill>
                <a:effectLst/>
                <a:latin typeface="DroidArabicKufi-Regular"/>
              </a:rPr>
              <a:t>الحماية التعليمية:</a:t>
            </a:r>
            <a:r>
              <a:rPr lang="ar-JO" sz="2000" b="0" i="0" dirty="0">
                <a:solidFill>
                  <a:srgbClr val="FF0000"/>
                </a:solidFill>
                <a:effectLst/>
                <a:latin typeface="DroidArabicKufi-Regular"/>
              </a:rPr>
              <a:t> ويكون ذلك بتأمين نظام دعم لدخل الأُسر التي لديها أطفال في سنّ الالتحاق بالمدارس. الحماية في العمل: من خلال تحسين آليات إنشاء وتنفيذ نظام الحدّ الأدنى للأجور، وطرح سياسات تهتمّ بالسلامة والصحة المهنية خاصّةً في المِهن الخطرة التي تعمل فيها الفئات محدودة الدخل غالباً.</a:t>
            </a:r>
            <a:endParaRPr lang="en-JO" sz="2000" dirty="0">
              <a:solidFill>
                <a:srgbClr val="FF0000"/>
              </a:solidFill>
            </a:endParaRPr>
          </a:p>
        </p:txBody>
      </p:sp>
      <p:sp>
        <p:nvSpPr>
          <p:cNvPr id="10" name="TextBox 9">
            <a:extLst>
              <a:ext uri="{FF2B5EF4-FFF2-40B4-BE49-F238E27FC236}">
                <a16:creationId xmlns:a16="http://schemas.microsoft.com/office/drawing/2014/main" id="{66E9B72B-B273-2F62-21E4-879D39B00F4D}"/>
              </a:ext>
            </a:extLst>
          </p:cNvPr>
          <p:cNvSpPr txBox="1"/>
          <p:nvPr/>
        </p:nvSpPr>
        <p:spPr>
          <a:xfrm>
            <a:off x="6970814" y="4508014"/>
            <a:ext cx="4779816" cy="2492990"/>
          </a:xfrm>
          <a:prstGeom prst="rect">
            <a:avLst/>
          </a:prstGeom>
          <a:noFill/>
        </p:spPr>
        <p:txBody>
          <a:bodyPr wrap="square" rtlCol="0">
            <a:spAutoFit/>
          </a:bodyPr>
          <a:lstStyle/>
          <a:p>
            <a:pPr marL="285750" indent="-285750">
              <a:buFont typeface="Wingdings" pitchFamily="2" charset="2"/>
              <a:buChar char="q"/>
            </a:pPr>
            <a:r>
              <a:rPr lang="ar-JO" sz="2000" b="1" i="0" u="sng" dirty="0">
                <a:solidFill>
                  <a:srgbClr val="7030A0"/>
                </a:solidFill>
                <a:effectLst/>
                <a:latin typeface="DroidArabicKufi-Regular"/>
              </a:rPr>
              <a:t>الحماية في العمل: </a:t>
            </a:r>
            <a:r>
              <a:rPr lang="ar-JO" sz="2000" b="0" i="0" dirty="0">
                <a:solidFill>
                  <a:srgbClr val="FF0000"/>
                </a:solidFill>
                <a:effectLst/>
                <a:latin typeface="DroidArabicKufi-Regular"/>
              </a:rPr>
              <a:t>من خلال تحسين آليات إنشاء وتنفيذ نظام الحدّ الأدنى للأجور، وطرح سياسات تهتمّ بالسلامة والصحة المهنية خاصّةً في المِهن الخطرة التي تعمل فيها الفئات محدودة الدخل غالباً</a:t>
            </a:r>
            <a:br>
              <a:rPr lang="ar-JO" dirty="0">
                <a:solidFill>
                  <a:srgbClr val="FF0000"/>
                </a:solidFill>
              </a:rPr>
            </a:br>
            <a:br>
              <a:rPr lang="ar-JO" dirty="0">
                <a:solidFill>
                  <a:srgbClr val="FF0000"/>
                </a:solidFill>
              </a:rPr>
            </a:br>
            <a:endParaRPr lang="en-JO" dirty="0">
              <a:solidFill>
                <a:srgbClr val="FF0000"/>
              </a:solidFill>
            </a:endParaRPr>
          </a:p>
        </p:txBody>
      </p:sp>
    </p:spTree>
    <p:extLst>
      <p:ext uri="{BB962C8B-B14F-4D97-AF65-F5344CB8AC3E}">
        <p14:creationId xmlns:p14="http://schemas.microsoft.com/office/powerpoint/2010/main" val="3913732898"/>
      </p:ext>
    </p:ext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E242C5D6-E00C-B83A-3519-3E5ED59360D2}"/>
              </a:ext>
            </a:extLst>
          </p:cNvPr>
          <p:cNvSpPr txBox="1"/>
          <p:nvPr/>
        </p:nvSpPr>
        <p:spPr>
          <a:xfrm>
            <a:off x="320633" y="570015"/>
            <a:ext cx="3950527" cy="1938992"/>
          </a:xfrm>
          <a:prstGeom prst="rect">
            <a:avLst/>
          </a:prstGeom>
          <a:noFill/>
        </p:spPr>
        <p:txBody>
          <a:bodyPr wrap="square" rtlCol="0">
            <a:spAutoFit/>
          </a:bodyPr>
          <a:lstStyle/>
          <a:p>
            <a:pPr marL="457200" indent="-457200" algn="just">
              <a:buFont typeface="+mj-lt"/>
              <a:buAutoNum type="arabicPeriod" startAt="4"/>
            </a:pPr>
            <a:r>
              <a:rPr lang="ar-JO" sz="2400" dirty="0">
                <a:solidFill>
                  <a:srgbClr val="333333"/>
                </a:solidFill>
                <a:latin typeface="DroidArabicKufi-Regular"/>
              </a:rPr>
              <a:t> </a:t>
            </a:r>
            <a:r>
              <a:rPr lang="ar-JO" sz="2000" b="1" u="sng" dirty="0">
                <a:solidFill>
                  <a:srgbClr val="7030A0"/>
                </a:solidFill>
                <a:latin typeface="DroidArabicKufi-Regular"/>
              </a:rPr>
              <a:t>ت</a:t>
            </a:r>
            <a:r>
              <a:rPr lang="ar-JO" sz="2000" b="1" i="0" u="sng" dirty="0">
                <a:solidFill>
                  <a:srgbClr val="7030A0"/>
                </a:solidFill>
                <a:effectLst/>
                <a:latin typeface="DroidArabicKufi-Regular"/>
              </a:rPr>
              <a:t>كافؤ الفرص والمساواة: </a:t>
            </a:r>
            <a:r>
              <a:rPr lang="ar-JO" sz="2000" b="0" i="0" dirty="0">
                <a:solidFill>
                  <a:srgbClr val="333333"/>
                </a:solidFill>
                <a:effectLst/>
                <a:latin typeface="DroidArabicKufi-Regular"/>
              </a:rPr>
              <a:t>ويُمكن تحقيق ذلك عن طريق مراجعة السياسات المُتعلّقة بتكافؤ الفرص والمساواة في المعاملة، ودعم العمّال الذين يحملون مسؤوليات عائلية</a:t>
            </a:r>
            <a:endParaRPr lang="en-JO" sz="2000" dirty="0"/>
          </a:p>
        </p:txBody>
      </p:sp>
      <p:sp>
        <p:nvSpPr>
          <p:cNvPr id="11" name="TextBox 10">
            <a:extLst>
              <a:ext uri="{FF2B5EF4-FFF2-40B4-BE49-F238E27FC236}">
                <a16:creationId xmlns:a16="http://schemas.microsoft.com/office/drawing/2014/main" id="{0EFF0B83-F460-36E8-C244-AA51DE3237EE}"/>
              </a:ext>
            </a:extLst>
          </p:cNvPr>
          <p:cNvSpPr txBox="1"/>
          <p:nvPr/>
        </p:nvSpPr>
        <p:spPr>
          <a:xfrm>
            <a:off x="130628" y="2826326"/>
            <a:ext cx="4726380" cy="3170099"/>
          </a:xfrm>
          <a:prstGeom prst="rect">
            <a:avLst/>
          </a:prstGeom>
          <a:noFill/>
        </p:spPr>
        <p:txBody>
          <a:bodyPr wrap="square" rtlCol="0">
            <a:spAutoFit/>
          </a:bodyPr>
          <a:lstStyle/>
          <a:p>
            <a:pPr marL="457200" indent="-457200" algn="r" defTabSz="457200" rtl="1" eaLnBrk="1" latinLnBrk="0" hangingPunct="1">
              <a:buFont typeface="+mj-lt"/>
              <a:buAutoNum type="arabicPeriod" startAt="5"/>
            </a:pPr>
            <a:r>
              <a:rPr lang="ar-JO" sz="2000" b="1" i="0" u="sng" dirty="0">
                <a:solidFill>
                  <a:srgbClr val="7030A0"/>
                </a:solidFill>
                <a:effectLst/>
                <a:latin typeface="DroidArabicKufi-Regular"/>
              </a:rPr>
              <a:t>تعزيز الحوار المجتمعي:</a:t>
            </a:r>
            <a:r>
              <a:rPr lang="ar-JO" sz="2000" b="0" i="0" dirty="0">
                <a:solidFill>
                  <a:srgbClr val="333333"/>
                </a:solidFill>
                <a:effectLst/>
                <a:latin typeface="DroidArabicKufi-Regular"/>
              </a:rPr>
              <a:t> وذلك من خلال دعم الأعمال التي تسعى للحدّ من الفقر، والقضايا المُتعلّقة بالضمان الاجتماعي، والتدريب، والصحة، والتعليم، والنقل، والطاقة، إضافةً إلى وضع برامج لتأهيل مُنظّمات العمال، وتمكين الحوار بين الشركاء الاجتماعيين والمُنظّمات التمثيلية في المجتمع</a:t>
            </a:r>
            <a:br>
              <a:rPr lang="ar-JO" sz="2000" dirty="0"/>
            </a:br>
            <a:br>
              <a:rPr lang="ar-JO" sz="2000" dirty="0"/>
            </a:br>
            <a:endParaRPr lang="en-JO" sz="2000" dirty="0"/>
          </a:p>
        </p:txBody>
      </p:sp>
      <p:pic>
        <p:nvPicPr>
          <p:cNvPr id="15" name="Picture 14">
            <a:extLst>
              <a:ext uri="{FF2B5EF4-FFF2-40B4-BE49-F238E27FC236}">
                <a16:creationId xmlns:a16="http://schemas.microsoft.com/office/drawing/2014/main" id="{5BD303A1-FBE6-1760-DBB9-8DEAF82A0D28}"/>
              </a:ext>
            </a:extLst>
          </p:cNvPr>
          <p:cNvPicPr>
            <a:picLocks noChangeAspect="1"/>
          </p:cNvPicPr>
          <p:nvPr/>
        </p:nvPicPr>
        <p:blipFill>
          <a:blip r:embed="rId2"/>
          <a:stretch>
            <a:fillRect/>
          </a:stretch>
        </p:blipFill>
        <p:spPr>
          <a:xfrm>
            <a:off x="4857008" y="237507"/>
            <a:ext cx="7204364" cy="6472052"/>
          </a:xfrm>
          <a:prstGeom prst="rect">
            <a:avLst/>
          </a:prstGeom>
        </p:spPr>
      </p:pic>
    </p:spTree>
    <p:extLst>
      <p:ext uri="{BB962C8B-B14F-4D97-AF65-F5344CB8AC3E}">
        <p14:creationId xmlns:p14="http://schemas.microsoft.com/office/powerpoint/2010/main" val="557746625"/>
      </p:ext>
    </p:extLst>
  </p:cSld>
  <p:clrMapOvr>
    <a:masterClrMapping/>
  </p:clrMapOvr>
  <p:transition spd="slow">
    <p:wip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A56CAF4-58D4-55A9-C270-64321BF0479D}"/>
              </a:ext>
            </a:extLst>
          </p:cNvPr>
          <p:cNvSpPr txBox="1"/>
          <p:nvPr/>
        </p:nvSpPr>
        <p:spPr>
          <a:xfrm>
            <a:off x="3146962" y="2598003"/>
            <a:ext cx="6602680" cy="830997"/>
          </a:xfrm>
          <a:prstGeom prst="rect">
            <a:avLst/>
          </a:prstGeom>
          <a:noFill/>
        </p:spPr>
        <p:txBody>
          <a:bodyPr wrap="square" rtlCol="0">
            <a:spAutoFit/>
          </a:bodyPr>
          <a:lstStyle/>
          <a:p>
            <a:r>
              <a:rPr lang="ar-JO" sz="4800" dirty="0">
                <a:solidFill>
                  <a:srgbClr val="7030A0"/>
                </a:solidFill>
              </a:rPr>
              <a:t>شكرا على استماعكم</a:t>
            </a:r>
            <a:endParaRPr lang="en-JO" sz="4800" dirty="0">
              <a:solidFill>
                <a:srgbClr val="7030A0"/>
              </a:solidFill>
            </a:endParaRPr>
          </a:p>
        </p:txBody>
      </p:sp>
    </p:spTree>
    <p:extLst>
      <p:ext uri="{BB962C8B-B14F-4D97-AF65-F5344CB8AC3E}">
        <p14:creationId xmlns:p14="http://schemas.microsoft.com/office/powerpoint/2010/main" val="19082957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{497CCFCF-3231-9B48-BE73-3E19A108F03C}tf10001067</Template>
  <TotalTime>247</TotalTime>
  <Words>898</Words>
  <Application>Microsoft Macintosh PowerPoint</Application>
  <PresentationFormat>Widescreen</PresentationFormat>
  <Paragraphs>36</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Century Gothic</vt:lpstr>
      <vt:lpstr>DroidArabicKufi-Regular</vt:lpstr>
      <vt:lpstr>Garamond</vt:lpstr>
      <vt:lpstr>Wingdings</vt:lpstr>
      <vt:lpstr>Savon</vt:lpstr>
      <vt:lpstr>كيفية القضاء على الفقر و الجوع</vt:lpstr>
      <vt:lpstr>ظاهرة الفقر </vt:lpstr>
      <vt:lpstr>أسباب الفقر </vt:lpstr>
      <vt:lpstr>PowerPoint Presentation</vt:lpstr>
      <vt:lpstr>آثار الفقر على المجتمع </vt:lpstr>
      <vt:lpstr>كيفية مكافحة الفقر في المجتمع </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كيفية القضاء على الفقر و الجوع</dc:title>
  <dc:creator>Microsoft Office User</dc:creator>
  <cp:lastModifiedBy>Microsoft Office User</cp:lastModifiedBy>
  <cp:revision>14</cp:revision>
  <dcterms:created xsi:type="dcterms:W3CDTF">2023-05-17T17:59:26Z</dcterms:created>
  <dcterms:modified xsi:type="dcterms:W3CDTF">2023-05-19T15:10:00Z</dcterms:modified>
</cp:coreProperties>
</file>