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4" Type="http://schemas.openxmlformats.org/officeDocument/2006/relationships/slide" Target="slides/slide21.xml"/><Relationship Id="rId23" Type="http://schemas.openxmlformats.org/officeDocument/2006/relationships/slide" Target="slides/slide20.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25" Type="http://schemas.openxmlformats.org/officeDocument/2006/relationships/slide" Target="slides/slide22.xml"/><Relationship Id="rId27" Type="http://schemas.openxmlformats.org/officeDocument/2006/relationships/slide" Target="slides/slide24.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11" Type="http://schemas.openxmlformats.org/officeDocument/2006/relationships/slide" Target="slides/slide8.xml"/><Relationship Id="rId10" Type="http://schemas.openxmlformats.org/officeDocument/2006/relationships/slide" Target="slides/slide7.xml"/><Relationship Id="rId13" Type="http://schemas.openxmlformats.org/officeDocument/2006/relationships/slide" Target="slides/slide10.xml"/><Relationship Id="rId12" Type="http://schemas.openxmlformats.org/officeDocument/2006/relationships/slide" Target="slides/slide9.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19" Type="http://schemas.openxmlformats.org/officeDocument/2006/relationships/slide" Target="slides/slide16.xml"/><Relationship Id="rId18"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08E6-A769-4215-8F97-2A5CC3CAF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AB481-6A39-4AFE-B59B-3CA61E57A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58E06-825A-434A-861E-C6324B970162}"/>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CE6B7C05-F4CB-46F3-ABE4-5A710D6D7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CF8D1-B2F1-4E4A-9535-DC0E2BFB9613}"/>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273639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5466-E3AB-4E8B-81CF-258494ADA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1E51B5-577E-474F-A6BE-4540A66F8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B2268-FFB3-44D2-A7B8-A858FFA9EC2D}"/>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84CAEC71-344F-404A-AAA2-280883BEF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65055-3B33-4076-AF2A-AD00582EE52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88965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C1233-FC69-46EA-8CB2-A11D92266E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13FD3-6600-47C1-9D42-8438518055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0EC65-8B77-4A12-B188-023C8C04D5A8}"/>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FDBACF8D-ACBC-4939-B121-2DA78CF9D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8247B-6F9B-4688-96EC-D7C89BD0FFAA}"/>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19929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5486-0D4D-48C6-9D91-D08B1FC95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F3198F-B446-496A-A4DD-DB01AF58FF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99F30-3A93-4200-AA11-BD1A55792731}"/>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9B980EA6-1CB8-4A5C-8B9A-382312C69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F45F0-58F2-4F73-AD37-1E8D99DFB85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68584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DDFC-2C31-4E0F-84CF-7FDDF89B9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3BFD7-59F7-44FC-A67A-6AAF1E7B7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AE9B26-4448-455C-882D-78EA8E64A49B}"/>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693D34BE-D01D-41E8-9F66-4467DE58F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886A6-5703-45B9-9C18-1F73360F5708}"/>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11416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0992-7202-44F1-88B5-68C793568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A7F59-285A-4F85-B478-7E7F7D639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CDC45A-C228-48D1-8B50-E01EFA95F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E56AEF-AD1C-4615-849F-3A87879D0C42}"/>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6" name="Footer Placeholder 5">
            <a:extLst>
              <a:ext uri="{FF2B5EF4-FFF2-40B4-BE49-F238E27FC236}">
                <a16:creationId xmlns:a16="http://schemas.microsoft.com/office/drawing/2014/main" id="{6E91FF5B-0ED9-417C-8B06-62CF93F25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0866C-96BA-49CE-9C92-361BC2AC2C5C}"/>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84281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90B6-D433-4529-9EE7-9FFD9EE5E0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EC3C6-6336-4583-BF75-971143EE3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E671B8-D4FE-45EA-B21B-ACCA67324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1B996-3A70-4815-A1EC-7A66BE5FB9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3D5B1-4259-4AEA-B2BD-91066FE2A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8E8FDB-CA04-4F81-817F-79074C5F983E}"/>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8" name="Footer Placeholder 7">
            <a:extLst>
              <a:ext uri="{FF2B5EF4-FFF2-40B4-BE49-F238E27FC236}">
                <a16:creationId xmlns:a16="http://schemas.microsoft.com/office/drawing/2014/main" id="{8E11187F-9EEC-4E07-98CB-BAAAC3FBA8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7B0179-A058-4886-BB4F-4A51677C1D9D}"/>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92695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DACB-FD76-4043-A864-E98D793BAA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E7810F-1D1A-44D8-BF04-30B52B19876C}"/>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4" name="Footer Placeholder 3">
            <a:extLst>
              <a:ext uri="{FF2B5EF4-FFF2-40B4-BE49-F238E27FC236}">
                <a16:creationId xmlns:a16="http://schemas.microsoft.com/office/drawing/2014/main" id="{781A0159-4AFE-468D-AF3E-FD936560F7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921872-5718-4698-B4DD-B21E83252F5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48863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19350-1C00-4C4B-A31B-085D11D54497}"/>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3" name="Footer Placeholder 2">
            <a:extLst>
              <a:ext uri="{FF2B5EF4-FFF2-40B4-BE49-F238E27FC236}">
                <a16:creationId xmlns:a16="http://schemas.microsoft.com/office/drawing/2014/main" id="{AF9A29CB-2782-4691-82F8-D4D9C90A2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69F62B-ED86-4FBF-BF59-81FB502A850D}"/>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90601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D42A-D613-4C78-AB1C-B7DA23390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4120C-0A97-4013-A4F6-01D4C8D48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708874-6539-4BAF-A6F8-CC563CA17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B4537-CC7B-4189-ADCF-27EF3BF35609}"/>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6" name="Footer Placeholder 5">
            <a:extLst>
              <a:ext uri="{FF2B5EF4-FFF2-40B4-BE49-F238E27FC236}">
                <a16:creationId xmlns:a16="http://schemas.microsoft.com/office/drawing/2014/main" id="{6C07EB67-BC0D-4DD8-9553-47A49BF2E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F0F3-431B-44EC-A710-2BC8E71AF043}"/>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239815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C26C-E0D8-43DE-ABC8-F030CB34F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41BD11-393D-4923-BC2B-CD162BDF3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D387B-ADEE-48D2-93D3-EC2F5EEB3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65B77-657B-4D5D-8C06-3E218A1BC4CB}"/>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6" name="Footer Placeholder 5">
            <a:extLst>
              <a:ext uri="{FF2B5EF4-FFF2-40B4-BE49-F238E27FC236}">
                <a16:creationId xmlns:a16="http://schemas.microsoft.com/office/drawing/2014/main" id="{DEB4EAAD-2420-44E6-8871-D504C1378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2EE71-CAD7-4B83-8775-94B5E223FB31}"/>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75035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6C964-89AB-44ED-BA3A-941B84C59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6E9D9-0704-4C0C-BCF8-68136AB2D9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3F78F-AFFE-429E-847E-9D7B7CFC5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20CC3CAD-BAE5-4A01-AD5E-02A073D05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A22F00-6A1D-44DC-ACFB-C1ADA6779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C6C1F-64B2-4444-8F7E-D90FC8C840B3}" type="slidenum">
              <a:rPr lang="en-US" smtClean="0"/>
              <a:t>‹#›</a:t>
            </a:fld>
            <a:endParaRPr lang="en-US"/>
          </a:p>
        </p:txBody>
      </p:sp>
    </p:spTree>
    <p:extLst>
      <p:ext uri="{BB962C8B-B14F-4D97-AF65-F5344CB8AC3E}">
        <p14:creationId xmlns:p14="http://schemas.microsoft.com/office/powerpoint/2010/main" val="375472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mawdoo3.com/%D8%A7%D9%84%D8%AD%D9%81%D8%A7%D8%B8_%D8%B9%D9%84%D9%89_%D8%A7%D9%84%D8%A8%D9%8A%D8%A6%D8%A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aqraa.net/%D8%AA%D8%B1%D8%B4%D9%8A%D8%AF-%D8%A7%D8%B3%D8%AA%D9%87%D9%84%D8%A7%D9%83-%D8%A7%D9%84%D8%B7%D8%A7%D9%82%D8%A9-%D9%88%D8%A3%D8%B3%D8%A7%D9%84%D9%8A%D8%A8-%D8%AA%D8%B6%D9%85%D9%86-%D8%B9%D8%AF%D9%8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hyperlink" Target="https://www.uaebarq.ae/ar/2020/11/25/8-%D9%86%D8%B5%D8%A7%D8%A6%D8%AD-%D9%85%D9%87%D9%85%D8%A9-%D9%84%D9%85%D8%B3%D8%AA%D8%AE%D8%AF%D9%85%D9%8A-%D8%A7%D9%84%D8%AF%D8%B1%D8%A7%D8%AC%D8%A7%D8%AA-%D8%A7%D9%84%D9%87%D9%88%D8%A7%D8%A6%D9%8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mhtwyat.com/%D9%85%D8%A7-%D9%87%D9%8A-%D9%85%D8%B5%D8%A7%D8%AF%D8%B1-%D8%AA%D9%84%D9%88%D8%AB-%D8%A7%D9%84%D9%85%D8%A7%D8%A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mah6at.net/%D9%85%D9%88%D8%B6%D9%88%D8%B9-%D8%AA%D8%B9%D8%A8%D9%8A%D8%B1-%D8%B9%D9%86-%D8%A7%D9%84%D8%AA%D9%84%D9%88%D8%A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mqaall.com/causes-and-solutions-of-environmental-pollutio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islamstory.com/ar/artical/3408007/%D8%AA%D9%84%D9%88%D8%AB-%D8%A7%D9%84%D9%87%D9%88%D8%A7%D8%A1-%D9%85%D8%B4%D9%83%D9%84%D8%A9-%D8%B9%D8%A7%D9%84%D9%85%D9%8A%D8%A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forms/d/e/1FAIpQLSfkIPODktVsSAfxZQZI-wj6HnupuiLOoOQwA7oaPLcCBjucvg/viewform?usp=sf_link"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voltiat.com/rationalize-the-consumption-of-electrical-energy/"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ziid.net/nonprofit/the-importance-of-preserving-the-water-resour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onlinemarketinginstitute.org/blog/2017/07/11-reasons-care-mobile-marke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3C13-30FB-4019-8FBB-77C45AF2BEA0}"/>
              </a:ext>
            </a:extLst>
          </p:cNvPr>
          <p:cNvSpPr>
            <a:spLocks noGrp="1"/>
          </p:cNvSpPr>
          <p:nvPr>
            <p:ph type="ctrTitle"/>
          </p:nvPr>
        </p:nvSpPr>
        <p:spPr>
          <a:xfrm>
            <a:off x="1311965" y="962982"/>
            <a:ext cx="9144000" cy="1037741"/>
          </a:xfrm>
        </p:spPr>
        <p:txBody>
          <a:bodyPr/>
          <a:lstStyle/>
          <a:p>
            <a:r>
              <a:rPr lang="ar-JO" dirty="0"/>
              <a:t> الحفاظ على البيئة </a:t>
            </a:r>
            <a:endParaRPr lang="en-US" dirty="0"/>
          </a:p>
        </p:txBody>
      </p:sp>
      <p:sp>
        <p:nvSpPr>
          <p:cNvPr id="3" name="Subtitle 2">
            <a:extLst>
              <a:ext uri="{FF2B5EF4-FFF2-40B4-BE49-F238E27FC236}">
                <a16:creationId xmlns:a16="http://schemas.microsoft.com/office/drawing/2014/main" id="{97E770FA-1825-4C57-8BB0-AAC33C82071F}"/>
              </a:ext>
            </a:extLst>
          </p:cNvPr>
          <p:cNvSpPr>
            <a:spLocks noGrp="1"/>
          </p:cNvSpPr>
          <p:nvPr>
            <p:ph type="subTitle" idx="1"/>
          </p:nvPr>
        </p:nvSpPr>
        <p:spPr>
          <a:xfrm>
            <a:off x="1311965" y="2173356"/>
            <a:ext cx="9144000" cy="689113"/>
          </a:xfrm>
        </p:spPr>
        <p:txBody>
          <a:bodyPr/>
          <a:lstStyle/>
          <a:p>
            <a:r>
              <a:rPr lang="ar-JO" dirty="0"/>
              <a:t>: لارين حماد ، زينة قديس ، ميرال حداد ، راما حناقطه</a:t>
            </a:r>
            <a:r>
              <a:rPr lang="en-US" dirty="0"/>
              <a:t> </a:t>
            </a:r>
            <a:r>
              <a:rPr lang="ar-JO" dirty="0"/>
              <a:t>صنع من قبل</a:t>
            </a:r>
            <a:endParaRPr lang="en-US" dirty="0"/>
          </a:p>
        </p:txBody>
      </p:sp>
      <p:pic>
        <p:nvPicPr>
          <p:cNvPr id="5" name="Picture 4">
            <a:extLst>
              <a:ext uri="{FF2B5EF4-FFF2-40B4-BE49-F238E27FC236}">
                <a16:creationId xmlns:a16="http://schemas.microsoft.com/office/drawing/2014/main" id="{37775CA2-C12F-E1CD-AC52-107128F27D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5795" y="3008598"/>
            <a:ext cx="5385766" cy="2564650"/>
          </a:xfrm>
          <a:prstGeom prst="rect">
            <a:avLst/>
          </a:prstGeom>
        </p:spPr>
      </p:pic>
    </p:spTree>
    <p:extLst>
      <p:ext uri="{BB962C8B-B14F-4D97-AF65-F5344CB8AC3E}">
        <p14:creationId xmlns:p14="http://schemas.microsoft.com/office/powerpoint/2010/main" val="38667471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73AC-FFBA-4F6F-840B-37C469BDE984}"/>
              </a:ext>
            </a:extLst>
          </p:cNvPr>
          <p:cNvSpPr>
            <a:spLocks noGrp="1"/>
          </p:cNvSpPr>
          <p:nvPr>
            <p:ph type="ctrTitle"/>
          </p:nvPr>
        </p:nvSpPr>
        <p:spPr>
          <a:xfrm>
            <a:off x="1452748" y="172337"/>
            <a:ext cx="9215252" cy="1427863"/>
          </a:xfrm>
        </p:spPr>
        <p:txBody>
          <a:bodyPr/>
          <a:lstStyle/>
          <a:p>
            <a:r>
              <a:rPr lang="ar-JO" dirty="0"/>
              <a:t>ازرع شجرة</a:t>
            </a:r>
            <a:endParaRPr lang="en-US" dirty="0"/>
          </a:p>
        </p:txBody>
      </p:sp>
      <p:sp>
        <p:nvSpPr>
          <p:cNvPr id="3" name="Subtitle 2">
            <a:extLst>
              <a:ext uri="{FF2B5EF4-FFF2-40B4-BE49-F238E27FC236}">
                <a16:creationId xmlns:a16="http://schemas.microsoft.com/office/drawing/2014/main" id="{C5C05074-20AE-42C9-90D1-DD56589084B0}"/>
              </a:ext>
            </a:extLst>
          </p:cNvPr>
          <p:cNvSpPr>
            <a:spLocks noGrp="1"/>
          </p:cNvSpPr>
          <p:nvPr>
            <p:ph type="subTitle" idx="1"/>
          </p:nvPr>
        </p:nvSpPr>
        <p:spPr>
          <a:xfrm>
            <a:off x="1615218" y="1600200"/>
            <a:ext cx="8870347" cy="3272150"/>
          </a:xfrm>
        </p:spPr>
        <p:txBody>
          <a:bodyPr/>
          <a:lstStyle/>
          <a:p>
            <a:pPr algn="r"/>
            <a:r>
              <a:rPr lang="ar-JO" dirty="0"/>
              <a:t>توفّر الأشجار الغذاء والأكسجين ، فهي تساعد في توفير الطاقة وتنقية الهواء ومكافحة تغيّر المناخ.</a:t>
            </a:r>
            <a:endParaRPr lang="en-US" dirty="0"/>
          </a:p>
        </p:txBody>
      </p:sp>
      <p:pic>
        <p:nvPicPr>
          <p:cNvPr id="5" name="Picture 4">
            <a:extLst>
              <a:ext uri="{FF2B5EF4-FFF2-40B4-BE49-F238E27FC236}">
                <a16:creationId xmlns:a16="http://schemas.microsoft.com/office/drawing/2014/main" id="{5A2D5E7B-1C1C-4BD8-8426-20AE3E7C8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340" y="2921185"/>
            <a:ext cx="3413962" cy="2557176"/>
          </a:xfrm>
          <a:prstGeom prst="rect">
            <a:avLst/>
          </a:prstGeom>
        </p:spPr>
      </p:pic>
    </p:spTree>
    <p:extLst>
      <p:ext uri="{BB962C8B-B14F-4D97-AF65-F5344CB8AC3E}">
        <p14:creationId xmlns:p14="http://schemas.microsoft.com/office/powerpoint/2010/main" val="190271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F182-212B-4926-92EA-D03C5640116D}"/>
              </a:ext>
            </a:extLst>
          </p:cNvPr>
          <p:cNvSpPr>
            <a:spLocks noGrp="1"/>
          </p:cNvSpPr>
          <p:nvPr>
            <p:ph type="title"/>
          </p:nvPr>
        </p:nvSpPr>
        <p:spPr/>
        <p:txBody>
          <a:bodyPr/>
          <a:lstStyle/>
          <a:p>
            <a:pPr algn="ctr"/>
            <a:r>
              <a:rPr lang="ar-JO" dirty="0"/>
              <a:t>استخدام المصابيح الكهربائية طويلة الأمد</a:t>
            </a:r>
            <a:endParaRPr lang="en-US" dirty="0"/>
          </a:p>
        </p:txBody>
      </p:sp>
      <p:sp>
        <p:nvSpPr>
          <p:cNvPr id="3" name="Content Placeholder 2">
            <a:extLst>
              <a:ext uri="{FF2B5EF4-FFF2-40B4-BE49-F238E27FC236}">
                <a16:creationId xmlns:a16="http://schemas.microsoft.com/office/drawing/2014/main" id="{13FFA449-EB12-42BE-928A-71FFAA63A7A2}"/>
              </a:ext>
            </a:extLst>
          </p:cNvPr>
          <p:cNvSpPr>
            <a:spLocks noGrp="1"/>
          </p:cNvSpPr>
          <p:nvPr>
            <p:ph idx="1"/>
          </p:nvPr>
        </p:nvSpPr>
        <p:spPr>
          <a:xfrm>
            <a:off x="838200" y="2085929"/>
            <a:ext cx="10515600" cy="4351338"/>
          </a:xfrm>
        </p:spPr>
        <p:txBody>
          <a:bodyPr/>
          <a:lstStyle/>
          <a:p>
            <a:pPr marL="0" indent="0" algn="r">
              <a:buNone/>
            </a:pPr>
            <a:r>
              <a:rPr lang="ar-JO" dirty="0"/>
              <a:t>تقلّل المصابيح الموفّرة للطاقة من انبعاثات غازات الاحتباس الحراري. يجب أيضًا إطفاء الإنارة في الغرف عند مغادرتها.</a:t>
            </a:r>
            <a:endParaRPr lang="en-US" dirty="0"/>
          </a:p>
        </p:txBody>
      </p:sp>
      <p:pic>
        <p:nvPicPr>
          <p:cNvPr id="5" name="Picture 4">
            <a:extLst>
              <a:ext uri="{FF2B5EF4-FFF2-40B4-BE49-F238E27FC236}">
                <a16:creationId xmlns:a16="http://schemas.microsoft.com/office/drawing/2014/main" id="{274480C0-00CF-B537-ED03-6FE11F4574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3429000"/>
            <a:ext cx="3773556" cy="2612461"/>
          </a:xfrm>
          <a:prstGeom prst="rect">
            <a:avLst/>
          </a:prstGeom>
        </p:spPr>
      </p:pic>
    </p:spTree>
    <p:extLst>
      <p:ext uri="{BB962C8B-B14F-4D97-AF65-F5344CB8AC3E}">
        <p14:creationId xmlns:p14="http://schemas.microsoft.com/office/powerpoint/2010/main" val="306650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F7A6-4FDA-4116-8991-BB9F43A3E2BC}"/>
              </a:ext>
            </a:extLst>
          </p:cNvPr>
          <p:cNvSpPr>
            <a:spLocks noGrp="1"/>
          </p:cNvSpPr>
          <p:nvPr>
            <p:ph type="title"/>
          </p:nvPr>
        </p:nvSpPr>
        <p:spPr/>
        <p:txBody>
          <a:bodyPr/>
          <a:lstStyle/>
          <a:p>
            <a:pPr algn="ctr"/>
            <a:r>
              <a:rPr lang="ar-JO" dirty="0"/>
              <a:t>لا ترسل مواد كيميائية إلى مجارينا المائية</a:t>
            </a:r>
            <a:endParaRPr lang="en-US" dirty="0"/>
          </a:p>
        </p:txBody>
      </p:sp>
      <p:sp>
        <p:nvSpPr>
          <p:cNvPr id="3" name="Content Placeholder 2">
            <a:extLst>
              <a:ext uri="{FF2B5EF4-FFF2-40B4-BE49-F238E27FC236}">
                <a16:creationId xmlns:a16="http://schemas.microsoft.com/office/drawing/2014/main" id="{1E3519D4-50D3-4352-81E1-5E6E6466DEAC}"/>
              </a:ext>
            </a:extLst>
          </p:cNvPr>
          <p:cNvSpPr>
            <a:spLocks noGrp="1"/>
          </p:cNvSpPr>
          <p:nvPr>
            <p:ph idx="1"/>
          </p:nvPr>
        </p:nvSpPr>
        <p:spPr/>
        <p:txBody>
          <a:bodyPr/>
          <a:lstStyle/>
          <a:p>
            <a:pPr marL="0" indent="0" algn="r">
              <a:buNone/>
            </a:pPr>
            <a:r>
              <a:rPr lang="ar-JO" dirty="0"/>
              <a:t>اختر مواد كيميائية غير سامة في المنزل أو المكتب حتى لا تساهم في تلويث الماء.</a:t>
            </a:r>
            <a:endParaRPr lang="en-US" dirty="0"/>
          </a:p>
        </p:txBody>
      </p:sp>
      <p:pic>
        <p:nvPicPr>
          <p:cNvPr id="4" name="Picture 3">
            <a:extLst>
              <a:ext uri="{FF2B5EF4-FFF2-40B4-BE49-F238E27FC236}">
                <a16:creationId xmlns:a16="http://schemas.microsoft.com/office/drawing/2014/main" id="{5A87BF52-B6AC-7FBB-4CF7-75E5A9C23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329" y="2955235"/>
            <a:ext cx="3989318" cy="2454965"/>
          </a:xfrm>
          <a:prstGeom prst="rect">
            <a:avLst/>
          </a:prstGeom>
        </p:spPr>
      </p:pic>
    </p:spTree>
    <p:extLst>
      <p:ext uri="{BB962C8B-B14F-4D97-AF65-F5344CB8AC3E}">
        <p14:creationId xmlns:p14="http://schemas.microsoft.com/office/powerpoint/2010/main" val="265888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920E-B446-4113-A748-576F5A33EBAD}"/>
              </a:ext>
            </a:extLst>
          </p:cNvPr>
          <p:cNvSpPr>
            <a:spLocks noGrp="1"/>
          </p:cNvSpPr>
          <p:nvPr>
            <p:ph type="ctrTitle"/>
          </p:nvPr>
        </p:nvSpPr>
        <p:spPr>
          <a:xfrm>
            <a:off x="2093843" y="320778"/>
            <a:ext cx="8219876" cy="1484271"/>
          </a:xfrm>
        </p:spPr>
        <p:txBody>
          <a:bodyPr/>
          <a:lstStyle/>
          <a:p>
            <a:r>
              <a:rPr lang="ar-JO" dirty="0"/>
              <a:t>حاول أن تقلّل قيادة السّيّارة</a:t>
            </a:r>
            <a:endParaRPr lang="en-US" dirty="0"/>
          </a:p>
        </p:txBody>
      </p:sp>
      <p:sp>
        <p:nvSpPr>
          <p:cNvPr id="3" name="Subtitle 2">
            <a:extLst>
              <a:ext uri="{FF2B5EF4-FFF2-40B4-BE49-F238E27FC236}">
                <a16:creationId xmlns:a16="http://schemas.microsoft.com/office/drawing/2014/main" id="{7DA39364-C121-4A66-A512-C58E8501C804}"/>
              </a:ext>
            </a:extLst>
          </p:cNvPr>
          <p:cNvSpPr>
            <a:spLocks noGrp="1"/>
          </p:cNvSpPr>
          <p:nvPr>
            <p:ph type="subTitle" idx="1"/>
          </p:nvPr>
        </p:nvSpPr>
        <p:spPr>
          <a:xfrm>
            <a:off x="997527" y="2125682"/>
            <a:ext cx="10723418" cy="4114801"/>
          </a:xfrm>
        </p:spPr>
        <p:txBody>
          <a:bodyPr/>
          <a:lstStyle/>
          <a:p>
            <a:pPr algn="r"/>
            <a:r>
              <a:rPr lang="ar-JO" dirty="0"/>
              <a:t>بدلاً من قيادة السّيّارات ، يمكنك المشي أو ركوب الدّراجة ، فبذلك تكون أكثر صداقة للبيئة وتقلّل من التلوث.</a:t>
            </a:r>
            <a:endParaRPr lang="en-US" dirty="0"/>
          </a:p>
        </p:txBody>
      </p:sp>
      <p:pic>
        <p:nvPicPr>
          <p:cNvPr id="5" name="Picture 4">
            <a:extLst>
              <a:ext uri="{FF2B5EF4-FFF2-40B4-BE49-F238E27FC236}">
                <a16:creationId xmlns:a16="http://schemas.microsoft.com/office/drawing/2014/main" id="{8E2817B1-342D-26BA-5B9D-580CD1F6A7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7895" y="3078770"/>
            <a:ext cx="3750365" cy="2871235"/>
          </a:xfrm>
          <a:prstGeom prst="rect">
            <a:avLst/>
          </a:prstGeom>
        </p:spPr>
      </p:pic>
    </p:spTree>
    <p:extLst>
      <p:ext uri="{BB962C8B-B14F-4D97-AF65-F5344CB8AC3E}">
        <p14:creationId xmlns:p14="http://schemas.microsoft.com/office/powerpoint/2010/main" val="378201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3D35-B93C-47B9-85FF-B3C8E0CFBE69}"/>
              </a:ext>
            </a:extLst>
          </p:cNvPr>
          <p:cNvSpPr>
            <a:spLocks noGrp="1"/>
          </p:cNvSpPr>
          <p:nvPr>
            <p:ph type="title"/>
          </p:nvPr>
        </p:nvSpPr>
        <p:spPr>
          <a:xfrm>
            <a:off x="838200" y="112643"/>
            <a:ext cx="10515600" cy="1000539"/>
          </a:xfrm>
        </p:spPr>
        <p:txBody>
          <a:bodyPr/>
          <a:lstStyle/>
          <a:p>
            <a:pPr algn="ctr"/>
            <a:r>
              <a:rPr lang="ar-JO" dirty="0">
                <a:solidFill>
                  <a:schemeClr val="accent5">
                    <a:lumMod val="50000"/>
                  </a:schemeClr>
                </a:solidFill>
              </a:rPr>
              <a:t>تلوّث المياه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DABB9402-E05B-4890-97D5-1479A570347A}"/>
              </a:ext>
            </a:extLst>
          </p:cNvPr>
          <p:cNvSpPr>
            <a:spLocks noGrp="1"/>
          </p:cNvSpPr>
          <p:nvPr>
            <p:ph idx="1"/>
          </p:nvPr>
        </p:nvSpPr>
        <p:spPr>
          <a:xfrm>
            <a:off x="0" y="927652"/>
            <a:ext cx="11988140" cy="5671931"/>
          </a:xfrm>
        </p:spPr>
        <p:txBody>
          <a:bodyPr>
            <a:normAutofit/>
          </a:bodyPr>
          <a:lstStyle/>
          <a:p>
            <a:pPr marL="0" indent="0" algn="r">
              <a:buNone/>
            </a:pPr>
            <a:r>
              <a:rPr lang="ar-JO" dirty="0"/>
              <a:t>تلوث الماء </a:t>
            </a:r>
            <a:r>
              <a:rPr lang="ar-JO" b="1" dirty="0"/>
              <a:t>هو اختلاط مصادر المياه بمواد تجعل المياه غير صالحة للشّرب والطّبخ والتنظيف والسّباحة وغيرها من الأنشطة</a:t>
            </a:r>
            <a:r>
              <a:rPr lang="ar-JO" dirty="0"/>
              <a:t>. تشمل الملوّثات المواد الكيميائية والقمامة والبكتيريا والطفيليات.</a:t>
            </a:r>
            <a:endParaRPr lang="en-US" dirty="0"/>
          </a:p>
          <a:p>
            <a:pPr marL="0" indent="0" algn="r">
              <a:buNone/>
            </a:pPr>
            <a:r>
              <a:rPr lang="ar-JO" b="1" dirty="0">
                <a:solidFill>
                  <a:schemeClr val="accent1">
                    <a:lumMod val="75000"/>
                  </a:schemeClr>
                </a:solidFill>
              </a:rPr>
              <a:t>أسباب تلوّث المياه:</a:t>
            </a:r>
            <a:endParaRPr lang="en-US" b="1" dirty="0">
              <a:solidFill>
                <a:schemeClr val="accent1">
                  <a:lumMod val="75000"/>
                </a:schemeClr>
              </a:solidFill>
            </a:endParaRPr>
          </a:p>
          <a:p>
            <a:pPr marL="0" indent="0" algn="r">
              <a:buNone/>
            </a:pPr>
            <a:r>
              <a:rPr lang="ar-JO" dirty="0"/>
              <a:t>بعض الأسباب تؤدي بشكل </a:t>
            </a:r>
            <a:r>
              <a:rPr lang="ar-JO" b="1" dirty="0"/>
              <a:t>مباشر</a:t>
            </a:r>
            <a:r>
              <a:rPr lang="ar-JO" dirty="0"/>
              <a:t> إلى تلوّث المياه والبعض الآخر بشكل </a:t>
            </a:r>
            <a:r>
              <a:rPr lang="ar-JO" b="1" dirty="0"/>
              <a:t>غير مباشر</a:t>
            </a:r>
            <a:r>
              <a:rPr lang="ar-JO" dirty="0"/>
              <a:t>. تقوم العديد من المصانع بإلقاء المياه الملوثة والمواد الكيميائية والمعادن الثقيلة في المجاري المائية الرئيسية مما يؤدي إلى تلوّث المياه المباشر. أحد الأسباب الأخرى لتلوّث المياه هو استخدام الأساليب الحديثة في المزارع.</a:t>
            </a:r>
            <a:endParaRPr lang="en-US" dirty="0"/>
          </a:p>
          <a:p>
            <a:pPr marL="0" indent="0" algn="r">
              <a:buNone/>
            </a:pPr>
            <a:r>
              <a:rPr lang="ar-JO" b="1" dirty="0">
                <a:solidFill>
                  <a:schemeClr val="accent1"/>
                </a:solidFill>
              </a:rPr>
              <a:t>آثار تلوّث المياه:</a:t>
            </a:r>
            <a:endParaRPr lang="en-US" b="1" dirty="0">
              <a:solidFill>
                <a:schemeClr val="accent1"/>
              </a:solidFill>
            </a:endParaRPr>
          </a:p>
          <a:p>
            <a:pPr marL="0" indent="0" algn="r">
              <a:buNone/>
            </a:pPr>
            <a:r>
              <a:rPr lang="ar-JO" dirty="0"/>
              <a:t>المسطّحات المائية بالقرب من المناطق الحضرية ملوّثة للغاية. هذا نتيجة إلقاء القمامة والمواد الكيميائية السامة من قبل المؤسّسات الصناعية والتّجارية. يؤثر تلوث المياه بشكل كبير على الحياة المائية. إنه يؤثر على التمثيل الغذائي والسلوك ويسبب المرض والوفاة في نهاية المطاف.</a:t>
            </a:r>
            <a:endParaRPr lang="en-US" dirty="0"/>
          </a:p>
        </p:txBody>
      </p:sp>
      <p:pic>
        <p:nvPicPr>
          <p:cNvPr id="5" name="Picture 4">
            <a:extLst>
              <a:ext uri="{FF2B5EF4-FFF2-40B4-BE49-F238E27FC236}">
                <a16:creationId xmlns:a16="http://schemas.microsoft.com/office/drawing/2014/main" id="{36F361ED-D17B-1553-C8F9-B5ADD2DD52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9" r="-1830" b="32048"/>
          <a:stretch/>
        </p:blipFill>
        <p:spPr>
          <a:xfrm>
            <a:off x="344556" y="5230392"/>
            <a:ext cx="4452731" cy="1369191"/>
          </a:xfrm>
          <a:prstGeom prst="rect">
            <a:avLst/>
          </a:prstGeom>
        </p:spPr>
      </p:pic>
    </p:spTree>
    <p:extLst>
      <p:ext uri="{BB962C8B-B14F-4D97-AF65-F5344CB8AC3E}">
        <p14:creationId xmlns:p14="http://schemas.microsoft.com/office/powerpoint/2010/main" val="47501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8C34-F15D-4B55-B5F9-EDEF96B07A6F}"/>
              </a:ext>
            </a:extLst>
          </p:cNvPr>
          <p:cNvSpPr>
            <a:spLocks noGrp="1"/>
          </p:cNvSpPr>
          <p:nvPr>
            <p:ph type="title"/>
          </p:nvPr>
        </p:nvSpPr>
        <p:spPr/>
        <p:txBody>
          <a:bodyPr/>
          <a:lstStyle/>
          <a:p>
            <a:pPr algn="ctr"/>
            <a:r>
              <a:rPr lang="ar-JO" dirty="0"/>
              <a:t>طرق منع تلوّث المياه</a:t>
            </a:r>
            <a:br>
              <a:rPr lang="ar-JO" dirty="0"/>
            </a:br>
            <a:endParaRPr lang="en-US" dirty="0"/>
          </a:p>
        </p:txBody>
      </p:sp>
      <p:sp>
        <p:nvSpPr>
          <p:cNvPr id="3" name="Content Placeholder 2">
            <a:extLst>
              <a:ext uri="{FF2B5EF4-FFF2-40B4-BE49-F238E27FC236}">
                <a16:creationId xmlns:a16="http://schemas.microsoft.com/office/drawing/2014/main" id="{BC407F1B-8760-4ECF-9BEF-EE71048213E8}"/>
              </a:ext>
            </a:extLst>
          </p:cNvPr>
          <p:cNvSpPr>
            <a:spLocks noGrp="1"/>
          </p:cNvSpPr>
          <p:nvPr>
            <p:ph idx="1"/>
          </p:nvPr>
        </p:nvSpPr>
        <p:spPr>
          <a:xfrm>
            <a:off x="449778" y="1383310"/>
            <a:ext cx="11292444" cy="5109565"/>
          </a:xfrm>
        </p:spPr>
        <p:txBody>
          <a:bodyPr>
            <a:normAutofit/>
          </a:bodyPr>
          <a:lstStyle/>
          <a:p>
            <a:pPr algn="r" rtl="1"/>
            <a:r>
              <a:rPr lang="ar-JO" dirty="0"/>
              <a:t>التقط القمامة وتخلّص منها في سلّة مهملات.</a:t>
            </a:r>
          </a:p>
          <a:p>
            <a:pPr algn="r" rtl="1"/>
            <a:r>
              <a:rPr lang="ar-JO" dirty="0"/>
              <a:t>لا تضع السماد على العشب قبل هطول الأمطار مباشرة. سوف تصل المواد الكيميائية إلى المجاري المائية وتلوّثها. ويمكنك استبدال الأسمدة الكيماوية بمواد عضويّة.</a:t>
            </a:r>
          </a:p>
          <a:p>
            <a:pPr algn="r" rtl="1"/>
            <a:r>
              <a:rPr lang="ar-JO" dirty="0"/>
              <a:t>لا تترك أوراق الشجر في الشارع. هذا يسد ويضر مصارف مياه الأمطار.</a:t>
            </a:r>
          </a:p>
          <a:p>
            <a:pPr algn="r" rtl="1"/>
            <a:r>
              <a:rPr lang="ar-JO" dirty="0"/>
              <a:t>اغسل سيارتك أو المعدّات الخارجية حيث يمكن أن تتدفق إلى منطقة مليئة بالحصى أو العشب بدلاً من الشارع.</a:t>
            </a:r>
          </a:p>
          <a:p>
            <a:pPr algn="r" rtl="1"/>
            <a:r>
              <a:rPr lang="ar-JO" dirty="0"/>
              <a:t>لا تصب زيت المحرك الخاص بك في مصارف المياه. خذها إلى أقرب متجر لقطع غيار السيارات. </a:t>
            </a:r>
            <a:endParaRPr lang="en-US" dirty="0"/>
          </a:p>
          <a:p>
            <a:pPr algn="r" rtl="1"/>
            <a:r>
              <a:rPr lang="ar-JO" dirty="0"/>
              <a:t>لا تقم أبدًا بتنظيف الانسكاب عن طريق رشّه في مصرف مياه الأمطار. ضع فضلات القطط أو الرمل أو أي مادة ماصة أخرى على الانسكاب. بمجرد أن يصبح السائل صلبًا ، كنّسه وألقِه في سلّة مهملات.</a:t>
            </a:r>
            <a:endParaRPr lang="en-US" dirty="0"/>
          </a:p>
        </p:txBody>
      </p:sp>
    </p:spTree>
    <p:extLst>
      <p:ext uri="{BB962C8B-B14F-4D97-AF65-F5344CB8AC3E}">
        <p14:creationId xmlns:p14="http://schemas.microsoft.com/office/powerpoint/2010/main" val="173998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FFD8-F16F-4013-8F10-618164F9AA27}"/>
              </a:ext>
            </a:extLst>
          </p:cNvPr>
          <p:cNvSpPr>
            <a:spLocks noGrp="1"/>
          </p:cNvSpPr>
          <p:nvPr>
            <p:ph type="title"/>
          </p:nvPr>
        </p:nvSpPr>
        <p:spPr>
          <a:xfrm>
            <a:off x="4045227" y="0"/>
            <a:ext cx="3760304" cy="1325563"/>
          </a:xfrm>
        </p:spPr>
        <p:txBody>
          <a:bodyPr/>
          <a:lstStyle/>
          <a:p>
            <a:pPr algn="ctr"/>
            <a:r>
              <a:rPr lang="ar-JO" dirty="0">
                <a:solidFill>
                  <a:schemeClr val="accent6"/>
                </a:solidFill>
              </a:rPr>
              <a:t>تلوّث الأرض</a:t>
            </a:r>
            <a:endParaRPr lang="en-US" dirty="0">
              <a:solidFill>
                <a:schemeClr val="accent6"/>
              </a:solidFill>
            </a:endParaRPr>
          </a:p>
        </p:txBody>
      </p:sp>
      <p:sp>
        <p:nvSpPr>
          <p:cNvPr id="3" name="Content Placeholder 2">
            <a:extLst>
              <a:ext uri="{FF2B5EF4-FFF2-40B4-BE49-F238E27FC236}">
                <a16:creationId xmlns:a16="http://schemas.microsoft.com/office/drawing/2014/main" id="{2595E05C-8506-4F53-9A05-A0C0B48CA843}"/>
              </a:ext>
            </a:extLst>
          </p:cNvPr>
          <p:cNvSpPr>
            <a:spLocks noGrp="1"/>
          </p:cNvSpPr>
          <p:nvPr>
            <p:ph idx="1"/>
          </p:nvPr>
        </p:nvSpPr>
        <p:spPr>
          <a:xfrm>
            <a:off x="124691" y="980662"/>
            <a:ext cx="11952513" cy="3962400"/>
          </a:xfrm>
        </p:spPr>
        <p:txBody>
          <a:bodyPr>
            <a:normAutofit lnSpcReduction="10000"/>
          </a:bodyPr>
          <a:lstStyle/>
          <a:p>
            <a:pPr marL="0" indent="0" algn="r">
              <a:buNone/>
            </a:pPr>
            <a:r>
              <a:rPr lang="ar-JO" b="1" dirty="0">
                <a:solidFill>
                  <a:schemeClr val="accent6">
                    <a:lumMod val="50000"/>
                  </a:schemeClr>
                </a:solidFill>
              </a:rPr>
              <a:t>ما هو تلوّث الارض؟</a:t>
            </a:r>
            <a:r>
              <a:rPr lang="ar-JO" b="1" dirty="0"/>
              <a:t> </a:t>
            </a:r>
            <a:r>
              <a:rPr lang="ar-JO" dirty="0"/>
              <a:t>يشير تلوث الأرض إلى </a:t>
            </a:r>
            <a:r>
              <a:rPr lang="ar-JO" b="1" dirty="0"/>
              <a:t>تدهور</a:t>
            </a:r>
            <a:r>
              <a:rPr lang="ar-JO" dirty="0"/>
              <a:t> سطح الأرض </a:t>
            </a:r>
            <a:r>
              <a:rPr lang="ar-JO" b="1" dirty="0"/>
              <a:t>عند وتحت </a:t>
            </a:r>
            <a:r>
              <a:rPr lang="ar-JO" dirty="0"/>
              <a:t>مستوى سطح الأرض. وهو ناتج عن </a:t>
            </a:r>
            <a:r>
              <a:rPr lang="ar-JO" b="1" dirty="0"/>
              <a:t>تراكم النفايات الصلبة والسائلة </a:t>
            </a:r>
            <a:r>
              <a:rPr lang="ar-JO" dirty="0"/>
              <a:t>التي تلوّث المياه </a:t>
            </a:r>
            <a:r>
              <a:rPr lang="ar-JO" b="1" dirty="0"/>
              <a:t>الجوفية</a:t>
            </a:r>
            <a:r>
              <a:rPr lang="ar-JO" dirty="0"/>
              <a:t> </a:t>
            </a:r>
            <a:r>
              <a:rPr lang="ar-JO" b="1" dirty="0"/>
              <a:t>والتربة</a:t>
            </a:r>
            <a:r>
              <a:rPr lang="ar-JO" dirty="0"/>
              <a:t>.</a:t>
            </a:r>
            <a:endParaRPr lang="en-US" dirty="0"/>
          </a:p>
          <a:p>
            <a:pPr marL="0" indent="0" algn="r">
              <a:buNone/>
            </a:pPr>
            <a:r>
              <a:rPr lang="ar-JO" b="1" dirty="0"/>
              <a:t>أسباب تلوّث الأرض:</a:t>
            </a:r>
            <a:endParaRPr lang="en-US" b="1" dirty="0"/>
          </a:p>
          <a:p>
            <a:pPr marL="0" indent="0" algn="r">
              <a:buNone/>
            </a:pPr>
            <a:r>
              <a:rPr lang="ar-JO" dirty="0"/>
              <a:t>في حين أن هناك العديد من الأسباب لتلوّث الأراضي ، فإن العوامل المساهمة الرئيسية تشمل القمامة والنفايات والتحضّر والبناء والتّعدين والاستخراج والزراعة. </a:t>
            </a:r>
          </a:p>
          <a:p>
            <a:pPr marL="0" indent="0" algn="r">
              <a:buNone/>
            </a:pPr>
            <a:r>
              <a:rPr lang="ar-JO" b="1" dirty="0"/>
              <a:t>آثار تلوّث الأرض:</a:t>
            </a:r>
            <a:endParaRPr lang="en-US" b="1" dirty="0"/>
          </a:p>
          <a:p>
            <a:pPr marL="0" indent="0" algn="r">
              <a:buNone/>
            </a:pPr>
            <a:r>
              <a:rPr lang="ar-JO" dirty="0"/>
              <a:t>تجعل التّربة الملوّثة من الصعب على المزارعين زراعة المحاصيل، فيقلّ لنا الغذاء. كما يتغير الطقس كثيرًا ويسبب مشاكل كبيرة مثل الفيضانات والأمطار الغزيرة. هذا أيضًا يجعل من الصعب على الحيوانات أن تعيش ، وقد يختفي بعضها إلى الأبد.</a:t>
            </a:r>
            <a:endParaRPr lang="en-US" dirty="0"/>
          </a:p>
        </p:txBody>
      </p:sp>
      <p:pic>
        <p:nvPicPr>
          <p:cNvPr id="5" name="Picture 4">
            <a:extLst>
              <a:ext uri="{FF2B5EF4-FFF2-40B4-BE49-F238E27FC236}">
                <a16:creationId xmlns:a16="http://schemas.microsoft.com/office/drawing/2014/main" id="{6F942D72-F285-A8C1-F6D7-1C0341F14D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4618" y="4386467"/>
            <a:ext cx="3710609" cy="2087218"/>
          </a:xfrm>
          <a:prstGeom prst="rect">
            <a:avLst/>
          </a:prstGeom>
        </p:spPr>
      </p:pic>
    </p:spTree>
    <p:extLst>
      <p:ext uri="{BB962C8B-B14F-4D97-AF65-F5344CB8AC3E}">
        <p14:creationId xmlns:p14="http://schemas.microsoft.com/office/powerpoint/2010/main" val="32626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BD74-E9BF-46E9-8DE5-D2CCF2821B88}"/>
              </a:ext>
            </a:extLst>
          </p:cNvPr>
          <p:cNvSpPr>
            <a:spLocks noGrp="1"/>
          </p:cNvSpPr>
          <p:nvPr>
            <p:ph type="title"/>
          </p:nvPr>
        </p:nvSpPr>
        <p:spPr/>
        <p:txBody>
          <a:bodyPr/>
          <a:lstStyle/>
          <a:p>
            <a:pPr algn="ctr"/>
            <a:r>
              <a:rPr lang="ar-JO" dirty="0"/>
              <a:t>حلول تلوّث الأرض</a:t>
            </a:r>
            <a:endParaRPr lang="en-US" dirty="0"/>
          </a:p>
        </p:txBody>
      </p:sp>
      <p:sp>
        <p:nvSpPr>
          <p:cNvPr id="3" name="Content Placeholder 2">
            <a:extLst>
              <a:ext uri="{FF2B5EF4-FFF2-40B4-BE49-F238E27FC236}">
                <a16:creationId xmlns:a16="http://schemas.microsoft.com/office/drawing/2014/main" id="{B138C5B0-EE09-447D-9A5E-20578647D544}"/>
              </a:ext>
            </a:extLst>
          </p:cNvPr>
          <p:cNvSpPr>
            <a:spLocks noGrp="1"/>
          </p:cNvSpPr>
          <p:nvPr>
            <p:ph idx="1"/>
          </p:nvPr>
        </p:nvSpPr>
        <p:spPr/>
        <p:txBody>
          <a:bodyPr/>
          <a:lstStyle/>
          <a:p>
            <a:pPr algn="r" rtl="1"/>
            <a:r>
              <a:rPr lang="ar-JO" dirty="0"/>
              <a:t>التقليل من استخدام الأسمدة والمبيدات واستبدالها بمواد طبيعية.</a:t>
            </a:r>
          </a:p>
          <a:p>
            <a:pPr algn="r" rtl="1"/>
            <a:r>
              <a:rPr lang="ar-JO" dirty="0"/>
              <a:t>استخدم المنتجات القابلة للتحلل. </a:t>
            </a:r>
          </a:p>
          <a:p>
            <a:pPr algn="r" rtl="1"/>
            <a:r>
              <a:rPr lang="ar-JO" dirty="0"/>
              <a:t>القضاء على القمامة وإعادة تدويرها.</a:t>
            </a:r>
          </a:p>
          <a:p>
            <a:pPr algn="r" rtl="1"/>
            <a:r>
              <a:rPr lang="ar-JO" dirty="0"/>
              <a:t>التّخلص من المخلفات بالطريقة الصحيحة.</a:t>
            </a:r>
          </a:p>
          <a:p>
            <a:pPr algn="r" rtl="1"/>
            <a:r>
              <a:rPr lang="ar-JO" dirty="0"/>
              <a:t>إعادة استخدام المواد البلاستيكية في كثير من الأحيان.</a:t>
            </a:r>
          </a:p>
          <a:p>
            <a:pPr algn="r" rtl="1"/>
            <a:r>
              <a:rPr lang="ar-JO" dirty="0"/>
              <a:t>إعادة التشجير في المناطق المكشوفة.</a:t>
            </a:r>
            <a:endParaRPr lang="en-US" dirty="0"/>
          </a:p>
        </p:txBody>
      </p:sp>
      <p:pic>
        <p:nvPicPr>
          <p:cNvPr id="9" name="Picture 8">
            <a:extLst>
              <a:ext uri="{FF2B5EF4-FFF2-40B4-BE49-F238E27FC236}">
                <a16:creationId xmlns:a16="http://schemas.microsoft.com/office/drawing/2014/main" id="{02E53D19-C0BA-D06B-1C62-0D394BF07C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1937" y="4332100"/>
            <a:ext cx="4537628" cy="2160775"/>
          </a:xfrm>
          <a:prstGeom prst="rect">
            <a:avLst/>
          </a:prstGeom>
        </p:spPr>
      </p:pic>
    </p:spTree>
    <p:extLst>
      <p:ext uri="{BB962C8B-B14F-4D97-AF65-F5344CB8AC3E}">
        <p14:creationId xmlns:p14="http://schemas.microsoft.com/office/powerpoint/2010/main" val="284750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A573-B9A8-4CF4-B953-F3BA2F52D8FF}"/>
              </a:ext>
            </a:extLst>
          </p:cNvPr>
          <p:cNvSpPr>
            <a:spLocks noGrp="1"/>
          </p:cNvSpPr>
          <p:nvPr>
            <p:ph type="title"/>
          </p:nvPr>
        </p:nvSpPr>
        <p:spPr/>
        <p:txBody>
          <a:bodyPr/>
          <a:lstStyle/>
          <a:p>
            <a:pPr algn="ctr"/>
            <a:r>
              <a:rPr lang="ar-JO" dirty="0">
                <a:solidFill>
                  <a:schemeClr val="accent1">
                    <a:lumMod val="60000"/>
                    <a:lumOff val="40000"/>
                  </a:schemeClr>
                </a:solidFill>
              </a:rPr>
              <a:t>تلوّث الهواء</a:t>
            </a:r>
            <a:endParaRPr lang="en-US"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BB73DB80-849B-4768-B67B-3D71734C4ED2}"/>
              </a:ext>
            </a:extLst>
          </p:cNvPr>
          <p:cNvSpPr>
            <a:spLocks noGrp="1"/>
          </p:cNvSpPr>
          <p:nvPr>
            <p:ph idx="1"/>
          </p:nvPr>
        </p:nvSpPr>
        <p:spPr>
          <a:xfrm>
            <a:off x="838200" y="1348546"/>
            <a:ext cx="10810462" cy="5144329"/>
          </a:xfrm>
        </p:spPr>
        <p:txBody>
          <a:bodyPr>
            <a:normAutofit/>
          </a:bodyPr>
          <a:lstStyle/>
          <a:p>
            <a:pPr marL="0" indent="0" algn="r">
              <a:buNone/>
            </a:pPr>
            <a:r>
              <a:rPr lang="ar-JO" dirty="0"/>
              <a:t>تلوث الهواء هو اختلاط البيئة الداخلية أو الخارجية بأي عامل كيميائي أو فيزيائي أو بيولوجي </a:t>
            </a:r>
            <a:r>
              <a:rPr lang="ar-JO" b="1" dirty="0"/>
              <a:t>يغير الخصائص الطبيعية للغلاف الجوي</a:t>
            </a:r>
            <a:r>
              <a:rPr lang="ar-JO" dirty="0"/>
              <a:t>. تعتبر أجهزة الاحتراق المنزلية والسيارات والمنشآت الصناعية وحرائق الغابات مصادر شائعة لتلوث الهواء.</a:t>
            </a:r>
            <a:endParaRPr lang="en-US" dirty="0"/>
          </a:p>
          <a:p>
            <a:pPr marL="0" indent="0" algn="r">
              <a:buNone/>
            </a:pPr>
            <a:r>
              <a:rPr lang="ar-JO" dirty="0"/>
              <a:t>أسباب تلوّث الهواء:</a:t>
            </a:r>
            <a:endParaRPr lang="en-US" dirty="0"/>
          </a:p>
          <a:p>
            <a:pPr marL="0" indent="0" algn="r">
              <a:buNone/>
            </a:pPr>
            <a:r>
              <a:rPr lang="ar-JO" dirty="0"/>
              <a:t>ينتج تلوث الهواء عن الجزيئات </a:t>
            </a:r>
            <a:r>
              <a:rPr lang="ar-JO" b="1" dirty="0"/>
              <a:t>الصلبة والسائلة وبعض الغازات العالقة في الهواء</a:t>
            </a:r>
            <a:r>
              <a:rPr lang="ar-JO" dirty="0"/>
              <a:t>. يمكن أن تأتي هذه الجسيمات والغازات من عوادم السيارات والشاحنات ، والمصانع ، والغبار ، وحبوب اللقاح ، وجراثيم العفن ، والبراكين ، وحرائق الغابات.</a:t>
            </a:r>
            <a:endParaRPr lang="en-US" dirty="0"/>
          </a:p>
          <a:p>
            <a:pPr marL="0" indent="0" algn="r">
              <a:buNone/>
            </a:pPr>
            <a:r>
              <a:rPr lang="ar-JO" dirty="0">
                <a:solidFill>
                  <a:schemeClr val="accent1">
                    <a:lumMod val="50000"/>
                  </a:schemeClr>
                </a:solidFill>
              </a:rPr>
              <a:t>آثار تلوث الهواء:</a:t>
            </a:r>
            <a:endParaRPr lang="en-US" dirty="0">
              <a:solidFill>
                <a:schemeClr val="accent1">
                  <a:lumMod val="50000"/>
                </a:schemeClr>
              </a:solidFill>
            </a:endParaRPr>
          </a:p>
          <a:p>
            <a:pPr marL="0" indent="0" algn="r">
              <a:buNone/>
            </a:pPr>
            <a:r>
              <a:rPr lang="ar-JO" dirty="0"/>
              <a:t>يمكن أن يتسبب التعرض لمستويات عالية من تلوث الهواء في مجموعة متنوعة من النتائج الصحية الضارة حيث يزيد من مخاطر الإصابة بأمراض الجهاز التنفسي وأمراض القلب وسرطان الرئة. </a:t>
            </a:r>
            <a:endParaRPr lang="en-US" dirty="0"/>
          </a:p>
        </p:txBody>
      </p:sp>
    </p:spTree>
    <p:extLst>
      <p:ext uri="{BB962C8B-B14F-4D97-AF65-F5344CB8AC3E}">
        <p14:creationId xmlns:p14="http://schemas.microsoft.com/office/powerpoint/2010/main" val="227757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5AF-4947-4C0E-9BAC-E195472C9635}"/>
              </a:ext>
            </a:extLst>
          </p:cNvPr>
          <p:cNvSpPr>
            <a:spLocks noGrp="1"/>
          </p:cNvSpPr>
          <p:nvPr>
            <p:ph type="title"/>
          </p:nvPr>
        </p:nvSpPr>
        <p:spPr/>
        <p:txBody>
          <a:bodyPr/>
          <a:lstStyle/>
          <a:p>
            <a:pPr algn="ctr"/>
            <a:r>
              <a:rPr lang="ar-JO" dirty="0"/>
              <a:t>كيفية إصلاح مشكلة تلوث الهواء</a:t>
            </a:r>
            <a:endParaRPr lang="en-US" dirty="0"/>
          </a:p>
        </p:txBody>
      </p:sp>
      <p:sp>
        <p:nvSpPr>
          <p:cNvPr id="3" name="Content Placeholder 2">
            <a:extLst>
              <a:ext uri="{FF2B5EF4-FFF2-40B4-BE49-F238E27FC236}">
                <a16:creationId xmlns:a16="http://schemas.microsoft.com/office/drawing/2014/main" id="{133F526B-7D46-4B6B-90C0-A7EF8C4340D5}"/>
              </a:ext>
            </a:extLst>
          </p:cNvPr>
          <p:cNvSpPr>
            <a:spLocks noGrp="1"/>
          </p:cNvSpPr>
          <p:nvPr>
            <p:ph idx="1"/>
          </p:nvPr>
        </p:nvSpPr>
        <p:spPr/>
        <p:txBody>
          <a:bodyPr/>
          <a:lstStyle/>
          <a:p>
            <a:pPr algn="r" rtl="1"/>
            <a:r>
              <a:rPr lang="ar-JO" dirty="0"/>
              <a:t>قيادة سيارتك أقل.</a:t>
            </a:r>
          </a:p>
          <a:p>
            <a:pPr algn="r" rtl="1"/>
            <a:r>
              <a:rPr lang="ar-JO" dirty="0"/>
              <a:t>حافظ على سيارتك في حالة جيدة. </a:t>
            </a:r>
          </a:p>
          <a:p>
            <a:pPr algn="r" rtl="1"/>
            <a:r>
              <a:rPr lang="ar-JO" dirty="0"/>
              <a:t>قم بإيقاف تشغيل المحرّك الخاص بك.</a:t>
            </a:r>
          </a:p>
          <a:p>
            <a:pPr algn="r" rtl="1"/>
            <a:r>
              <a:rPr lang="ar-JO" dirty="0"/>
              <a:t>لا تحرق القمامة. </a:t>
            </a:r>
          </a:p>
          <a:p>
            <a:pPr algn="r" rtl="1"/>
            <a:r>
              <a:rPr lang="ar-JO" dirty="0"/>
              <a:t>زراعة ورعاية الأشجار. </a:t>
            </a:r>
          </a:p>
          <a:p>
            <a:pPr algn="r" rtl="1"/>
            <a:r>
              <a:rPr lang="ar-JO" dirty="0"/>
              <a:t>قم بالتبديل إلى معدات العشب الكهربائية أو التي تعمل بالطاقة اليدوية. </a:t>
            </a:r>
          </a:p>
          <a:p>
            <a:pPr algn="r" rtl="1"/>
            <a:r>
              <a:rPr lang="ar-JO" dirty="0"/>
              <a:t>استهلك طاقة أقل.</a:t>
            </a:r>
            <a:endParaRPr lang="en-US" dirty="0"/>
          </a:p>
        </p:txBody>
      </p:sp>
      <p:pic>
        <p:nvPicPr>
          <p:cNvPr id="4" name="Picture 3">
            <a:extLst>
              <a:ext uri="{FF2B5EF4-FFF2-40B4-BE49-F238E27FC236}">
                <a16:creationId xmlns:a16="http://schemas.microsoft.com/office/drawing/2014/main" id="{5F10F580-8E22-3B28-43E5-1E58DC692F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1690688"/>
            <a:ext cx="3405808" cy="2168541"/>
          </a:xfrm>
          <a:prstGeom prst="rect">
            <a:avLst/>
          </a:prstGeom>
        </p:spPr>
      </p:pic>
    </p:spTree>
    <p:extLst>
      <p:ext uri="{BB962C8B-B14F-4D97-AF65-F5344CB8AC3E}">
        <p14:creationId xmlns:p14="http://schemas.microsoft.com/office/powerpoint/2010/main" val="286254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3ACE-0D06-4C46-A037-15F1CF9AA435}"/>
              </a:ext>
            </a:extLst>
          </p:cNvPr>
          <p:cNvSpPr>
            <a:spLocks noGrp="1"/>
          </p:cNvSpPr>
          <p:nvPr>
            <p:ph type="ctrTitle"/>
          </p:nvPr>
        </p:nvSpPr>
        <p:spPr>
          <a:xfrm>
            <a:off x="2107096" y="589993"/>
            <a:ext cx="7460974" cy="1010207"/>
          </a:xfrm>
        </p:spPr>
        <p:txBody>
          <a:bodyPr>
            <a:normAutofit/>
          </a:bodyPr>
          <a:lstStyle/>
          <a:p>
            <a:r>
              <a:rPr lang="ar-JO" sz="2400" dirty="0"/>
              <a:t>للإنسان دور خاص في الحفاظ على البيئة. </a:t>
            </a:r>
            <a:br>
              <a:rPr lang="ar-JO" sz="2400" dirty="0"/>
            </a:br>
            <a:r>
              <a:rPr lang="ar-JO" sz="2400" dirty="0"/>
              <a:t>أحد أهم الأشياء التي يمكننا القيام بها لمساعدة البيئة هو </a:t>
            </a:r>
            <a:r>
              <a:rPr lang="ar-JO" sz="2400" b="1" dirty="0">
                <a:solidFill>
                  <a:schemeClr val="accent1">
                    <a:lumMod val="75000"/>
                  </a:schemeClr>
                </a:solidFill>
              </a:rPr>
              <a:t>طاعة قوانين الطبيعة</a:t>
            </a:r>
            <a:r>
              <a:rPr lang="ar-JO" sz="2400" dirty="0"/>
              <a:t>.</a:t>
            </a:r>
            <a:endParaRPr lang="en-US" sz="2400" dirty="0"/>
          </a:p>
        </p:txBody>
      </p:sp>
      <p:sp>
        <p:nvSpPr>
          <p:cNvPr id="3" name="Subtitle 2">
            <a:extLst>
              <a:ext uri="{FF2B5EF4-FFF2-40B4-BE49-F238E27FC236}">
                <a16:creationId xmlns:a16="http://schemas.microsoft.com/office/drawing/2014/main" id="{B716F87E-FC7A-41F1-BA08-E9AA2D899337}"/>
              </a:ext>
            </a:extLst>
          </p:cNvPr>
          <p:cNvSpPr>
            <a:spLocks noGrp="1"/>
          </p:cNvSpPr>
          <p:nvPr>
            <p:ph type="subTitle" idx="1"/>
          </p:nvPr>
        </p:nvSpPr>
        <p:spPr>
          <a:xfrm>
            <a:off x="569843" y="1715984"/>
            <a:ext cx="11039061" cy="5142015"/>
          </a:xfrm>
        </p:spPr>
        <p:txBody>
          <a:bodyPr>
            <a:normAutofit lnSpcReduction="10000"/>
          </a:bodyPr>
          <a:lstStyle/>
          <a:p>
            <a:pPr algn="r" rtl="1"/>
            <a:r>
              <a:rPr lang="ar-JO" dirty="0"/>
              <a:t>الإنسان مسئول عن حماية البيئة من عدم توازنها ، وإبقائها في حالة توازن ، لأنه وحده القادر على فعل ذلك دون الإضرار بها. وهناك العديد من الطرق لتحقيق ذلك:</a:t>
            </a:r>
          </a:p>
          <a:p>
            <a:pPr marL="342900" indent="-342900" algn="r" rtl="1">
              <a:buFont typeface="Arial" panose="020B0604020202020204" pitchFamily="34" charset="0"/>
              <a:buChar char="•"/>
            </a:pPr>
            <a:r>
              <a:rPr lang="ar-JO" b="0" i="0" dirty="0">
                <a:effectLst/>
                <a:latin typeface="Noto Sans Kufi Arabic"/>
              </a:rPr>
              <a:t>على الإنسان أن يقلل من استخدام الآلات لأنها تسبب التلوث، حيث أنه من أسباب اختلال التوازن البيئي التطور التكنولوجي</a:t>
            </a:r>
            <a:r>
              <a:rPr lang="en-US" b="0" i="0" dirty="0">
                <a:effectLst/>
                <a:latin typeface="Noto Sans Kufi Arabic"/>
              </a:rPr>
              <a:t>.</a:t>
            </a:r>
          </a:p>
          <a:p>
            <a:pPr marL="342900" indent="-342900" algn="r" rtl="1">
              <a:buFont typeface="Arial" panose="020B0604020202020204" pitchFamily="34" charset="0"/>
              <a:buChar char="•"/>
            </a:pPr>
            <a:r>
              <a:rPr lang="ar-JO" dirty="0"/>
              <a:t>عدم استخدام المبيدات التي تحتوي على مواد كيميائية ضارة ، لأنها يمكن أن تسبب انتشار الأمراض.</a:t>
            </a:r>
            <a:endParaRPr lang="en-US" dirty="0"/>
          </a:p>
          <a:p>
            <a:pPr marL="342900" indent="-342900" algn="r" rtl="1">
              <a:buFont typeface="Arial" panose="020B0604020202020204" pitchFamily="34" charset="0"/>
              <a:buChar char="•"/>
            </a:pPr>
            <a:r>
              <a:rPr lang="ar-JO" dirty="0"/>
              <a:t>يجب المحافظة على التوازن البيئي من خلال حماية الحيوانات المهددة والحفاظ على المناطق الطبيعية.</a:t>
            </a:r>
            <a:endParaRPr lang="en-US" dirty="0"/>
          </a:p>
          <a:p>
            <a:pPr marL="342900" indent="-342900" algn="r" rtl="1">
              <a:buFont typeface="Arial" panose="020B0604020202020204" pitchFamily="34" charset="0"/>
              <a:buChar char="•"/>
            </a:pPr>
            <a:r>
              <a:rPr lang="ar-JO" dirty="0"/>
              <a:t>أدى تطوير القوانين لحماية الحيوانات البرية من الانقراض إلى استصلاح الأراضي ، مما ساعد على استعادة توازن البيئة.</a:t>
            </a:r>
            <a:endParaRPr lang="en-US" dirty="0"/>
          </a:p>
          <a:p>
            <a:pPr marL="342900" indent="-342900" algn="r" rtl="1">
              <a:buFont typeface="Arial" panose="020B0604020202020204" pitchFamily="34" charset="0"/>
              <a:buChar char="•"/>
            </a:pPr>
            <a:r>
              <a:rPr lang="ar-JO" dirty="0"/>
              <a:t>يعد التخلص من النفايات بشكل صحيح أمرًا مهمًا للحفاظ على سلامة البيئة. هذا يعني التخلص منها بطريقة لا تعرّض الناس أو البيئة للخطر.</a:t>
            </a:r>
            <a:endParaRPr lang="en-US" dirty="0"/>
          </a:p>
          <a:p>
            <a:pPr marL="342900" indent="-342900" algn="r" rtl="1">
              <a:buFont typeface="Arial" panose="020B0604020202020204" pitchFamily="34" charset="0"/>
              <a:buChar char="•"/>
            </a:pPr>
            <a:r>
              <a:rPr lang="ar-JO" dirty="0"/>
              <a:t>يجب أن نكون حذرين بشأن الكمية التي نشتريها وكيف نستخدم الأشياء ، حتى لا نستهلك الموارد الطبيعية التي ستنفذ في النهاية.</a:t>
            </a:r>
            <a:endParaRPr lang="en-US" dirty="0"/>
          </a:p>
          <a:p>
            <a:pPr marL="342900" indent="-342900" algn="r" rtl="1">
              <a:buFont typeface="Arial" panose="020B0604020202020204" pitchFamily="34" charset="0"/>
              <a:buChar char="•"/>
            </a:pPr>
            <a:r>
              <a:rPr lang="ar-JO" dirty="0"/>
              <a:t>الماء جزء مهم من البيئة ، ونحن بحاجة إلى استخدامه بحكمة لحماية كوكبنا.</a:t>
            </a:r>
            <a:endParaRPr lang="en-US" dirty="0"/>
          </a:p>
          <a:p>
            <a:pPr marL="342900" indent="-342900" algn="r" rtl="1">
              <a:buFont typeface="Arial" panose="020B0604020202020204" pitchFamily="34" charset="0"/>
              <a:buChar char="•"/>
            </a:pPr>
            <a:endParaRPr lang="en-US" dirty="0"/>
          </a:p>
        </p:txBody>
      </p:sp>
    </p:spTree>
    <p:extLst>
      <p:ext uri="{BB962C8B-B14F-4D97-AF65-F5344CB8AC3E}">
        <p14:creationId xmlns:p14="http://schemas.microsoft.com/office/powerpoint/2010/main" val="2262954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E2CA-D39F-4054-ABCC-374FBC0C941B}"/>
              </a:ext>
            </a:extLst>
          </p:cNvPr>
          <p:cNvSpPr>
            <a:spLocks noGrp="1"/>
          </p:cNvSpPr>
          <p:nvPr>
            <p:ph type="title"/>
          </p:nvPr>
        </p:nvSpPr>
        <p:spPr>
          <a:xfrm>
            <a:off x="734154" y="980662"/>
            <a:ext cx="10384420" cy="948566"/>
          </a:xfrm>
        </p:spPr>
        <p:txBody>
          <a:bodyPr>
            <a:noAutofit/>
          </a:bodyPr>
          <a:lstStyle/>
          <a:p>
            <a:pPr algn="r"/>
            <a:r>
              <a:rPr lang="ar-JO" sz="3600" dirty="0"/>
              <a:t>قمنا بعمل استبيان في المجتمع المحيط بنا من طلاب وأصدقاء حول الممارسات التي يقومون بها للحفاظ على البيئة ، ولاحظنا انتشار الوعي والثقافة في هذا المجال ، وهذه هي النسبة المئوية للأشخاص الذين يجمعون جزءًا من النفايات لإعادة تدويرها:</a:t>
            </a:r>
            <a:endParaRPr lang="en-US" sz="3600" dirty="0"/>
          </a:p>
        </p:txBody>
      </p:sp>
      <p:pic>
        <p:nvPicPr>
          <p:cNvPr id="14" name="Content Placeholder 13">
            <a:extLst>
              <a:ext uri="{FF2B5EF4-FFF2-40B4-BE49-F238E27FC236}">
                <a16:creationId xmlns:a16="http://schemas.microsoft.com/office/drawing/2014/main" id="{D239A0CD-8DDD-4793-8D38-CC06B0BA4F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385392"/>
            <a:ext cx="10384420" cy="4346022"/>
          </a:xfrm>
        </p:spPr>
      </p:pic>
    </p:spTree>
    <p:extLst>
      <p:ext uri="{BB962C8B-B14F-4D97-AF65-F5344CB8AC3E}">
        <p14:creationId xmlns:p14="http://schemas.microsoft.com/office/powerpoint/2010/main" val="249968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2E32-6D3E-48C5-B3D0-B2779C4F9176}"/>
              </a:ext>
            </a:extLst>
          </p:cNvPr>
          <p:cNvSpPr>
            <a:spLocks noGrp="1"/>
          </p:cNvSpPr>
          <p:nvPr>
            <p:ph type="ctrTitle"/>
          </p:nvPr>
        </p:nvSpPr>
        <p:spPr>
          <a:xfrm>
            <a:off x="1175657" y="190005"/>
            <a:ext cx="10687792" cy="1655762"/>
          </a:xfrm>
        </p:spPr>
        <p:txBody>
          <a:bodyPr>
            <a:normAutofit/>
          </a:bodyPr>
          <a:lstStyle/>
          <a:p>
            <a:r>
              <a:rPr lang="ar-JO" sz="4800" dirty="0"/>
              <a:t>هذه هي النسبة المئوية للمواد المُعاد تدويرها:</a:t>
            </a:r>
            <a:endParaRPr lang="en-US" sz="4800" dirty="0"/>
          </a:p>
        </p:txBody>
      </p:sp>
      <p:pic>
        <p:nvPicPr>
          <p:cNvPr id="4" name="Picture 3">
            <a:extLst>
              <a:ext uri="{FF2B5EF4-FFF2-40B4-BE49-F238E27FC236}">
                <a16:creationId xmlns:a16="http://schemas.microsoft.com/office/drawing/2014/main" id="{9B979F25-8115-4A3C-AE06-F4272C6D4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84" y="2120348"/>
            <a:ext cx="10608344" cy="4028661"/>
          </a:xfrm>
          <a:prstGeom prst="rect">
            <a:avLst/>
          </a:prstGeom>
        </p:spPr>
      </p:pic>
    </p:spTree>
    <p:extLst>
      <p:ext uri="{BB962C8B-B14F-4D97-AF65-F5344CB8AC3E}">
        <p14:creationId xmlns:p14="http://schemas.microsoft.com/office/powerpoint/2010/main" val="370187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4B32-10AA-4D34-941C-4E3B339E159B}"/>
              </a:ext>
            </a:extLst>
          </p:cNvPr>
          <p:cNvSpPr>
            <a:spLocks noGrp="1"/>
          </p:cNvSpPr>
          <p:nvPr>
            <p:ph type="title"/>
          </p:nvPr>
        </p:nvSpPr>
        <p:spPr>
          <a:xfrm>
            <a:off x="453887" y="959491"/>
            <a:ext cx="10468323" cy="1491870"/>
          </a:xfrm>
        </p:spPr>
        <p:txBody>
          <a:bodyPr>
            <a:normAutofit/>
          </a:bodyPr>
          <a:lstStyle/>
          <a:p>
            <a:pPr algn="r" rtl="1"/>
            <a:r>
              <a:rPr lang="ar-JO" sz="4000" dirty="0"/>
              <a:t>هذه هي النسبة المئوية للأشخاص الذين يعيدون استخدام المواد التي لا تزال في حالة جيدة:</a:t>
            </a:r>
            <a:endParaRPr lang="en-US" sz="4000" dirty="0"/>
          </a:p>
        </p:txBody>
      </p:sp>
      <p:pic>
        <p:nvPicPr>
          <p:cNvPr id="7" name="Content Placeholder 6">
            <a:extLst>
              <a:ext uri="{FF2B5EF4-FFF2-40B4-BE49-F238E27FC236}">
                <a16:creationId xmlns:a16="http://schemas.microsoft.com/office/drawing/2014/main" id="{8D0964E3-52D7-4E5A-BC9D-9C107D0C52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4560" y="2325309"/>
            <a:ext cx="9812951" cy="4181507"/>
          </a:xfrm>
        </p:spPr>
      </p:pic>
    </p:spTree>
    <p:extLst>
      <p:ext uri="{BB962C8B-B14F-4D97-AF65-F5344CB8AC3E}">
        <p14:creationId xmlns:p14="http://schemas.microsoft.com/office/powerpoint/2010/main" val="265599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30E5-3F83-4813-A3AE-4DB14EF6AE67}"/>
              </a:ext>
            </a:extLst>
          </p:cNvPr>
          <p:cNvSpPr>
            <a:spLocks noGrp="1"/>
          </p:cNvSpPr>
          <p:nvPr>
            <p:ph type="title"/>
          </p:nvPr>
        </p:nvSpPr>
        <p:spPr>
          <a:xfrm>
            <a:off x="1046923" y="1045460"/>
            <a:ext cx="10257182" cy="1056904"/>
          </a:xfrm>
        </p:spPr>
        <p:txBody>
          <a:bodyPr>
            <a:normAutofit fontScale="90000"/>
          </a:bodyPr>
          <a:lstStyle/>
          <a:p>
            <a:pPr algn="r" rtl="1"/>
            <a:r>
              <a:rPr lang="ar-JO" dirty="0"/>
              <a:t>هذه هي النسبة المئوية للأشخاص الذين يقللون من شراء الأشياء التي لا يحتاجونها:</a:t>
            </a:r>
            <a:endParaRPr lang="en-US" dirty="0"/>
          </a:p>
        </p:txBody>
      </p:sp>
      <p:pic>
        <p:nvPicPr>
          <p:cNvPr id="7" name="Content Placeholder 6">
            <a:extLst>
              <a:ext uri="{FF2B5EF4-FFF2-40B4-BE49-F238E27FC236}">
                <a16:creationId xmlns:a16="http://schemas.microsoft.com/office/drawing/2014/main" id="{BB830069-37B5-4CD6-BC39-B6DAFCE968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7025" y="2398644"/>
            <a:ext cx="9027457" cy="3606175"/>
          </a:xfrm>
        </p:spPr>
      </p:pic>
    </p:spTree>
    <p:extLst>
      <p:ext uri="{BB962C8B-B14F-4D97-AF65-F5344CB8AC3E}">
        <p14:creationId xmlns:p14="http://schemas.microsoft.com/office/powerpoint/2010/main" val="1827866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2C5D-7CF5-4588-8F0D-4C3830951B9C}"/>
              </a:ext>
            </a:extLst>
          </p:cNvPr>
          <p:cNvSpPr>
            <a:spLocks noGrp="1"/>
          </p:cNvSpPr>
          <p:nvPr>
            <p:ph type="title"/>
          </p:nvPr>
        </p:nvSpPr>
        <p:spPr>
          <a:xfrm>
            <a:off x="838200" y="683689"/>
            <a:ext cx="10515600" cy="1325563"/>
          </a:xfrm>
        </p:spPr>
        <p:txBody>
          <a:bodyPr/>
          <a:lstStyle/>
          <a:p>
            <a:pPr algn="r" rtl="1"/>
            <a:r>
              <a:rPr lang="ar-JO" dirty="0"/>
              <a:t>هذه هي النسبة المئوية للأشخاص الذين يشترون مواد صديقة للبيئة:</a:t>
            </a:r>
            <a:endParaRPr lang="en-US" dirty="0"/>
          </a:p>
        </p:txBody>
      </p:sp>
      <p:sp>
        <p:nvSpPr>
          <p:cNvPr id="4" name="TextBox 3">
            <a:extLst>
              <a:ext uri="{FF2B5EF4-FFF2-40B4-BE49-F238E27FC236}">
                <a16:creationId xmlns:a16="http://schemas.microsoft.com/office/drawing/2014/main" id="{8C698461-5CB8-463D-80ED-FA69B81EE230}"/>
              </a:ext>
            </a:extLst>
          </p:cNvPr>
          <p:cNvSpPr txBox="1"/>
          <p:nvPr/>
        </p:nvSpPr>
        <p:spPr>
          <a:xfrm>
            <a:off x="7720941" y="5640373"/>
            <a:ext cx="4471059" cy="369332"/>
          </a:xfrm>
          <a:prstGeom prst="rect">
            <a:avLst/>
          </a:prstGeom>
          <a:noFill/>
        </p:spPr>
        <p:txBody>
          <a:bodyPr wrap="square" rtlCol="0">
            <a:spAutoFit/>
          </a:bodyPr>
          <a:lstStyle/>
          <a:p>
            <a:r>
              <a:rPr lang="ar-JO" dirty="0"/>
              <a:t>يرجى نسخ ولصق الرابط على جوجل لفتح الاستبيان</a:t>
            </a:r>
            <a:endParaRPr lang="en-US" dirty="0"/>
          </a:p>
        </p:txBody>
      </p:sp>
      <p:sp>
        <p:nvSpPr>
          <p:cNvPr id="17" name="Rectangle 10">
            <a:extLst>
              <a:ext uri="{FF2B5EF4-FFF2-40B4-BE49-F238E27FC236}">
                <a16:creationId xmlns:a16="http://schemas.microsoft.com/office/drawing/2014/main" id="{7F517D96-1FF9-4383-8D79-BC4B97D93537}"/>
              </a:ext>
            </a:extLst>
          </p:cNvPr>
          <p:cNvSpPr>
            <a:spLocks noChangeArrowheads="1"/>
          </p:cNvSpPr>
          <p:nvPr/>
        </p:nvSpPr>
        <p:spPr bwMode="auto">
          <a:xfrm>
            <a:off x="53439" y="6270770"/>
            <a:ext cx="12192000" cy="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https://docs.google.com/forms/d/e/1FAIpQLSfkIPODktVsSAfxZQZI-wj6HnupuiLOoOQwA7oaPLcCBjucvg/viewform?usp=sf_link</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1" name="Content Placeholder 20">
            <a:extLst>
              <a:ext uri="{FF2B5EF4-FFF2-40B4-BE49-F238E27FC236}">
                <a16:creationId xmlns:a16="http://schemas.microsoft.com/office/drawing/2014/main" id="{879FF868-4384-4941-92E8-68311EEB862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3561" y="2009252"/>
            <a:ext cx="8750526" cy="3370057"/>
          </a:xfrm>
        </p:spPr>
      </p:pic>
    </p:spTree>
    <p:extLst>
      <p:ext uri="{BB962C8B-B14F-4D97-AF65-F5344CB8AC3E}">
        <p14:creationId xmlns:p14="http://schemas.microsoft.com/office/powerpoint/2010/main" val="8706741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F6DB-2D57-4784-A6FA-C45792CB99C5}"/>
              </a:ext>
            </a:extLst>
          </p:cNvPr>
          <p:cNvSpPr>
            <a:spLocks noGrp="1"/>
          </p:cNvSpPr>
          <p:nvPr>
            <p:ph type="ctrTitle"/>
          </p:nvPr>
        </p:nvSpPr>
        <p:spPr>
          <a:xfrm>
            <a:off x="1683026" y="-230005"/>
            <a:ext cx="8013865" cy="1538658"/>
          </a:xfrm>
        </p:spPr>
        <p:txBody>
          <a:bodyPr/>
          <a:lstStyle/>
          <a:p>
            <a:r>
              <a:rPr lang="ar-JO" dirty="0"/>
              <a:t>إعادة الاستخدام</a:t>
            </a:r>
            <a:endParaRPr lang="en-US" dirty="0"/>
          </a:p>
        </p:txBody>
      </p:sp>
      <p:sp>
        <p:nvSpPr>
          <p:cNvPr id="3" name="Subtitle 2">
            <a:extLst>
              <a:ext uri="{FF2B5EF4-FFF2-40B4-BE49-F238E27FC236}">
                <a16:creationId xmlns:a16="http://schemas.microsoft.com/office/drawing/2014/main" id="{61CBCDA4-C1AD-4268-B8E9-0BBC472E035F}"/>
              </a:ext>
            </a:extLst>
          </p:cNvPr>
          <p:cNvSpPr>
            <a:spLocks noGrp="1"/>
          </p:cNvSpPr>
          <p:nvPr>
            <p:ph type="subTitle" idx="1"/>
          </p:nvPr>
        </p:nvSpPr>
        <p:spPr>
          <a:xfrm>
            <a:off x="490330" y="1308653"/>
            <a:ext cx="10740974" cy="4922322"/>
          </a:xfrm>
        </p:spPr>
        <p:txBody>
          <a:bodyPr>
            <a:normAutofit/>
          </a:bodyPr>
          <a:lstStyle/>
          <a:p>
            <a:pPr algn="r"/>
            <a:r>
              <a:rPr lang="ar-JO" dirty="0"/>
              <a:t>إعادة الاستخدام هي إجراء أو ممارسة لاستخدام عنصر ما ، سواء لغرضه الأصلي (إعادة الاستخدام التقليدية) أو للقيام بوظيفة مختلفة (إعادة الاستخدام الإبداعي). يجب التمييز بينه وبين إعادة التدوير ، وهو تكسير المواد المستعملة لصنع مواد أولية لتصنيع منتجات جديدة. تساعد إعادة الاستخدام - بأخذ العناصر المستخدمة سابقًا ، وليس إعادة معالجتها - على توفير الوقت والمال والطاقة والموارد. من الناحية الاقتصادية الأوسع ، يمكن لذلك أن يجعل المنتجات عالية الجودة متاحة للأفراد والمنظمات ذات الموارد المحدودة ، مع توفير الوظائف والنشاط التجاري الذي يساهم في الاقتصاد.</a:t>
            </a:r>
            <a:endParaRPr lang="en-US" dirty="0"/>
          </a:p>
          <a:p>
            <a:pPr algn="r"/>
            <a:r>
              <a:rPr lang="ar-JO" dirty="0"/>
              <a:t>يمكن التبرع بالكتب والمجلات للمدارس أو المكتبات العامة أو دور رعاية المسنين. يمكن التبرع بالصحف لمتاجر الحيوانات الأليفة.</a:t>
            </a:r>
          </a:p>
          <a:p>
            <a:pPr algn="r"/>
            <a:r>
              <a:rPr lang="ar-JO" dirty="0"/>
              <a:t>يعد تقديم الأثاث والأدوات المنزلية والملابس التي لم تعد ضرورية إلى الأشخاص المحتاجين أو الأصدقاء أو المؤسسات الخيرية مثالاً آخر على إعادة الاستخدام.</a:t>
            </a:r>
            <a:endParaRPr lang="en-US" dirty="0"/>
          </a:p>
          <a:p>
            <a:pPr algn="r"/>
            <a:endParaRPr lang="ar-JO" dirty="0"/>
          </a:p>
          <a:p>
            <a:pPr algn="r"/>
            <a:endParaRPr lang="en-US" dirty="0"/>
          </a:p>
        </p:txBody>
      </p:sp>
      <p:pic>
        <p:nvPicPr>
          <p:cNvPr id="4" name="Picture 3">
            <a:extLst>
              <a:ext uri="{FF2B5EF4-FFF2-40B4-BE49-F238E27FC236}">
                <a16:creationId xmlns:a16="http://schemas.microsoft.com/office/drawing/2014/main" id="{ED63F240-A7BC-EBED-4DF6-905329D62414}"/>
              </a:ext>
            </a:extLst>
          </p:cNvPr>
          <p:cNvPicPr>
            <a:picLocks noChangeAspect="1"/>
          </p:cNvPicPr>
          <p:nvPr/>
        </p:nvPicPr>
        <p:blipFill rotWithShape="1">
          <a:blip r:embed="rId3">
            <a:extLst>
              <a:ext uri="{28A0092B-C50C-407E-A947-70E740481C1C}">
                <a14:useLocalDpi xmlns:a14="http://schemas.microsoft.com/office/drawing/2010/main" val="0"/>
              </a:ext>
            </a:extLst>
          </a:blip>
          <a:srcRect l="-143" t="46976" r="-376" b="821"/>
          <a:stretch/>
        </p:blipFill>
        <p:spPr>
          <a:xfrm>
            <a:off x="2650436" y="4728835"/>
            <a:ext cx="3212426" cy="1884000"/>
          </a:xfrm>
          <a:prstGeom prst="rect">
            <a:avLst/>
          </a:prstGeom>
        </p:spPr>
      </p:pic>
    </p:spTree>
    <p:extLst>
      <p:ext uri="{BB962C8B-B14F-4D97-AF65-F5344CB8AC3E}">
        <p14:creationId xmlns:p14="http://schemas.microsoft.com/office/powerpoint/2010/main" val="3904652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73D8-8ACA-4C6C-80BA-4E9A01D30530}"/>
              </a:ext>
            </a:extLst>
          </p:cNvPr>
          <p:cNvSpPr>
            <a:spLocks noGrp="1"/>
          </p:cNvSpPr>
          <p:nvPr>
            <p:ph type="ctrTitle"/>
          </p:nvPr>
        </p:nvSpPr>
        <p:spPr>
          <a:xfrm>
            <a:off x="1353787" y="-59376"/>
            <a:ext cx="9207335" cy="1585356"/>
          </a:xfrm>
        </p:spPr>
        <p:txBody>
          <a:bodyPr/>
          <a:lstStyle/>
          <a:p>
            <a:r>
              <a:rPr lang="ar-JO" dirty="0"/>
              <a:t>تقليل الاستعمال</a:t>
            </a:r>
            <a:endParaRPr lang="en-US" dirty="0"/>
          </a:p>
        </p:txBody>
      </p:sp>
      <p:sp>
        <p:nvSpPr>
          <p:cNvPr id="3" name="Subtitle 2">
            <a:extLst>
              <a:ext uri="{FF2B5EF4-FFF2-40B4-BE49-F238E27FC236}">
                <a16:creationId xmlns:a16="http://schemas.microsoft.com/office/drawing/2014/main" id="{28B26E72-26B2-45D5-BFDA-F73E2E5FFA32}"/>
              </a:ext>
            </a:extLst>
          </p:cNvPr>
          <p:cNvSpPr>
            <a:spLocks noGrp="1"/>
          </p:cNvSpPr>
          <p:nvPr>
            <p:ph type="subTitle" idx="1"/>
          </p:nvPr>
        </p:nvSpPr>
        <p:spPr>
          <a:xfrm>
            <a:off x="513933" y="1608544"/>
            <a:ext cx="11233103" cy="5184142"/>
          </a:xfrm>
        </p:spPr>
        <p:txBody>
          <a:bodyPr/>
          <a:lstStyle/>
          <a:p>
            <a:pPr algn="r"/>
            <a:r>
              <a:rPr lang="ar-JO" dirty="0"/>
              <a:t>من وجهة نظر علم البيئة، فإن التقليل يعني ببساطة استهلاكًا أقل. تعتبر هذه الخطوة إلى حد بعيد أهم خطوة يمكن اتخاذها نحو مساعدة الكوكب ، وهذا هو السبب في أنها تقع على قمة التسلسل الهرمي. يُطلق عليها أحيانًا اسم "تقليل المصدر" ، والذي يقلل من الحاجة إلى مورد قبل إنشائه.</a:t>
            </a:r>
          </a:p>
          <a:p>
            <a:pPr algn="r"/>
            <a:endParaRPr lang="en-US" dirty="0"/>
          </a:p>
          <a:p>
            <a:pPr algn="r"/>
            <a:r>
              <a:rPr lang="ar-JO" dirty="0"/>
              <a:t>إلغاء الاشتراكات في المجلات غير المرغوب فيها، وتناول كميات أقل من المواد الغذائية التي تستهلك الكثير من الطاقة، وإيقاف تشغيل الماء أثناء تنظيف الأسنان بالفرشاة بدلاً من تركه يعمل لمدة دقيقتين كاملتين هي أمثلة أخرى على التقليل.</a:t>
            </a:r>
            <a:endParaRPr lang="en-US" dirty="0"/>
          </a:p>
        </p:txBody>
      </p:sp>
      <p:pic>
        <p:nvPicPr>
          <p:cNvPr id="5" name="Picture 4">
            <a:extLst>
              <a:ext uri="{FF2B5EF4-FFF2-40B4-BE49-F238E27FC236}">
                <a16:creationId xmlns:a16="http://schemas.microsoft.com/office/drawing/2014/main" id="{CF05ED92-EDBB-4C09-BAB9-5583AAB3F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72" y="4200615"/>
            <a:ext cx="2143125" cy="2143125"/>
          </a:xfrm>
          <a:prstGeom prst="rect">
            <a:avLst/>
          </a:prstGeom>
        </p:spPr>
      </p:pic>
      <p:pic>
        <p:nvPicPr>
          <p:cNvPr id="15" name="Picture 14">
            <a:extLst>
              <a:ext uri="{FF2B5EF4-FFF2-40B4-BE49-F238E27FC236}">
                <a16:creationId xmlns:a16="http://schemas.microsoft.com/office/drawing/2014/main" id="{000E1B1B-8B58-23A8-8244-1A8BD87B534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16095" y="4242965"/>
            <a:ext cx="3961538" cy="2100775"/>
          </a:xfrm>
          <a:prstGeom prst="rect">
            <a:avLst/>
          </a:prstGeom>
        </p:spPr>
      </p:pic>
    </p:spTree>
    <p:extLst>
      <p:ext uri="{BB962C8B-B14F-4D97-AF65-F5344CB8AC3E}">
        <p14:creationId xmlns:p14="http://schemas.microsoft.com/office/powerpoint/2010/main" val="192799545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B8E6-5B71-4778-B5C9-B7130B5FC8AB}"/>
              </a:ext>
            </a:extLst>
          </p:cNvPr>
          <p:cNvSpPr>
            <a:spLocks noGrp="1"/>
          </p:cNvSpPr>
          <p:nvPr>
            <p:ph type="ctrTitle"/>
          </p:nvPr>
        </p:nvSpPr>
        <p:spPr>
          <a:xfrm>
            <a:off x="1563757" y="612010"/>
            <a:ext cx="8530442" cy="1336060"/>
          </a:xfrm>
        </p:spPr>
        <p:txBody>
          <a:bodyPr/>
          <a:lstStyle/>
          <a:p>
            <a:r>
              <a:rPr lang="ar-JO" dirty="0"/>
              <a:t>إعادة التّدوير</a:t>
            </a:r>
            <a:endParaRPr lang="en-US" dirty="0"/>
          </a:p>
        </p:txBody>
      </p:sp>
      <p:sp>
        <p:nvSpPr>
          <p:cNvPr id="3" name="Subtitle 2">
            <a:extLst>
              <a:ext uri="{FF2B5EF4-FFF2-40B4-BE49-F238E27FC236}">
                <a16:creationId xmlns:a16="http://schemas.microsoft.com/office/drawing/2014/main" id="{66CDE7E3-5598-459C-A73D-ED8D026A5139}"/>
              </a:ext>
            </a:extLst>
          </p:cNvPr>
          <p:cNvSpPr>
            <a:spLocks noGrp="1"/>
          </p:cNvSpPr>
          <p:nvPr>
            <p:ph type="subTitle" idx="1"/>
          </p:nvPr>
        </p:nvSpPr>
        <p:spPr>
          <a:xfrm>
            <a:off x="954156" y="1948070"/>
            <a:ext cx="10283687" cy="3810629"/>
          </a:xfrm>
        </p:spPr>
        <p:txBody>
          <a:bodyPr>
            <a:normAutofit lnSpcReduction="10000"/>
          </a:bodyPr>
          <a:lstStyle/>
          <a:p>
            <a:pPr algn="r"/>
            <a:r>
              <a:rPr lang="ar-JO" dirty="0"/>
              <a:t>إعادة التّدوير هي عملية جمع المواد (التي كان من الممكن التخلص منها كقمامة) ومعالجتها وإعادة تصنيعها في منتجات جديدة.</a:t>
            </a:r>
            <a:endParaRPr lang="en-US" dirty="0"/>
          </a:p>
          <a:p>
            <a:pPr algn="r"/>
            <a:endParaRPr lang="ar-JO" dirty="0"/>
          </a:p>
          <a:p>
            <a:pPr algn="r"/>
            <a:r>
              <a:rPr lang="en-US" dirty="0"/>
              <a:t>:</a:t>
            </a:r>
            <a:r>
              <a:rPr lang="ar-JO" dirty="0"/>
              <a:t>أمثلة على العناصر القابلة لإعادة التدوير</a:t>
            </a:r>
            <a:endParaRPr lang="en-US" dirty="0"/>
          </a:p>
          <a:p>
            <a:pPr algn="r"/>
            <a:r>
              <a:rPr lang="ar-JO" dirty="0"/>
              <a:t>- الورق بما في ذلك الصحف والمجلات والورق المختلط والكرتون</a:t>
            </a:r>
          </a:p>
          <a:p>
            <a:pPr algn="r"/>
            <a:r>
              <a:rPr lang="ar-JO" dirty="0"/>
              <a:t>- القوارير الزّجاجية </a:t>
            </a:r>
            <a:endParaRPr lang="en-US" dirty="0"/>
          </a:p>
          <a:p>
            <a:pPr algn="r"/>
            <a:r>
              <a:rPr lang="ar-JO" dirty="0"/>
              <a:t>- المنتجات البلاستيكية الصلبة</a:t>
            </a:r>
          </a:p>
          <a:p>
            <a:pPr algn="r"/>
            <a:r>
              <a:rPr lang="ar-JO" dirty="0"/>
              <a:t>- العبوات المعدنية ، بما في ذلك علب الصفيح والألمنيوم والصلب</a:t>
            </a:r>
          </a:p>
          <a:p>
            <a:pPr algn="r"/>
            <a:r>
              <a:rPr lang="ar-JO" dirty="0"/>
              <a:t>- نفايات الطعام ، إذا كانت مدينتك بها برنامج لجمع المواد العضوية</a:t>
            </a:r>
            <a:endParaRPr lang="en-US" dirty="0"/>
          </a:p>
        </p:txBody>
      </p:sp>
      <p:pic>
        <p:nvPicPr>
          <p:cNvPr id="5" name="Picture 4">
            <a:extLst>
              <a:ext uri="{FF2B5EF4-FFF2-40B4-BE49-F238E27FC236}">
                <a16:creationId xmlns:a16="http://schemas.microsoft.com/office/drawing/2014/main" id="{8D875392-FDC7-407E-B987-8EB82D0E8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675" y="2717965"/>
            <a:ext cx="2847975" cy="1600200"/>
          </a:xfrm>
          <a:prstGeom prst="rect">
            <a:avLst/>
          </a:prstGeom>
        </p:spPr>
      </p:pic>
    </p:spTree>
    <p:extLst>
      <p:ext uri="{BB962C8B-B14F-4D97-AF65-F5344CB8AC3E}">
        <p14:creationId xmlns:p14="http://schemas.microsoft.com/office/powerpoint/2010/main" val="11580575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5161-266B-4DFA-ABA0-D294D51E0E50}"/>
              </a:ext>
            </a:extLst>
          </p:cNvPr>
          <p:cNvSpPr>
            <a:spLocks noGrp="1"/>
          </p:cNvSpPr>
          <p:nvPr>
            <p:ph type="ctrTitle"/>
          </p:nvPr>
        </p:nvSpPr>
        <p:spPr>
          <a:xfrm>
            <a:off x="2253343" y="457200"/>
            <a:ext cx="8015844" cy="1371600"/>
          </a:xfrm>
        </p:spPr>
        <p:txBody>
          <a:bodyPr/>
          <a:lstStyle/>
          <a:p>
            <a:r>
              <a:rPr lang="ar-JO" dirty="0"/>
              <a:t>التطوّع</a:t>
            </a:r>
            <a:endParaRPr lang="en-US" dirty="0"/>
          </a:p>
        </p:txBody>
      </p:sp>
      <p:sp>
        <p:nvSpPr>
          <p:cNvPr id="3" name="Subtitle 2">
            <a:extLst>
              <a:ext uri="{FF2B5EF4-FFF2-40B4-BE49-F238E27FC236}">
                <a16:creationId xmlns:a16="http://schemas.microsoft.com/office/drawing/2014/main" id="{19A4DE14-0FEC-476A-A11E-BBB23EA25CDF}"/>
              </a:ext>
            </a:extLst>
          </p:cNvPr>
          <p:cNvSpPr>
            <a:spLocks noGrp="1"/>
          </p:cNvSpPr>
          <p:nvPr>
            <p:ph type="subTitle" idx="1"/>
          </p:nvPr>
        </p:nvSpPr>
        <p:spPr>
          <a:xfrm>
            <a:off x="1015340" y="1987826"/>
            <a:ext cx="10491850" cy="4412974"/>
          </a:xfrm>
        </p:spPr>
        <p:txBody>
          <a:bodyPr/>
          <a:lstStyle/>
          <a:p>
            <a:pPr algn="r"/>
            <a:r>
              <a:rPr lang="ar-JO" dirty="0"/>
              <a:t>يمكن أن تساعد مساهمتك كمتطوعٍ بيئي في ضمان بقاء الغابات أو الأنواع المهددة بالانقراض على المدى الطويل. هذا لأنك تشارك بنشاط في الحفاظ على تلك المنطقة أو الأنواع. يمكن لمشاركتك كمتطوع بيئي أن يكون لها تأثير غير مباشر.</a:t>
            </a:r>
            <a:endParaRPr lang="en-US" dirty="0"/>
          </a:p>
        </p:txBody>
      </p:sp>
      <p:pic>
        <p:nvPicPr>
          <p:cNvPr id="5" name="Picture 4">
            <a:extLst>
              <a:ext uri="{FF2B5EF4-FFF2-40B4-BE49-F238E27FC236}">
                <a16:creationId xmlns:a16="http://schemas.microsoft.com/office/drawing/2014/main" id="{F9190694-C005-4A53-AA6E-904AA2158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956" y="3087756"/>
            <a:ext cx="3313044" cy="3313044"/>
          </a:xfrm>
          <a:prstGeom prst="rect">
            <a:avLst/>
          </a:prstGeom>
        </p:spPr>
      </p:pic>
    </p:spTree>
    <p:extLst>
      <p:ext uri="{BB962C8B-B14F-4D97-AF65-F5344CB8AC3E}">
        <p14:creationId xmlns:p14="http://schemas.microsoft.com/office/powerpoint/2010/main" val="564909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791D-ACEA-4743-9278-7A113FF595A1}"/>
              </a:ext>
            </a:extLst>
          </p:cNvPr>
          <p:cNvSpPr>
            <a:spLocks noGrp="1"/>
          </p:cNvSpPr>
          <p:nvPr>
            <p:ph type="title"/>
          </p:nvPr>
        </p:nvSpPr>
        <p:spPr>
          <a:xfrm>
            <a:off x="838200" y="848518"/>
            <a:ext cx="10515600" cy="874714"/>
          </a:xfrm>
        </p:spPr>
        <p:txBody>
          <a:bodyPr/>
          <a:lstStyle/>
          <a:p>
            <a:pPr algn="ctr"/>
            <a:r>
              <a:rPr lang="ar-JO" dirty="0"/>
              <a:t>التعليم</a:t>
            </a:r>
            <a:endParaRPr lang="en-US" dirty="0"/>
          </a:p>
        </p:txBody>
      </p:sp>
      <p:sp>
        <p:nvSpPr>
          <p:cNvPr id="3" name="Content Placeholder 2">
            <a:extLst>
              <a:ext uri="{FF2B5EF4-FFF2-40B4-BE49-F238E27FC236}">
                <a16:creationId xmlns:a16="http://schemas.microsoft.com/office/drawing/2014/main" id="{6E36B0FF-B2AC-4372-A2C4-DDE266D0FCE5}"/>
              </a:ext>
            </a:extLst>
          </p:cNvPr>
          <p:cNvSpPr>
            <a:spLocks noGrp="1"/>
          </p:cNvSpPr>
          <p:nvPr>
            <p:ph idx="1"/>
          </p:nvPr>
        </p:nvSpPr>
        <p:spPr>
          <a:xfrm>
            <a:off x="-810486" y="1922153"/>
            <a:ext cx="10515600" cy="3212616"/>
          </a:xfrm>
        </p:spPr>
        <p:txBody>
          <a:bodyPr/>
          <a:lstStyle/>
          <a:p>
            <a:pPr marL="0" indent="0" algn="r">
              <a:buNone/>
            </a:pPr>
            <a:r>
              <a:rPr lang="ar-JO" dirty="0"/>
              <a:t>يجب تعليم الأطفال في المدارس عن أهمية الحفاظ على البيئة.</a:t>
            </a:r>
            <a:endParaRPr lang="en-US" dirty="0"/>
          </a:p>
        </p:txBody>
      </p:sp>
      <p:pic>
        <p:nvPicPr>
          <p:cNvPr id="5" name="Picture 4">
            <a:extLst>
              <a:ext uri="{FF2B5EF4-FFF2-40B4-BE49-F238E27FC236}">
                <a16:creationId xmlns:a16="http://schemas.microsoft.com/office/drawing/2014/main" id="{CAB35758-8C03-4EA3-9C60-E96D42749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843" y="2676940"/>
            <a:ext cx="2457830" cy="2457830"/>
          </a:xfrm>
          <a:prstGeom prst="rect">
            <a:avLst/>
          </a:prstGeom>
        </p:spPr>
      </p:pic>
      <p:pic>
        <p:nvPicPr>
          <p:cNvPr id="4" name="Picture 3">
            <a:extLst>
              <a:ext uri="{FF2B5EF4-FFF2-40B4-BE49-F238E27FC236}">
                <a16:creationId xmlns:a16="http://schemas.microsoft.com/office/drawing/2014/main" id="{799FE6DF-E173-69CC-286C-68FCBF336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593" y="2723623"/>
            <a:ext cx="2897152" cy="2457830"/>
          </a:xfrm>
          <a:prstGeom prst="rect">
            <a:avLst/>
          </a:prstGeom>
        </p:spPr>
      </p:pic>
    </p:spTree>
    <p:extLst>
      <p:ext uri="{BB962C8B-B14F-4D97-AF65-F5344CB8AC3E}">
        <p14:creationId xmlns:p14="http://schemas.microsoft.com/office/powerpoint/2010/main" val="349712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362-F6A1-474B-A2CF-88A6F58DCD27}"/>
              </a:ext>
            </a:extLst>
          </p:cNvPr>
          <p:cNvSpPr>
            <a:spLocks noGrp="1"/>
          </p:cNvSpPr>
          <p:nvPr>
            <p:ph type="ctrTitle"/>
          </p:nvPr>
        </p:nvSpPr>
        <p:spPr>
          <a:xfrm>
            <a:off x="1259146" y="278521"/>
            <a:ext cx="4340720" cy="1229905"/>
          </a:xfrm>
        </p:spPr>
        <p:txBody>
          <a:bodyPr/>
          <a:lstStyle/>
          <a:p>
            <a:r>
              <a:rPr lang="ar-JO" dirty="0"/>
              <a:t>الحفاظ على المياه</a:t>
            </a:r>
            <a:endParaRPr lang="en-US" dirty="0"/>
          </a:p>
        </p:txBody>
      </p:sp>
      <p:sp>
        <p:nvSpPr>
          <p:cNvPr id="3" name="Subtitle 2">
            <a:extLst>
              <a:ext uri="{FF2B5EF4-FFF2-40B4-BE49-F238E27FC236}">
                <a16:creationId xmlns:a16="http://schemas.microsoft.com/office/drawing/2014/main" id="{97EDAF06-737A-475C-9CFD-B7B857F388D7}"/>
              </a:ext>
            </a:extLst>
          </p:cNvPr>
          <p:cNvSpPr>
            <a:spLocks noGrp="1"/>
          </p:cNvSpPr>
          <p:nvPr>
            <p:ph type="subTitle" idx="1"/>
          </p:nvPr>
        </p:nvSpPr>
        <p:spPr>
          <a:xfrm>
            <a:off x="1157844" y="2449524"/>
            <a:ext cx="9390886" cy="1229905"/>
          </a:xfrm>
        </p:spPr>
        <p:txBody>
          <a:bodyPr/>
          <a:lstStyle/>
          <a:p>
            <a:pPr algn="r"/>
            <a:r>
              <a:rPr lang="ar-JO" dirty="0"/>
              <a:t>كلما قل استخدام المياه ، قل الجريان السطحي ومياه الصرف التي ينتهي بها المطاف في المحيط، كما يساعد ذلك في الحفاظ على مصادر المياه المحدودة.</a:t>
            </a:r>
            <a:endParaRPr lang="en-US" dirty="0"/>
          </a:p>
        </p:txBody>
      </p:sp>
      <p:pic>
        <p:nvPicPr>
          <p:cNvPr id="11" name="Picture 10">
            <a:extLst>
              <a:ext uri="{FF2B5EF4-FFF2-40B4-BE49-F238E27FC236}">
                <a16:creationId xmlns:a16="http://schemas.microsoft.com/office/drawing/2014/main" id="{EE5DEF7C-BC20-877C-0046-61BB00CC40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59146" y="2928731"/>
            <a:ext cx="3638263" cy="2882624"/>
          </a:xfrm>
          <a:prstGeom prst="rect">
            <a:avLst/>
          </a:prstGeom>
        </p:spPr>
      </p:pic>
    </p:spTree>
    <p:extLst>
      <p:ext uri="{BB962C8B-B14F-4D97-AF65-F5344CB8AC3E}">
        <p14:creationId xmlns:p14="http://schemas.microsoft.com/office/powerpoint/2010/main" val="310890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B9DF-3E5F-4601-BCCC-0B355A49BDD6}"/>
              </a:ext>
            </a:extLst>
          </p:cNvPr>
          <p:cNvSpPr>
            <a:spLocks noGrp="1"/>
          </p:cNvSpPr>
          <p:nvPr>
            <p:ph type="title"/>
          </p:nvPr>
        </p:nvSpPr>
        <p:spPr/>
        <p:txBody>
          <a:bodyPr/>
          <a:lstStyle/>
          <a:p>
            <a:pPr algn="ctr"/>
            <a:r>
              <a:rPr lang="ar-JO" dirty="0"/>
              <a:t>تسوّق بحكمة</a:t>
            </a:r>
            <a:endParaRPr lang="en-US" dirty="0"/>
          </a:p>
        </p:txBody>
      </p:sp>
      <p:sp>
        <p:nvSpPr>
          <p:cNvPr id="3" name="Content Placeholder 2">
            <a:extLst>
              <a:ext uri="{FF2B5EF4-FFF2-40B4-BE49-F238E27FC236}">
                <a16:creationId xmlns:a16="http://schemas.microsoft.com/office/drawing/2014/main" id="{D4C09EDF-1F49-4844-9F47-2E1097A0B6F0}"/>
              </a:ext>
            </a:extLst>
          </p:cNvPr>
          <p:cNvSpPr>
            <a:spLocks noGrp="1"/>
          </p:cNvSpPr>
          <p:nvPr>
            <p:ph idx="1"/>
          </p:nvPr>
        </p:nvSpPr>
        <p:spPr>
          <a:xfrm>
            <a:off x="838200" y="1825625"/>
            <a:ext cx="10108096" cy="4351338"/>
          </a:xfrm>
        </p:spPr>
        <p:txBody>
          <a:bodyPr/>
          <a:lstStyle/>
          <a:p>
            <a:pPr marL="0" indent="0" algn="r">
              <a:buNone/>
            </a:pPr>
            <a:r>
              <a:rPr lang="ar-JO" dirty="0"/>
              <a:t>شراء كميات أقل من البلاستيك وإحضار حقيبة تسوق قابلة لإعادة الاستخدام يساهم في تقليل النفايات.</a:t>
            </a:r>
            <a:endParaRPr lang="en-US" dirty="0"/>
          </a:p>
        </p:txBody>
      </p:sp>
      <p:pic>
        <p:nvPicPr>
          <p:cNvPr id="6" name="Picture 5">
            <a:extLst>
              <a:ext uri="{FF2B5EF4-FFF2-40B4-BE49-F238E27FC236}">
                <a16:creationId xmlns:a16="http://schemas.microsoft.com/office/drawing/2014/main" id="{02DBCAC6-9521-BDFD-3229-F8A3E04383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88104" y="2782957"/>
            <a:ext cx="3450493" cy="2694835"/>
          </a:xfrm>
          <a:prstGeom prst="rect">
            <a:avLst/>
          </a:prstGeom>
        </p:spPr>
      </p:pic>
    </p:spTree>
    <p:extLst>
      <p:ext uri="{BB962C8B-B14F-4D97-AF65-F5344CB8AC3E}">
        <p14:creationId xmlns:p14="http://schemas.microsoft.com/office/powerpoint/2010/main" val="367327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