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70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5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17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133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72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134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7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9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04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40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0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3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14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7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86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1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56106F-1827-40C2-AFD8-4523F1DEE29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32E18D-D705-40F3-8C3B-7443AD41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8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686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1247" y="704170"/>
            <a:ext cx="4371833" cy="1094309"/>
          </a:xfrm>
          <a:solidFill>
            <a:schemeClr val="tx1"/>
          </a:solidFill>
        </p:spPr>
        <p:txBody>
          <a:bodyPr/>
          <a:lstStyle/>
          <a:p>
            <a:r>
              <a:rPr lang="ar-JO" dirty="0">
                <a:solidFill>
                  <a:schemeClr val="bg1"/>
                </a:solidFill>
              </a:rPr>
              <a:t>الميلاد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766" y="266471"/>
            <a:ext cx="3998794" cy="437699"/>
          </a:xfrm>
          <a:solidFill>
            <a:schemeClr val="tx1"/>
          </a:solidFill>
        </p:spPr>
        <p:txBody>
          <a:bodyPr/>
          <a:lstStyle/>
          <a:p>
            <a:r>
              <a:rPr lang="ar-JO" dirty="0" smtClean="0">
                <a:solidFill>
                  <a:schemeClr val="bg1"/>
                </a:solidFill>
              </a:rPr>
              <a:t>عمل الطلاب: سليم اديب مجد طارق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8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030" y="2497540"/>
            <a:ext cx="10243782" cy="3575713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JO" sz="2800" dirty="0" smtClean="0"/>
              <a:t>عيد مسيحي للاحتفال بميلاد يسوع. المصطلح الإنجليزي عيد الميلاد ("القداس في يوم المسيح") هو حديث العهد إلى حد ما. قد يكون المصطلح السابق </a:t>
            </a:r>
            <a:r>
              <a:rPr lang="en-US" sz="2800" dirty="0" smtClean="0"/>
              <a:t>Yule </a:t>
            </a:r>
            <a:r>
              <a:rPr lang="ar-JO" sz="2800" dirty="0" smtClean="0"/>
              <a:t>مشتقًا من الكلمة الجرمانية </a:t>
            </a:r>
            <a:r>
              <a:rPr lang="en-US" sz="2800" dirty="0" err="1" smtClean="0"/>
              <a:t>jōl</a:t>
            </a:r>
            <a:r>
              <a:rPr lang="en-US" sz="2800" dirty="0" smtClean="0"/>
              <a:t> </a:t>
            </a:r>
            <a:r>
              <a:rPr lang="ar-JO" sz="2800" dirty="0" smtClean="0"/>
              <a:t>أو الأنجلو ساكسونية </a:t>
            </a:r>
            <a:r>
              <a:rPr lang="en-US" sz="2800" dirty="0" err="1" smtClean="0"/>
              <a:t>geōl</a:t>
            </a:r>
            <a:r>
              <a:rPr lang="en-US" sz="2800" dirty="0" smtClean="0"/>
              <a:t> ، </a:t>
            </a:r>
            <a:r>
              <a:rPr lang="ar-JO" sz="2800" dirty="0" smtClean="0"/>
              <a:t>والتي تشير إلى عيد الانقلاب الشتوي. المصطلحات المقابلة في اللغات الأخرى - نافيداد بالإسبانية ، ناتالي بالإيطالية ، نويل بالفرنسية - كلها تدل على الميلاد. الكلمة الألمانية </a:t>
            </a:r>
            <a:r>
              <a:rPr lang="en-US" sz="2800" dirty="0" err="1" smtClean="0"/>
              <a:t>Weihnachten</a:t>
            </a:r>
            <a:r>
              <a:rPr lang="en-US" sz="2800" dirty="0" smtClean="0"/>
              <a:t> </a:t>
            </a:r>
            <a:r>
              <a:rPr lang="ar-JO" sz="2800" dirty="0" smtClean="0"/>
              <a:t>تعني "ليلة مقدسة". منذ أوائل القرن العشرين ، كان عيد الميلاد أيضًا عطلة عائلية علمانية ، يحتفل بها المسيحيون وغير المسيحيين على حد سواء ، خالية من العناصر المسيحية ، وتتميز بتبادل الهدايا بشكل متزايد. في هذا الاحتفال العلماني بعيد الميلاد ، تلعب شخصية أسطورية تُدعى سانتا كلوز دورًا محوريًا.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64" y="655093"/>
            <a:ext cx="7874758" cy="17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6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105" y="2447750"/>
            <a:ext cx="9601196" cy="3318936"/>
          </a:xfrm>
        </p:spPr>
        <p:txBody>
          <a:bodyPr/>
          <a:lstStyle/>
          <a:p>
            <a:pPr algn="r" rtl="1"/>
            <a:r>
              <a:rPr lang="ar-JO" dirty="0"/>
              <a:t>ميزت الجماعة المسيحية الأولى بين تحديد تاريخ ميلاد يسوع والاحتفال الليتورجي بهذا الحدث. كان الاحتفال الفعلي بيوم ميلاد يسوع طويل الأمد. على وجه الخصوص ، خلال القرنين الأولين للمسيحية ، كانت هناك معارضة قوية للاعتراف بأعياد ميلاد الشهداء أو ، في هذا الصدد ، ليسوع. قدم العديد من آباء الكنيسة تعليقات ساخرة حول العادة الوثنية للاحتفال بأعياد الميلاد في حين أنه في الواقع ، يجب تكريم القديسين والشهداء في أيام استشهادهم - "أعياد ميلادهم" الحقيقية من منظور الكنيسة.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55" y="712243"/>
            <a:ext cx="7710985" cy="15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5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لا يعود أصل أي من عادات عيد الميلاد المعاصرة إلى التأكيدات اللاهوتية أو الليتورجية ، ومعظمها حديث إلى حد ما. سجل عالم الإنسانية في عصر النهضة سيباستيان برانت ، في داس نارينشيف (1494 ؛ سفينة الحمقى) ، عادة وضع أغصان أشجار التنوب في المنازل. على الرغم من وجود بعض عدم اليقين بشأن التاريخ الدقيق وأصل تقليد شجرة عيد الميلاد ، يبدو أن أشجار التنوب المزينة بالتفاح قد عُرفت لأول مرة في ستراسبورغ في عام 1605.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233" y="668740"/>
            <a:ext cx="7506268" cy="16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ar-JO" dirty="0"/>
              <a:t>في معظم البلدان الأوروبية ، يتم تبادل الهدايا عشية عيد الميلاد ، 24 ديسمبر ، تماشياً مع فكرة أن الطفل يسوع ولد ليلة الرابع والعشرين. ومع ذلك ، فقد أصبح صباح يوم 25 ديسمبر هو الوقت المناسب لتبادل الهدايا في أمريكا الشمالية. في القرنين السابع عشر والثامن عشر في أوروبا ، حدث تبادل متواضع للهدايا في الساعات الأولى من القرن الخامس والعشرين عندما عادت الأسرة إلى المنزل من قداس عيد الميلاد. عندما أصبح مساء اليوم الرابع والعشرين موعدًا لتبادل الهدايا ، تم تعيين قداس عيد الميلاد في وقت متأخر من بعد ظهر ذلك اليوم. في أمريكا الشمالية ، أدت مركزية صباح يوم 25 ديسمبر باعتباره الوقت المناسب لفتح الهدايا للعائلة ، باستثناء الكنائس الكاثوليكية وبعض الكنائس اللوثرية والأسقفية ، إلى النهاية الافتراضية لإقامة الخدمات الكنسية في ذلك اليوم ، توضيح مذهل للطريقة التي تؤثر بها العادات المجتمعية على الممارسات الليتورجية.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38" y="764276"/>
            <a:ext cx="7588156" cy="15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0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424" y="5458597"/>
            <a:ext cx="3840705" cy="1303867"/>
          </a:xfrm>
          <a:solidFill>
            <a:schemeClr val="tx1"/>
          </a:solidFill>
        </p:spPr>
        <p:txBody>
          <a:bodyPr/>
          <a:lstStyle/>
          <a:p>
            <a:r>
              <a:rPr lang="ar-JO" dirty="0" smtClean="0">
                <a:solidFill>
                  <a:schemeClr val="bg1"/>
                </a:solidFill>
              </a:rPr>
              <a:t>بارك الله أرواحكم</a:t>
            </a:r>
            <a:r>
              <a:rPr lang="ar-J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39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442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Organic</vt:lpstr>
      <vt:lpstr>الميلاد</vt:lpstr>
      <vt:lpstr>PowerPoint Presentation</vt:lpstr>
      <vt:lpstr>PowerPoint Presentation</vt:lpstr>
      <vt:lpstr>PowerPoint Presentation</vt:lpstr>
      <vt:lpstr>PowerPoint Presentation</vt:lpstr>
      <vt:lpstr>بارك الله أرواحكم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الميلاد</dc:title>
  <dc:creator>M.Hijazin</dc:creator>
  <cp:lastModifiedBy>M.Hijazin</cp:lastModifiedBy>
  <cp:revision>3</cp:revision>
  <dcterms:created xsi:type="dcterms:W3CDTF">2023-05-24T10:18:30Z</dcterms:created>
  <dcterms:modified xsi:type="dcterms:W3CDTF">2023-05-24T10:41:45Z</dcterms:modified>
</cp:coreProperties>
</file>