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lghad.com/%D9%85%D8%A7-%D9%87%D9%8A-%D8%A7%D9%84%D8%B9%D9%84%D8%A7%D9%82%D8%A9-%D8%A8%D9%8A%D9%86-%D8%A7%D9%84%D8%B3%D9%85%D9%86%D8%A9-%D9%88%D8%A7%D9%84%D8%A7%D9%83%D8%AA%D8%A6%D8%A7%D8%A8%D8%9F/" TargetMode="External"/><Relationship Id="rId2" Type="http://schemas.openxmlformats.org/officeDocument/2006/relationships/hyperlink" Target="https://www.mayoclinic.org/ar/diseases-conditions/anorexia-nervosa/symptoms-causes/syc-20353591" TargetMode="External"/><Relationship Id="rId1" Type="http://schemas.openxmlformats.org/officeDocument/2006/relationships/slideLayout" Target="../slideLayouts/slideLayout2.xml"/><Relationship Id="rId4" Type="http://schemas.openxmlformats.org/officeDocument/2006/relationships/hyperlink" Target="https://www.webteb.com/diet/diseases/%D8%A7%D9%84%D8%B3%D9%85%D9%86%D8%A9"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3439" y="1431235"/>
            <a:ext cx="5752770" cy="1842052"/>
          </a:xfrm>
        </p:spPr>
        <p:txBody>
          <a:bodyPr/>
          <a:lstStyle/>
          <a:p>
            <a:pPr algn="ctr"/>
            <a:r>
              <a:rPr lang="ar-JO" dirty="0"/>
              <a:t>السمنة والزيادة المفرطة في الوزن</a:t>
            </a:r>
            <a:endParaRPr lang="en-US" dirty="0"/>
          </a:p>
        </p:txBody>
      </p:sp>
      <p:pic>
        <p:nvPicPr>
          <p:cNvPr id="1026" name="Picture 2" descr="عادات غذائية يجب التخلي عنها لتجنب السمن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845" y="1710343"/>
            <a:ext cx="3718156" cy="35718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BCBACB1-C948-4FE6-852B-56442EFE92EC}"/>
              </a:ext>
            </a:extLst>
          </p:cNvPr>
          <p:cNvSpPr txBox="1"/>
          <p:nvPr/>
        </p:nvSpPr>
        <p:spPr>
          <a:xfrm>
            <a:off x="4770783" y="4731026"/>
            <a:ext cx="2994191" cy="369332"/>
          </a:xfrm>
          <a:prstGeom prst="rect">
            <a:avLst/>
          </a:prstGeom>
          <a:noFill/>
        </p:spPr>
        <p:txBody>
          <a:bodyPr wrap="square" rtlCol="0">
            <a:spAutoFit/>
          </a:bodyPr>
          <a:lstStyle/>
          <a:p>
            <a:r>
              <a:rPr lang="ar-JO" dirty="0"/>
              <a:t>توماس,ليث الهيشان, نصيف</a:t>
            </a:r>
            <a:endParaRPr lang="en-US" dirty="0"/>
          </a:p>
        </p:txBody>
      </p:sp>
    </p:spTree>
    <p:extLst>
      <p:ext uri="{BB962C8B-B14F-4D97-AF65-F5344CB8AC3E}">
        <p14:creationId xmlns:p14="http://schemas.microsoft.com/office/powerpoint/2010/main" val="4169144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81397"/>
            <a:ext cx="8596668" cy="3125585"/>
          </a:xfrm>
        </p:spPr>
        <p:txBody>
          <a:bodyPr>
            <a:normAutofit/>
          </a:bodyPr>
          <a:lstStyle/>
          <a:p>
            <a:pPr marL="0" indent="0" algn="r">
              <a:buNone/>
            </a:pPr>
            <a:r>
              <a:rPr lang="ar-JO" sz="4400" dirty="0"/>
              <a:t>لذلك من  المهم تقليل السعرات الحرارية وممارسة عادات غذائية أكثر صحة لعلاج </a:t>
            </a:r>
            <a:r>
              <a:rPr lang="ar-JO" sz="4400" b="1" dirty="0"/>
              <a:t>السمنة</a:t>
            </a:r>
            <a:r>
              <a:rPr lang="ar-JO" sz="4400" dirty="0"/>
              <a:t>.</a:t>
            </a:r>
            <a:br>
              <a:rPr lang="ar-JO" sz="4400" dirty="0"/>
            </a:br>
            <a:endParaRPr lang="en-US" sz="4400" dirty="0"/>
          </a:p>
        </p:txBody>
      </p:sp>
      <p:pic>
        <p:nvPicPr>
          <p:cNvPr id="10242" name="Picture 2" descr="لماذا يواجه البعض صعوبة في فقدان الوزن أكثر من غيرهم؟ | نون بوس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15516">
            <a:off x="1183679" y="3496453"/>
            <a:ext cx="281940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لو بتعمل ريجيم.. 7 أطعمة تساعد على فقدان الوزن وأبرزها الكرفس - اليوم الساب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6625">
            <a:off x="5276215" y="3353578"/>
            <a:ext cx="3619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182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7EE2-0B8A-4669-A2F5-1576DFAF9CCB}"/>
              </a:ext>
            </a:extLst>
          </p:cNvPr>
          <p:cNvSpPr>
            <a:spLocks noGrp="1"/>
          </p:cNvSpPr>
          <p:nvPr>
            <p:ph type="title"/>
          </p:nvPr>
        </p:nvSpPr>
        <p:spPr/>
        <p:txBody>
          <a:bodyPr/>
          <a:lstStyle/>
          <a:p>
            <a:pPr algn="r"/>
            <a:r>
              <a:rPr lang="ar-JO" dirty="0"/>
              <a:t>المصادر</a:t>
            </a:r>
            <a:endParaRPr lang="en-US" dirty="0"/>
          </a:p>
        </p:txBody>
      </p:sp>
      <p:sp>
        <p:nvSpPr>
          <p:cNvPr id="3" name="Content Placeholder 2">
            <a:extLst>
              <a:ext uri="{FF2B5EF4-FFF2-40B4-BE49-F238E27FC236}">
                <a16:creationId xmlns:a16="http://schemas.microsoft.com/office/drawing/2014/main" id="{AF2EAB18-7A95-4F34-84EB-965B06609D87}"/>
              </a:ext>
            </a:extLst>
          </p:cNvPr>
          <p:cNvSpPr>
            <a:spLocks noGrp="1"/>
          </p:cNvSpPr>
          <p:nvPr>
            <p:ph idx="1"/>
          </p:nvPr>
        </p:nvSpPr>
        <p:spPr/>
        <p:txBody>
          <a:bodyPr/>
          <a:lstStyle/>
          <a:p>
            <a:pPr algn="r"/>
            <a:r>
              <a:rPr lang="en-US" dirty="0">
                <a:hlinkClick r:id="rId2"/>
              </a:rPr>
              <a:t>https://www.mayoclinic.org/ar/diseases-conditions/anorexia-nervosa/symptoms-causes/syc-20353591</a:t>
            </a:r>
            <a:endParaRPr lang="en-US" dirty="0"/>
          </a:p>
          <a:p>
            <a:pPr marL="0" indent="0" algn="r">
              <a:buNone/>
            </a:pPr>
            <a:endParaRPr lang="ar-JO" dirty="0"/>
          </a:p>
          <a:p>
            <a:pPr marL="0" indent="0" algn="r">
              <a:buNone/>
            </a:pPr>
            <a:r>
              <a:rPr lang="en-US" dirty="0">
                <a:hlinkClick r:id="rId3"/>
              </a:rPr>
              <a:t>https://alghad.com/%D9%85%D8%A7-%D9%87%D9%8A-%D8%A7%D9%84%D8%B9%D9%84%D8%A7%D9%82%D8%A9-%D8%A8%D9%8A%D9%86-%D8%A7%D9%84%D8%B3%D9%85%D9%86%D8%A9-%D9%88%D8%A7%D9%84%D8%A7%D9%83%D8%AA%D8%A6%D8%A7%D8%A8%D8%9F/</a:t>
            </a:r>
            <a:endParaRPr lang="en-US" dirty="0"/>
          </a:p>
          <a:p>
            <a:pPr marL="0" indent="0" algn="r">
              <a:buNone/>
            </a:pPr>
            <a:endParaRPr lang="en-US" dirty="0"/>
          </a:p>
          <a:p>
            <a:pPr marL="0" indent="0" algn="r">
              <a:buNone/>
            </a:pPr>
            <a:r>
              <a:rPr lang="en-US" dirty="0">
                <a:hlinkClick r:id="rId4"/>
              </a:rPr>
              <a:t>https://www.webteb.com/diet/diseases/%D8%A7%D9%84%D8%B3%D9%85%D9%86%D8%A9</a:t>
            </a:r>
            <a:endParaRPr lang="en-US" dirty="0"/>
          </a:p>
          <a:p>
            <a:pPr marL="0" indent="0" algn="r">
              <a:buNone/>
            </a:pPr>
            <a:endParaRPr lang="en-US" dirty="0"/>
          </a:p>
        </p:txBody>
      </p:sp>
    </p:spTree>
    <p:extLst>
      <p:ext uri="{BB962C8B-B14F-4D97-AF65-F5344CB8AC3E}">
        <p14:creationId xmlns:p14="http://schemas.microsoft.com/office/powerpoint/2010/main" val="1481023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خطاب شكر لشركة - حواء ستايل - شام بوس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2" name="Picture 8" descr="شكرا على كل شي , عبارات شكرا جميله - معنى الح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812" y="1271847"/>
            <a:ext cx="5054138" cy="380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7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86444"/>
          </a:xfrm>
        </p:spPr>
        <p:txBody>
          <a:bodyPr>
            <a:noAutofit/>
          </a:bodyPr>
          <a:lstStyle/>
          <a:p>
            <a:pPr algn="ctr"/>
            <a:r>
              <a:rPr lang="ar-SA" sz="6000" dirty="0"/>
              <a:t>ما هو مفهوم السمنة </a:t>
            </a:r>
            <a:br>
              <a:rPr lang="en-US" sz="6000" dirty="0"/>
            </a:br>
            <a:endParaRPr lang="en-US" sz="6000" dirty="0"/>
          </a:p>
        </p:txBody>
      </p:sp>
      <p:sp>
        <p:nvSpPr>
          <p:cNvPr id="3" name="Content Placeholder 2"/>
          <p:cNvSpPr>
            <a:spLocks noGrp="1"/>
          </p:cNvSpPr>
          <p:nvPr>
            <p:ph idx="1"/>
          </p:nvPr>
        </p:nvSpPr>
        <p:spPr>
          <a:xfrm>
            <a:off x="3524595" y="1886989"/>
            <a:ext cx="5749405" cy="4154373"/>
          </a:xfrm>
        </p:spPr>
        <p:txBody>
          <a:bodyPr>
            <a:normAutofit fontScale="92500" lnSpcReduction="10000"/>
          </a:bodyPr>
          <a:lstStyle/>
          <a:p>
            <a:pPr marL="0" indent="0" algn="just" rtl="1">
              <a:buNone/>
            </a:pPr>
            <a:r>
              <a:rPr lang="ar-SA" sz="3200" dirty="0"/>
              <a:t> </a:t>
            </a:r>
            <a:endParaRPr lang="en-US" sz="3200" dirty="0"/>
          </a:p>
          <a:p>
            <a:pPr algn="just" rtl="1"/>
            <a:r>
              <a:rPr lang="ar-SA" sz="3200" dirty="0"/>
              <a:t>بداية يمكننا تعريف السمنة على أنها تراكم مفرط أو غير طبيعي للدهون والذي يلحق الضرر بصحة الفرد</a:t>
            </a:r>
            <a:r>
              <a:rPr lang="en-US" sz="3200" dirty="0"/>
              <a:t>. </a:t>
            </a:r>
            <a:r>
              <a:rPr lang="ar-SA" sz="3200" dirty="0"/>
              <a:t>ويعدّ السبب الرئيسي لزيادة الوزن والسمنة: اختلال توازن الطاقة بين السعرات الحرارية التي تدخل الجسم والسعرات الحرارية التي يحرقها</a:t>
            </a:r>
            <a:r>
              <a:rPr lang="en-US" sz="3200" dirty="0"/>
              <a:t> </a:t>
            </a:r>
            <a:r>
              <a:rPr lang="ar-JO" sz="3200" dirty="0"/>
              <a:t> </a:t>
            </a:r>
            <a:endParaRPr lang="en-US" sz="3200" dirty="0"/>
          </a:p>
          <a:p>
            <a:pPr algn="just"/>
            <a:endParaRPr lang="en-US" sz="3200" dirty="0"/>
          </a:p>
        </p:txBody>
      </p:sp>
      <p:sp>
        <p:nvSpPr>
          <p:cNvPr id="4" name="AutoShape 2" descr="السمنة، أنواعها، وأسباب حدوثها، وما هي مضاعفاتها | الطب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أمراض السمنة وأخطارها على الصحة | احك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10345">
            <a:off x="492646" y="2449483"/>
            <a:ext cx="2737255" cy="212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29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16" y="376843"/>
            <a:ext cx="8596668" cy="1320800"/>
          </a:xfrm>
        </p:spPr>
        <p:txBody>
          <a:bodyPr>
            <a:normAutofit fontScale="90000"/>
          </a:bodyPr>
          <a:lstStyle/>
          <a:p>
            <a:pPr algn="ctr"/>
            <a:r>
              <a:rPr lang="ar-JO" sz="4800" b="1" dirty="0"/>
              <a:t>تأثير السمنة على الحالة النفسية والاجتماعية </a:t>
            </a:r>
            <a:br>
              <a:rPr lang="en-US" sz="4800" b="1" dirty="0"/>
            </a:br>
            <a:endParaRPr lang="en-US" sz="4800" b="1" dirty="0"/>
          </a:p>
        </p:txBody>
      </p:sp>
      <p:sp>
        <p:nvSpPr>
          <p:cNvPr id="3" name="Content Placeholder 2"/>
          <p:cNvSpPr>
            <a:spLocks noGrp="1"/>
          </p:cNvSpPr>
          <p:nvPr>
            <p:ph idx="1"/>
          </p:nvPr>
        </p:nvSpPr>
        <p:spPr>
          <a:xfrm>
            <a:off x="2951016" y="2429163"/>
            <a:ext cx="7082445" cy="4202403"/>
          </a:xfrm>
        </p:spPr>
        <p:txBody>
          <a:bodyPr>
            <a:normAutofit/>
          </a:bodyPr>
          <a:lstStyle/>
          <a:p>
            <a:pPr marL="0" indent="0" algn="r" rtl="1">
              <a:buNone/>
            </a:pPr>
            <a:r>
              <a:rPr lang="ar-SA" sz="2800" dirty="0"/>
              <a:t>للسمنة انعكاسات على الصحة النفسية للفرد، حيث يعاني الشخص السمين من تدنى صورة الذات وشعوره بالخجل من شكل جسمه نتيجة نظرة المجتمع له ووصفه بعدة مسميات تسيء إليه مما يؤدي به إلى العديد من الإحباطات والانعزال عن المجتمع بالإضافة إلى اصابته بالاكتئاب والضغوطات النفسية والقلق</a:t>
            </a:r>
            <a:r>
              <a:rPr lang="en-US" sz="2800" dirty="0"/>
              <a:t>.</a:t>
            </a:r>
          </a:p>
        </p:txBody>
      </p:sp>
      <p:pic>
        <p:nvPicPr>
          <p:cNvPr id="3074" name="Picture 2" descr="Doctor live | بالصور .. السمنة بين الأضرار والحلو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16" y="2543695"/>
            <a:ext cx="2581255" cy="295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165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606" y="448167"/>
            <a:ext cx="5607088" cy="4865955"/>
          </a:xfrm>
        </p:spPr>
        <p:txBody>
          <a:bodyPr>
            <a:normAutofit lnSpcReduction="10000"/>
          </a:bodyPr>
          <a:lstStyle/>
          <a:p>
            <a:pPr marL="0" indent="0" algn="just" rtl="1">
              <a:buNone/>
            </a:pPr>
            <a:endParaRPr lang="ar-JO" sz="3200" dirty="0"/>
          </a:p>
          <a:p>
            <a:pPr marL="0" indent="0" algn="just" rtl="1">
              <a:buNone/>
            </a:pPr>
            <a:endParaRPr lang="ar-JO" sz="3200" dirty="0"/>
          </a:p>
          <a:p>
            <a:pPr marL="0" indent="0" algn="just" rtl="1">
              <a:buNone/>
            </a:pPr>
            <a:endParaRPr lang="ar-JO" sz="3200" dirty="0"/>
          </a:p>
          <a:p>
            <a:pPr marL="0" indent="0" algn="just" rtl="1">
              <a:buNone/>
            </a:pPr>
            <a:r>
              <a:rPr lang="ar-JO" sz="3200" dirty="0"/>
              <a:t>ا</a:t>
            </a:r>
            <a:r>
              <a:rPr lang="ar-SA" sz="3200" dirty="0"/>
              <a:t>ذ أن الاكتئاب قد يزيد من الشهية عند البعض، ويعزز من الشعور بالعزلة والخمول، وهذا كله يسبب زيادة الوزن والسمنة، لذا فإن العلاقة بين الاكتئاب أو القلق والسمنة هي علاقة ذي اتجاهين</a:t>
            </a:r>
            <a:r>
              <a:rPr lang="en-US" sz="3200" dirty="0"/>
              <a:t>.</a:t>
            </a:r>
          </a:p>
          <a:p>
            <a:pPr algn="just" rtl="1"/>
            <a:endParaRPr lang="en-US" dirty="0"/>
          </a:p>
        </p:txBody>
      </p:sp>
      <p:pic>
        <p:nvPicPr>
          <p:cNvPr id="4098" name="Picture 2" descr="5 11 اليوم العالمي لمكافحة السمنة ملصق الخلفية البرتقالية صورة خلفية  للتنزيل المجان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63" y="1651928"/>
            <a:ext cx="2408486" cy="355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82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a:t>تعرف على مدى تأثير السمنة في الصحة النفسية</a:t>
            </a:r>
            <a:br>
              <a:rPr lang="en-US" dirty="0"/>
            </a:br>
            <a:endParaRPr lang="en-US" dirty="0"/>
          </a:p>
        </p:txBody>
      </p:sp>
      <p:sp>
        <p:nvSpPr>
          <p:cNvPr id="3" name="Content Placeholder 2"/>
          <p:cNvSpPr>
            <a:spLocks noGrp="1"/>
          </p:cNvSpPr>
          <p:nvPr>
            <p:ph idx="1"/>
          </p:nvPr>
        </p:nvSpPr>
        <p:spPr>
          <a:xfrm>
            <a:off x="677334" y="2160589"/>
            <a:ext cx="5440833" cy="3880773"/>
          </a:xfrm>
        </p:spPr>
        <p:txBody>
          <a:bodyPr/>
          <a:lstStyle/>
          <a:p>
            <a:pPr marL="0" indent="0" algn="r" rtl="1">
              <a:buNone/>
            </a:pPr>
            <a:r>
              <a:rPr lang="ar-SA" sz="2800" b="1" dirty="0"/>
              <a:t>الخجل الاجتماعي</a:t>
            </a:r>
            <a:r>
              <a:rPr lang="en-US" sz="2800" b="1" dirty="0"/>
              <a:t>:</a:t>
            </a:r>
            <a:endParaRPr lang="en-US" sz="2800" dirty="0"/>
          </a:p>
          <a:p>
            <a:pPr marL="0" indent="0" algn="r">
              <a:buNone/>
            </a:pPr>
            <a:r>
              <a:rPr lang="ar-SA" sz="2800" dirty="0"/>
              <a:t>يعاني الشخص السمين من النظرة الانتقادية من قبل الآخرين، وكثرة التعليقات على شكله وتصرفاته وحركاته، وبالتالي يحاول إخفاء عيوب سمنته وجسده، ويشعر بالحرج والخجل من الظهور أمام الآخرين</a:t>
            </a:r>
            <a:endParaRPr lang="en-US" sz="2800" dirty="0"/>
          </a:p>
          <a:p>
            <a:endParaRPr lang="en-US" dirty="0"/>
          </a:p>
        </p:txBody>
      </p:sp>
      <p:pic>
        <p:nvPicPr>
          <p:cNvPr id="5124" name="Picture 4" descr="ما هو علاج الرهاب الاجتماعي واسبابه بالادوية وبدونها |مستشفى بري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437" y="2094087"/>
            <a:ext cx="2527069" cy="333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44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6593" y="281913"/>
            <a:ext cx="8596668" cy="3880773"/>
          </a:xfrm>
        </p:spPr>
        <p:txBody>
          <a:bodyPr/>
          <a:lstStyle/>
          <a:p>
            <a:pPr marL="0" indent="0" algn="r" rtl="1">
              <a:buNone/>
            </a:pPr>
            <a:r>
              <a:rPr lang="ar-SA" sz="3600" b="1" dirty="0"/>
              <a:t>القلق والخوف</a:t>
            </a:r>
            <a:r>
              <a:rPr lang="en-US" sz="3600" b="1" dirty="0"/>
              <a:t>:</a:t>
            </a:r>
            <a:endParaRPr lang="en-US" sz="3600" dirty="0"/>
          </a:p>
          <a:p>
            <a:pPr marL="0" indent="0" algn="r" rtl="1">
              <a:buNone/>
            </a:pPr>
            <a:r>
              <a:rPr lang="ar-SA" sz="3600" dirty="0"/>
              <a:t>يعاني الشخص السمين من الإحساس بالخطر المح</a:t>
            </a:r>
            <a:r>
              <a:rPr lang="ar-JO" sz="3600" dirty="0"/>
              <a:t>يط</a:t>
            </a:r>
            <a:r>
              <a:rPr lang="ar-SA" sz="3600" dirty="0"/>
              <a:t> به في كل لحظة، وإن كان يحاول إخفاء هذا الشعور بإظهار </a:t>
            </a:r>
            <a:r>
              <a:rPr lang="ar-JO" sz="3600" dirty="0"/>
              <a:t>عدم الاهتمام</a:t>
            </a:r>
            <a:r>
              <a:rPr lang="ar-SA" sz="3600" dirty="0"/>
              <a:t> والمرح وخفة الظل وروح الدعابة</a:t>
            </a:r>
            <a:r>
              <a:rPr lang="en-US" sz="3600" dirty="0"/>
              <a:t>.</a:t>
            </a:r>
          </a:p>
          <a:p>
            <a:pPr marL="0" indent="0" algn="r">
              <a:buNone/>
            </a:pPr>
            <a:endParaRPr lang="en-US" dirty="0"/>
          </a:p>
        </p:txBody>
      </p:sp>
      <p:sp>
        <p:nvSpPr>
          <p:cNvPr id="4" name="AutoShape 2" descr="ماهو رهاب السمنة وماهي أعراضه؟"/>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اضرار السمنة وكيف تتخلص منها - صحتك تهمن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800" y="3791555"/>
            <a:ext cx="2571000" cy="273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33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447" y="116018"/>
            <a:ext cx="4983634" cy="5969258"/>
          </a:xfrm>
        </p:spPr>
        <p:txBody>
          <a:bodyPr>
            <a:normAutofit/>
          </a:bodyPr>
          <a:lstStyle/>
          <a:p>
            <a:pPr marL="0" indent="0" algn="r" rtl="1">
              <a:buNone/>
            </a:pPr>
            <a:endParaRPr lang="ar-JO" sz="2800" b="1" dirty="0"/>
          </a:p>
          <a:p>
            <a:pPr marL="0" indent="0" algn="r" rtl="1">
              <a:buNone/>
            </a:pPr>
            <a:endParaRPr lang="ar-JO" sz="2800" b="1" dirty="0"/>
          </a:p>
          <a:p>
            <a:pPr marL="0" indent="0" algn="r" rtl="1">
              <a:buNone/>
            </a:pPr>
            <a:r>
              <a:rPr lang="ar-SA" sz="2800" b="1" dirty="0"/>
              <a:t>الشعور بالعجز</a:t>
            </a:r>
            <a:r>
              <a:rPr lang="en-US" sz="2800" b="1" dirty="0"/>
              <a:t>:</a:t>
            </a:r>
            <a:endParaRPr lang="en-US" sz="2800" dirty="0"/>
          </a:p>
          <a:p>
            <a:pPr marL="0" indent="0" algn="r" rtl="1">
              <a:buNone/>
            </a:pPr>
            <a:r>
              <a:rPr lang="ar-SA" sz="2800" dirty="0"/>
              <a:t>نتيجة لشعور السمين بعدم قدرته على السيطرة على وزنه، فهو دائم الشعور </a:t>
            </a:r>
            <a:r>
              <a:rPr lang="ar-JO" sz="2800" dirty="0"/>
              <a:t>ب</a:t>
            </a:r>
            <a:r>
              <a:rPr lang="ar-SA" sz="2800" dirty="0"/>
              <a:t>العجز عن السيطرة على شهوة الطعام، والرغبة الملحة لديه بالتهام الطعام، تصل أحياناً إلى حد السلوك القهري غير القابل للسيطرة</a:t>
            </a:r>
            <a:r>
              <a:rPr lang="en-US" sz="2800" dirty="0"/>
              <a:t>.</a:t>
            </a:r>
          </a:p>
          <a:p>
            <a:pPr marL="0" indent="0" algn="r">
              <a:buNone/>
            </a:pPr>
            <a:endParaRPr lang="en-US" dirty="0"/>
          </a:p>
        </p:txBody>
      </p:sp>
      <p:pic>
        <p:nvPicPr>
          <p:cNvPr id="7170" name="Picture 2" descr="السمنة وعلاقتها بفقدان السمع.. هل يمكن أن تسبب زيادة الوزن التأثير على  الأذن؟ - اليوم الساب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953" y="2332021"/>
            <a:ext cx="3416530" cy="283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28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1097" y="340101"/>
            <a:ext cx="5948911" cy="3880773"/>
          </a:xfrm>
        </p:spPr>
        <p:txBody>
          <a:bodyPr>
            <a:normAutofit lnSpcReduction="10000"/>
          </a:bodyPr>
          <a:lstStyle/>
          <a:p>
            <a:pPr marL="0" indent="0" algn="r" rtl="1">
              <a:buNone/>
            </a:pPr>
            <a:r>
              <a:rPr lang="ar-SA" sz="3600" b="1" dirty="0"/>
              <a:t>الاكتئاب</a:t>
            </a:r>
            <a:r>
              <a:rPr lang="en-US" sz="3600" b="1" dirty="0"/>
              <a:t>:</a:t>
            </a:r>
            <a:endParaRPr lang="en-US" sz="3600" dirty="0"/>
          </a:p>
          <a:p>
            <a:pPr marL="0" indent="0" algn="r" rtl="1">
              <a:buNone/>
            </a:pPr>
            <a:r>
              <a:rPr lang="ar-SA" sz="3600" dirty="0"/>
              <a:t>من أكثر أسباب الاكتئاب الضغوط الحياتية، وخصوصاً الضغوط المزمنة المتواصلة التي يشعر الإنسان بعدم قدرته على التعامل معها والتخلص منها أو التكيف معها</a:t>
            </a:r>
            <a:r>
              <a:rPr lang="en-US" dirty="0"/>
              <a:t>.</a:t>
            </a:r>
          </a:p>
          <a:p>
            <a:pPr marL="0" indent="0" algn="r">
              <a:buNone/>
            </a:pPr>
            <a:endParaRPr lang="en-US" dirty="0"/>
          </a:p>
        </p:txBody>
      </p:sp>
      <p:sp>
        <p:nvSpPr>
          <p:cNvPr id="4" name="AutoShape 2" descr="السمنة والاكتئاب .. علاقة قو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زيادة الوزن الأسباب نفس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68" y="3917297"/>
            <a:ext cx="4533344" cy="255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83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265" y="464792"/>
            <a:ext cx="6080913" cy="3880773"/>
          </a:xfrm>
        </p:spPr>
        <p:txBody>
          <a:bodyPr>
            <a:normAutofit/>
          </a:bodyPr>
          <a:lstStyle/>
          <a:p>
            <a:pPr marL="0" indent="0" algn="r" rtl="1">
              <a:buNone/>
            </a:pPr>
            <a:r>
              <a:rPr lang="ar-SA" sz="3600" b="1" dirty="0"/>
              <a:t>تدني الثقة</a:t>
            </a:r>
            <a:r>
              <a:rPr lang="en-US" sz="3600" b="1" dirty="0"/>
              <a:t> </a:t>
            </a:r>
            <a:r>
              <a:rPr lang="ar-JO" sz="3600" b="1" dirty="0"/>
              <a:t>بالنفس </a:t>
            </a:r>
            <a:endParaRPr lang="en-US" sz="3600" dirty="0"/>
          </a:p>
          <a:p>
            <a:pPr marL="0" indent="0" algn="r" rtl="1">
              <a:buNone/>
            </a:pPr>
            <a:r>
              <a:rPr lang="ar-SA" sz="3600" dirty="0"/>
              <a:t>يقارن الشخص الذي يعاني من السمنة نفسه بالآخرين، مما يتسبب في ت</a:t>
            </a:r>
            <a:r>
              <a:rPr lang="ar-JO" sz="3600" dirty="0"/>
              <a:t>قليل</a:t>
            </a:r>
            <a:r>
              <a:rPr lang="ar-SA" sz="3600" dirty="0"/>
              <a:t> ثقته بنفسه وبمظهره الخارجي</a:t>
            </a:r>
            <a:r>
              <a:rPr lang="en-US" sz="3600" dirty="0"/>
              <a:t>.</a:t>
            </a:r>
          </a:p>
          <a:p>
            <a:endParaRPr lang="en-US" dirty="0"/>
          </a:p>
        </p:txBody>
      </p:sp>
      <p:pic>
        <p:nvPicPr>
          <p:cNvPr id="9218" name="Picture 2" descr="6 عوامل تتسبب فى تقليل الثقة بالنفس.. لا تشك فى قدراتك - اليوم الساب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60608">
            <a:off x="5689407" y="3614408"/>
            <a:ext cx="3091952" cy="200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21112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72</TotalTime>
  <Words>476</Words>
  <Application>Microsoft Office PowerPoint</Application>
  <PresentationFormat>Widescreen</PresentationFormat>
  <Paragraphs>31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Tahoma</vt:lpstr>
      <vt:lpstr>Trebuchet MS</vt:lpstr>
      <vt:lpstr>Wingdings 3</vt:lpstr>
      <vt:lpstr>Facet</vt:lpstr>
      <vt:lpstr>السمنة والزيادة المفرطة في الوزن</vt:lpstr>
      <vt:lpstr>ما هو مفهوم السمنة  </vt:lpstr>
      <vt:lpstr>تأثير السمنة على الحالة النفسية والاجتماعية  </vt:lpstr>
      <vt:lpstr>PowerPoint Presentation</vt:lpstr>
      <vt:lpstr>تعرف على مدى تأثير السمنة في الصحة النفسية </vt:lpstr>
      <vt:lpstr>PowerPoint Presentation</vt:lpstr>
      <vt:lpstr>PowerPoint Presentation</vt:lpstr>
      <vt:lpstr>PowerPoint Presentation</vt:lpstr>
      <vt:lpstr>PowerPoint Presentation</vt:lpstr>
      <vt:lpstr>PowerPoint Presentation</vt:lpstr>
      <vt:lpstr>المصادر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 والزيادة المفرطة في الوزن</dc:title>
  <dc:creator>Wafa Kassir - Jordan Country Management</dc:creator>
  <cp:lastModifiedBy>Rebecca Pseudopodia</cp:lastModifiedBy>
  <cp:revision>15</cp:revision>
  <dcterms:created xsi:type="dcterms:W3CDTF">2023-04-12T08:32:44Z</dcterms:created>
  <dcterms:modified xsi:type="dcterms:W3CDTF">2023-05-19T12:09:02Z</dcterms:modified>
</cp:coreProperties>
</file>