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7" r:id="rId4"/>
    <p:sldId id="258" r:id="rId5"/>
    <p:sldId id="259" r:id="rId6"/>
    <p:sldId id="260" r:id="rId7"/>
    <p:sldId id="261" r:id="rId8"/>
    <p:sldId id="262" r:id="rId9"/>
    <p:sldId id="263" r:id="rId10"/>
    <p:sldId id="264" r:id="rId11"/>
    <p:sldId id="267"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5/12/2023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91191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5/12/2023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06736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51502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5/12/2023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49010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5/12/2023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93093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5/12/2023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9309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5/12/2023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2719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56537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5/12/2023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2142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5/12/2023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5461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5/12/2023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4964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5/12/2023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13612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5/12/2023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1436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5/12/2023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4466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theme" Target="../theme/theme1.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5/12/2023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499307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1BC4B-568B-C842-E4F3-0A12FA411AFA}"/>
              </a:ext>
            </a:extLst>
          </p:cNvPr>
          <p:cNvSpPr>
            <a:spLocks noGrp="1"/>
          </p:cNvSpPr>
          <p:nvPr>
            <p:ph type="ctrTitle"/>
          </p:nvPr>
        </p:nvSpPr>
        <p:spPr/>
        <p:txBody>
          <a:bodyPr/>
          <a:lstStyle/>
          <a:p>
            <a:r>
              <a:rPr lang="ar-AE" dirty="0"/>
              <a:t>شرح أيقونة عيد رقاد والدة الإله</a:t>
            </a:r>
            <a:endParaRPr lang="en-US" dirty="0"/>
          </a:p>
        </p:txBody>
      </p:sp>
      <p:sp>
        <p:nvSpPr>
          <p:cNvPr id="3" name="Subtitle 2">
            <a:extLst>
              <a:ext uri="{FF2B5EF4-FFF2-40B4-BE49-F238E27FC236}">
                <a16:creationId xmlns:a16="http://schemas.microsoft.com/office/drawing/2014/main" id="{9D63E676-9561-1AF9-8D1A-5BDC10A25FF6}"/>
              </a:ext>
            </a:extLst>
          </p:cNvPr>
          <p:cNvSpPr>
            <a:spLocks noGrp="1"/>
          </p:cNvSpPr>
          <p:nvPr>
            <p:ph type="subTitle" idx="1"/>
          </p:nvPr>
        </p:nvSpPr>
        <p:spPr/>
        <p:txBody>
          <a:bodyPr/>
          <a:lstStyle/>
          <a:p>
            <a:r>
              <a:rPr lang="ar-SA" dirty="0"/>
              <a:t>عمل الطلاب:جورج نبيل أبراهيم</a:t>
            </a:r>
            <a:endParaRPr lang="en-US" dirty="0"/>
          </a:p>
        </p:txBody>
      </p:sp>
    </p:spTree>
    <p:extLst>
      <p:ext uri="{BB962C8B-B14F-4D97-AF65-F5344CB8AC3E}">
        <p14:creationId xmlns:p14="http://schemas.microsoft.com/office/powerpoint/2010/main" val="2144558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90170-CFC4-F33F-A420-3833BA348437}"/>
              </a:ext>
            </a:extLst>
          </p:cNvPr>
          <p:cNvSpPr>
            <a:spLocks noGrp="1"/>
          </p:cNvSpPr>
          <p:nvPr>
            <p:ph type="title"/>
          </p:nvPr>
        </p:nvSpPr>
        <p:spPr/>
        <p:txBody>
          <a:bodyPr/>
          <a:lstStyle/>
          <a:p>
            <a:pPr algn="r" rtl="1"/>
            <a:r>
              <a:rPr lang="ar-AE" dirty="0"/>
              <a:t>8 - العرس السماوي</a:t>
            </a:r>
            <a:endParaRPr lang="en-US" dirty="0"/>
          </a:p>
        </p:txBody>
      </p:sp>
      <p:sp>
        <p:nvSpPr>
          <p:cNvPr id="3" name="Content Placeholder 2">
            <a:extLst>
              <a:ext uri="{FF2B5EF4-FFF2-40B4-BE49-F238E27FC236}">
                <a16:creationId xmlns:a16="http://schemas.microsoft.com/office/drawing/2014/main" id="{2D9D14CC-EB12-0D6D-4D92-987B529288EB}"/>
              </a:ext>
            </a:extLst>
          </p:cNvPr>
          <p:cNvSpPr>
            <a:spLocks noGrp="1"/>
          </p:cNvSpPr>
          <p:nvPr>
            <p:ph idx="1"/>
          </p:nvPr>
        </p:nvSpPr>
        <p:spPr>
          <a:xfrm>
            <a:off x="838200" y="296676"/>
            <a:ext cx="10515600" cy="5739947"/>
          </a:xfrm>
        </p:spPr>
        <p:txBody>
          <a:bodyPr/>
          <a:lstStyle/>
          <a:p>
            <a:pPr algn="r" rtl="1"/>
            <a:r>
              <a:rPr lang="ar-AE" dirty="0"/>
              <a:t>وصلت القوى السماوية مع السيد، كما نرتل فى غروب العيد، ورفعوا الجسد المكرم الذي تقبَّلَهُ الرَبّ، وصرخوا بأمرٍ عُلْوِيَّ وبصوت رعد لا يوصف</a:t>
            </a:r>
            <a:endParaRPr lang="ar-SA" dirty="0"/>
          </a:p>
          <a:p>
            <a:pPr algn="r" rtl="1"/>
            <a:r>
              <a:rPr lang="ar-AE" dirty="0"/>
              <a:t>: "هو ذا ملكة الكل الفتاة الإلهية، قد أقبلت فارفعوا الأبواب وتقبلوا بحال تفوق العالَم أُمَّ النُّورِ الذي لا يَعْرُب، فإنه بها قد صار الخلاص للجنس البشري بأسره، وهي التي لا يمكن النَّظَرُ إليها، ولا نستطيع أن نقدم لها الإكرام بحسب الواجب، لأنَّ الكرامة التي قد تسامت بها تفوقُ عَلى كُلِّ عَقل".</a:t>
            </a:r>
            <a:endParaRPr lang="ar-SA" dirty="0"/>
          </a:p>
          <a:p>
            <a:pPr algn="r" rtl="1"/>
            <a:r>
              <a:rPr lang="ar-AE" dirty="0"/>
              <a:t>هذه الأيقونة عرس سماوي، عرس قيامي أبدي.</a:t>
            </a:r>
            <a:endParaRPr lang="en-US" dirty="0"/>
          </a:p>
        </p:txBody>
      </p:sp>
      <p:pic>
        <p:nvPicPr>
          <p:cNvPr id="4" name="Picture 4">
            <a:extLst>
              <a:ext uri="{FF2B5EF4-FFF2-40B4-BE49-F238E27FC236}">
                <a16:creationId xmlns:a16="http://schemas.microsoft.com/office/drawing/2014/main" id="{340AA68B-CBA8-E175-5B19-3039714B5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931124"/>
            <a:ext cx="4484181" cy="2630200"/>
          </a:xfrm>
          <a:prstGeom prst="rect">
            <a:avLst/>
          </a:prstGeom>
        </p:spPr>
      </p:pic>
    </p:spTree>
    <p:extLst>
      <p:ext uri="{BB962C8B-B14F-4D97-AF65-F5344CB8AC3E}">
        <p14:creationId xmlns:p14="http://schemas.microsoft.com/office/powerpoint/2010/main" val="61241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3BBCF16-0773-8E81-4739-812CA4307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5910" cy="6858000"/>
          </a:xfrm>
          <a:prstGeom prst="rect">
            <a:avLst/>
          </a:prstGeom>
        </p:spPr>
      </p:pic>
    </p:spTree>
    <p:extLst>
      <p:ext uri="{BB962C8B-B14F-4D97-AF65-F5344CB8AC3E}">
        <p14:creationId xmlns:p14="http://schemas.microsoft.com/office/powerpoint/2010/main" val="3330003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C72F7-D37B-2DD4-06C3-6BB3E21667AF}"/>
              </a:ext>
            </a:extLst>
          </p:cNvPr>
          <p:cNvSpPr>
            <a:spLocks noGrp="1"/>
          </p:cNvSpPr>
          <p:nvPr>
            <p:ph type="title"/>
          </p:nvPr>
        </p:nvSpPr>
        <p:spPr>
          <a:xfrm>
            <a:off x="838200" y="1756558"/>
            <a:ext cx="10515600" cy="3156549"/>
          </a:xfrm>
        </p:spPr>
        <p:txBody>
          <a:bodyPr/>
          <a:lstStyle/>
          <a:p>
            <a:pPr algn="ctr" rtl="1"/>
            <a:r>
              <a:rPr lang="ar-SA" dirty="0"/>
              <a:t>بركة الرب تكون معكم</a:t>
            </a:r>
            <a:endParaRPr lang="en-US" dirty="0"/>
          </a:p>
        </p:txBody>
      </p:sp>
    </p:spTree>
    <p:extLst>
      <p:ext uri="{BB962C8B-B14F-4D97-AF65-F5344CB8AC3E}">
        <p14:creationId xmlns:p14="http://schemas.microsoft.com/office/powerpoint/2010/main" val="3986789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336D9C-DBAD-CF7A-D08D-13A1FEDA1B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4383"/>
          </a:xfrm>
          <a:prstGeom prst="rect">
            <a:avLst/>
          </a:prstGeom>
        </p:spPr>
      </p:pic>
    </p:spTree>
    <p:extLst>
      <p:ext uri="{BB962C8B-B14F-4D97-AF65-F5344CB8AC3E}">
        <p14:creationId xmlns:p14="http://schemas.microsoft.com/office/powerpoint/2010/main" val="207162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48BF2-121B-479F-DEB7-D883F737AC4A}"/>
              </a:ext>
            </a:extLst>
          </p:cNvPr>
          <p:cNvSpPr>
            <a:spLocks noGrp="1"/>
          </p:cNvSpPr>
          <p:nvPr>
            <p:ph type="title"/>
          </p:nvPr>
        </p:nvSpPr>
        <p:spPr/>
        <p:txBody>
          <a:bodyPr/>
          <a:lstStyle/>
          <a:p>
            <a:pPr algn="r" rtl="1"/>
            <a:r>
              <a:rPr lang="ar-AE" dirty="0"/>
              <a:t>1 - الشكل الأساسي</a:t>
            </a:r>
            <a:endParaRPr lang="en-US" dirty="0"/>
          </a:p>
        </p:txBody>
      </p:sp>
      <p:sp>
        <p:nvSpPr>
          <p:cNvPr id="3" name="Content Placeholder 2">
            <a:extLst>
              <a:ext uri="{FF2B5EF4-FFF2-40B4-BE49-F238E27FC236}">
                <a16:creationId xmlns:a16="http://schemas.microsoft.com/office/drawing/2014/main" id="{D7DEE0ED-BB4C-6FE1-644C-52185AEA6A8F}"/>
              </a:ext>
            </a:extLst>
          </p:cNvPr>
          <p:cNvSpPr>
            <a:spLocks noGrp="1"/>
          </p:cNvSpPr>
          <p:nvPr>
            <p:ph idx="1"/>
          </p:nvPr>
        </p:nvSpPr>
        <p:spPr>
          <a:xfrm>
            <a:off x="818712" y="952501"/>
            <a:ext cx="10554574" cy="4906298"/>
          </a:xfrm>
        </p:spPr>
        <p:txBody>
          <a:bodyPr>
            <a:normAutofit/>
          </a:bodyPr>
          <a:lstStyle/>
          <a:p>
            <a:pPr marL="0" indent="0" algn="r" rtl="1">
              <a:buNone/>
            </a:pPr>
            <a:r>
              <a:rPr lang="ar-AE" sz="3600" dirty="0"/>
              <a:t> للأيقونة بَقِيَ الرَّسْمُ الأيقونوغرافي لهذا العيد بخطوطه العريضة، ثابتاً على مدى الأجيال، مع اختلاف لبعض المشاهد المحيطة بالمشهد الأساسي. العذراء راقدة وأمامها الرب يسوع المسيح ينظر إليها متقبلاً بين يديه روحها الطاهرة.</a:t>
            </a:r>
            <a:endParaRPr lang="en-US" sz="3600" dirty="0"/>
          </a:p>
        </p:txBody>
      </p:sp>
      <p:pic>
        <p:nvPicPr>
          <p:cNvPr id="4" name="Picture 4">
            <a:extLst>
              <a:ext uri="{FF2B5EF4-FFF2-40B4-BE49-F238E27FC236}">
                <a16:creationId xmlns:a16="http://schemas.microsoft.com/office/drawing/2014/main" id="{4FD8350B-B42F-68EB-4CD8-D3A7CDD69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016" y="4490969"/>
            <a:ext cx="4468984" cy="1919843"/>
          </a:xfrm>
          <a:prstGeom prst="rect">
            <a:avLst/>
          </a:prstGeom>
        </p:spPr>
      </p:pic>
    </p:spTree>
    <p:extLst>
      <p:ext uri="{BB962C8B-B14F-4D97-AF65-F5344CB8AC3E}">
        <p14:creationId xmlns:p14="http://schemas.microsoft.com/office/powerpoint/2010/main" val="1179159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C38DA-ABFF-8B47-733D-DA93703654C4}"/>
              </a:ext>
            </a:extLst>
          </p:cNvPr>
          <p:cNvSpPr>
            <a:spLocks noGrp="1"/>
          </p:cNvSpPr>
          <p:nvPr>
            <p:ph type="title"/>
          </p:nvPr>
        </p:nvSpPr>
        <p:spPr/>
        <p:txBody>
          <a:bodyPr/>
          <a:lstStyle/>
          <a:p>
            <a:pPr algn="r" rtl="1"/>
            <a:r>
              <a:rPr lang="ar-AE" dirty="0"/>
              <a:t>2 - روح العذراء</a:t>
            </a:r>
            <a:endParaRPr lang="en-US" dirty="0"/>
          </a:p>
        </p:txBody>
      </p:sp>
      <p:sp>
        <p:nvSpPr>
          <p:cNvPr id="3" name="Content Placeholder 2">
            <a:extLst>
              <a:ext uri="{FF2B5EF4-FFF2-40B4-BE49-F238E27FC236}">
                <a16:creationId xmlns:a16="http://schemas.microsoft.com/office/drawing/2014/main" id="{3993F8EC-B42D-407F-8D7F-EF2217457C98}"/>
              </a:ext>
            </a:extLst>
          </p:cNvPr>
          <p:cNvSpPr>
            <a:spLocks noGrp="1"/>
          </p:cNvSpPr>
          <p:nvPr>
            <p:ph idx="1"/>
          </p:nvPr>
        </p:nvSpPr>
        <p:spPr>
          <a:xfrm>
            <a:off x="818712" y="3030682"/>
            <a:ext cx="10554574" cy="2770909"/>
          </a:xfrm>
        </p:spPr>
        <p:txBody>
          <a:bodyPr>
            <a:noAutofit/>
          </a:bodyPr>
          <a:lstStyle/>
          <a:p>
            <a:pPr algn="r" rtl="1"/>
            <a:r>
              <a:rPr lang="ar-AE" sz="2800" dirty="0"/>
              <a:t>تظهرُ روح والدة الإله بهيئة طفل ملفوف بأقمطة بيضاء، ببهاء الروح النقية المستنيرة نرى في بعض الأيقونات أجنحة لروح العذراء تَرمُزُ إلى حالتها الروحية.</a:t>
            </a:r>
            <a:endParaRPr lang="ar-SA" sz="2800" dirty="0"/>
          </a:p>
          <a:p>
            <a:pPr algn="r" rtl="1"/>
            <a:r>
              <a:rPr lang="ar-AE" sz="2800" dirty="0"/>
              <a:t>ليس أن العذراء التي حفظت كلّ شيءٍ في قلبها تضم إلى صدرها الطفل المولود ولدها وإلهها، بل الخالق الذي يَحمِلُ بين ذراعيه والدته الفائقة القداسة.</a:t>
            </a:r>
            <a:endParaRPr lang="ar-SA" sz="2800" dirty="0"/>
          </a:p>
          <a:p>
            <a:pPr algn="r" rtl="1"/>
            <a:r>
              <a:rPr lang="ar-AE" sz="2800" dirty="0"/>
              <a:t>ليس سمعان الشيخ مَن يقفُ أمامَ السيد بل الإنسانية المتألهة تقف مصليةً مِن عُمَقٍ قلبها: "الآن أطلق عبدَك أيها السيد بسلام...".</a:t>
            </a:r>
            <a:endParaRPr lang="en-US" sz="2800" dirty="0"/>
          </a:p>
        </p:txBody>
      </p:sp>
    </p:spTree>
    <p:extLst>
      <p:ext uri="{BB962C8B-B14F-4D97-AF65-F5344CB8AC3E}">
        <p14:creationId xmlns:p14="http://schemas.microsoft.com/office/powerpoint/2010/main" val="2399915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CB35B-FD1F-AA5B-CAB7-756849105C7F}"/>
              </a:ext>
            </a:extLst>
          </p:cNvPr>
          <p:cNvSpPr>
            <a:spLocks noGrp="1"/>
          </p:cNvSpPr>
          <p:nvPr>
            <p:ph type="title"/>
          </p:nvPr>
        </p:nvSpPr>
        <p:spPr>
          <a:xfrm>
            <a:off x="838200" y="241424"/>
            <a:ext cx="10515600" cy="1325563"/>
          </a:xfrm>
        </p:spPr>
        <p:txBody>
          <a:bodyPr/>
          <a:lstStyle/>
          <a:p>
            <a:pPr algn="r" rtl="1"/>
            <a:r>
              <a:rPr lang="ar-SA" dirty="0"/>
              <a:t>3</a:t>
            </a:r>
            <a:r>
              <a:rPr lang="ar-AE" dirty="0"/>
              <a:t>- </a:t>
            </a:r>
            <a:r>
              <a:rPr lang="ar-SA" dirty="0"/>
              <a:t>الرسل</a:t>
            </a:r>
            <a:endParaRPr lang="en-US" dirty="0"/>
          </a:p>
        </p:txBody>
      </p:sp>
      <p:sp>
        <p:nvSpPr>
          <p:cNvPr id="3" name="Content Placeholder 2">
            <a:extLst>
              <a:ext uri="{FF2B5EF4-FFF2-40B4-BE49-F238E27FC236}">
                <a16:creationId xmlns:a16="http://schemas.microsoft.com/office/drawing/2014/main" id="{B05D6BF9-A37C-7200-313E-34AC80EC3852}"/>
              </a:ext>
            </a:extLst>
          </p:cNvPr>
          <p:cNvSpPr>
            <a:spLocks noGrp="1"/>
          </p:cNvSpPr>
          <p:nvPr>
            <p:ph idx="1"/>
          </p:nvPr>
        </p:nvSpPr>
        <p:spPr>
          <a:xfrm>
            <a:off x="838199" y="1825625"/>
            <a:ext cx="10808278" cy="4186258"/>
          </a:xfrm>
        </p:spPr>
        <p:txBody>
          <a:bodyPr>
            <a:normAutofit/>
          </a:bodyPr>
          <a:lstStyle/>
          <a:p>
            <a:pPr algn="r" rtl="1"/>
            <a:r>
              <a:rPr lang="ar-AE" sz="3200" dirty="0"/>
              <a:t>تلتقي كل الخطوط الأساسية التي بنيث عليها الأيقونة في وَسَطِها حيث المسيح</a:t>
            </a:r>
            <a:r>
              <a:rPr lang="ar-SA" sz="3200" dirty="0"/>
              <a:t> </a:t>
            </a:r>
            <a:r>
              <a:rPr lang="ar-AE" sz="3200" dirty="0"/>
              <a:t>يقف.</a:t>
            </a:r>
            <a:endParaRPr lang="ar-SA" sz="3200" dirty="0"/>
          </a:p>
          <a:p>
            <a:pPr algn="r" rtl="1"/>
            <a:r>
              <a:rPr lang="ar-AE" sz="3200" dirty="0"/>
              <a:t>كان مجيء الاثني عشرَ رَسماً لاجتماعِ الأسباط الاثني عشر في أورشليم في</a:t>
            </a:r>
            <a:r>
              <a:rPr lang="ar-SA" sz="3200" dirty="0"/>
              <a:t> </a:t>
            </a:r>
            <a:r>
              <a:rPr lang="ar-AE" sz="3200" dirty="0"/>
              <a:t>القيامة العامة.</a:t>
            </a:r>
            <a:endParaRPr lang="ar-SA" sz="3200" dirty="0"/>
          </a:p>
          <a:p>
            <a:pPr algn="r" rtl="1"/>
            <a:endParaRPr lang="ar-SA" sz="3200" dirty="0"/>
          </a:p>
          <a:p>
            <a:pPr marL="0" indent="0" algn="r" rtl="1">
              <a:buNone/>
            </a:pPr>
            <a:r>
              <a:rPr lang="ar-AE" sz="3200" dirty="0"/>
              <a:t> </a:t>
            </a:r>
            <a:endParaRPr lang="en-US" sz="3200" dirty="0"/>
          </a:p>
        </p:txBody>
      </p:sp>
      <p:pic>
        <p:nvPicPr>
          <p:cNvPr id="4" name="Picture 4">
            <a:extLst>
              <a:ext uri="{FF2B5EF4-FFF2-40B4-BE49-F238E27FC236}">
                <a16:creationId xmlns:a16="http://schemas.microsoft.com/office/drawing/2014/main" id="{C3B01CD5-605C-7DFF-7127-41207DBE4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540" y="3918754"/>
            <a:ext cx="2776332" cy="2830932"/>
          </a:xfrm>
          <a:prstGeom prst="rect">
            <a:avLst/>
          </a:prstGeom>
        </p:spPr>
      </p:pic>
    </p:spTree>
    <p:extLst>
      <p:ext uri="{BB962C8B-B14F-4D97-AF65-F5344CB8AC3E}">
        <p14:creationId xmlns:p14="http://schemas.microsoft.com/office/powerpoint/2010/main" val="3552550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ED230-2661-1397-98C5-E22AE7813602}"/>
              </a:ext>
            </a:extLst>
          </p:cNvPr>
          <p:cNvSpPr>
            <a:spLocks noGrp="1"/>
          </p:cNvSpPr>
          <p:nvPr>
            <p:ph type="title"/>
          </p:nvPr>
        </p:nvSpPr>
        <p:spPr/>
        <p:txBody>
          <a:bodyPr/>
          <a:lstStyle/>
          <a:p>
            <a:pPr algn="r" rtl="1"/>
            <a:r>
              <a:rPr lang="en-US" dirty="0"/>
              <a:t> </a:t>
            </a:r>
            <a:r>
              <a:rPr lang="ar-SA" dirty="0"/>
              <a:t>4-</a:t>
            </a:r>
            <a:r>
              <a:rPr lang="ar-AE" dirty="0"/>
              <a:t>محور الأيقونة</a:t>
            </a:r>
            <a:endParaRPr lang="en-US" dirty="0"/>
          </a:p>
        </p:txBody>
      </p:sp>
      <p:sp>
        <p:nvSpPr>
          <p:cNvPr id="3" name="Content Placeholder 2">
            <a:extLst>
              <a:ext uri="{FF2B5EF4-FFF2-40B4-BE49-F238E27FC236}">
                <a16:creationId xmlns:a16="http://schemas.microsoft.com/office/drawing/2014/main" id="{CFE8E3F8-C0B5-00FE-DC0C-690B8B5780DE}"/>
              </a:ext>
            </a:extLst>
          </p:cNvPr>
          <p:cNvSpPr>
            <a:spLocks noGrp="1"/>
          </p:cNvSpPr>
          <p:nvPr>
            <p:ph idx="1"/>
          </p:nvPr>
        </p:nvSpPr>
        <p:spPr>
          <a:xfrm>
            <a:off x="987888" y="1533896"/>
            <a:ext cx="10571998" cy="5324104"/>
          </a:xfrm>
        </p:spPr>
        <p:txBody>
          <a:bodyPr>
            <a:normAutofit/>
          </a:bodyPr>
          <a:lstStyle/>
          <a:p>
            <a:pPr algn="r" rtl="1"/>
            <a:r>
              <a:rPr lang="ar-AE" sz="2000" dirty="0"/>
              <a:t>تتمحور الأيقونة حول حدثين متمايزين ولكنهما منسجمين، الأول عامودي مِن الأعلى إلى الأسفل وهو يظهر مع حركة الرسل النازلة نحو والدة الإله حيث الخطوط تسير باتجاه واحد وهو جَسَدُ العذراء المُمَدَّدُ على سرير الموت؛ وأما الجسد فيشكل الحدث الثاني على هيئة محور أفقي. </a:t>
            </a:r>
            <a:endParaRPr lang="ar-SA" sz="2000" dirty="0"/>
          </a:p>
          <a:p>
            <a:pPr algn="r" rtl="1"/>
            <a:r>
              <a:rPr lang="ar-AE" sz="2000" dirty="0"/>
              <a:t>وعند مركز التقاء الخطين يتجلى المعنى الحقيقي لهذا العيد، مريم نقيةً تَشِعُ بياضاً بينَ يَدَي السيد ابنها وإلهها، وهنا يحدث الانتقال. </a:t>
            </a:r>
            <a:endParaRPr lang="ar-SA" sz="2000" dirty="0"/>
          </a:p>
          <a:p>
            <a:pPr algn="r" rtl="1"/>
            <a:r>
              <a:rPr lang="ar-AE" sz="2000" dirty="0"/>
              <a:t>فالأيقونة ليست جَامِدَةً بل تُعبر عن حركتي نزول وصع</a:t>
            </a:r>
            <a:r>
              <a:rPr lang="ar-SA" sz="2000" dirty="0"/>
              <a:t>ود.</a:t>
            </a:r>
          </a:p>
          <a:p>
            <a:pPr algn="r" rtl="1"/>
            <a:r>
              <a:rPr lang="ar-AE" sz="2000" dirty="0"/>
              <a:t>الخط الأفقي موضوعا في العمل.التطلق من الأيقونة، عنوانه العذراء مري والدة الاله التي تعطي مثال الإنسانية التي اذا قبلت الزرع الإلهي تثمر وتنتقل إلى الحياة الأبدية.</a:t>
            </a:r>
            <a:endParaRPr lang="ar-SA" sz="2000" dirty="0"/>
          </a:p>
          <a:p>
            <a:pPr algn="r" rtl="1"/>
            <a:r>
              <a:rPr lang="ar-AE" sz="2000" dirty="0"/>
              <a:t>الأيقونة أمامنا اللحظة القصوى الضعف البشري، أي الموت، وحاجته أن بالله الرب يسوع الذي هو الحياة</a:t>
            </a:r>
            <a:endParaRPr lang="en-US" sz="2000" dirty="0"/>
          </a:p>
        </p:txBody>
      </p:sp>
    </p:spTree>
    <p:extLst>
      <p:ext uri="{BB962C8B-B14F-4D97-AF65-F5344CB8AC3E}">
        <p14:creationId xmlns:p14="http://schemas.microsoft.com/office/powerpoint/2010/main" val="1072334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AC96-3910-A1B3-9E24-115F6627A8AE}"/>
              </a:ext>
            </a:extLst>
          </p:cNvPr>
          <p:cNvSpPr>
            <a:spLocks noGrp="1"/>
          </p:cNvSpPr>
          <p:nvPr>
            <p:ph type="title"/>
          </p:nvPr>
        </p:nvSpPr>
        <p:spPr/>
        <p:txBody>
          <a:bodyPr/>
          <a:lstStyle/>
          <a:p>
            <a:pPr algn="r" rtl="1"/>
            <a:r>
              <a:rPr lang="ar-SA" dirty="0"/>
              <a:t>5</a:t>
            </a:r>
            <a:r>
              <a:rPr lang="ar-AE" dirty="0"/>
              <a:t>- البناءان</a:t>
            </a:r>
            <a:endParaRPr lang="en-US" dirty="0"/>
          </a:p>
        </p:txBody>
      </p:sp>
      <p:sp>
        <p:nvSpPr>
          <p:cNvPr id="3" name="Content Placeholder 2">
            <a:extLst>
              <a:ext uri="{FF2B5EF4-FFF2-40B4-BE49-F238E27FC236}">
                <a16:creationId xmlns:a16="http://schemas.microsoft.com/office/drawing/2014/main" id="{C75688BF-4E19-2550-7A7C-699A838C6C0C}"/>
              </a:ext>
            </a:extLst>
          </p:cNvPr>
          <p:cNvSpPr>
            <a:spLocks noGrp="1"/>
          </p:cNvSpPr>
          <p:nvPr>
            <p:ph idx="1"/>
          </p:nvPr>
        </p:nvSpPr>
        <p:spPr>
          <a:xfrm>
            <a:off x="818712" y="1"/>
            <a:ext cx="10554574" cy="5858798"/>
          </a:xfrm>
        </p:spPr>
        <p:txBody>
          <a:bodyPr/>
          <a:lstStyle/>
          <a:p>
            <a:pPr algn="r" rtl="1"/>
            <a:r>
              <a:rPr lang="ar-AE" dirty="0"/>
              <a:t>البناءان في الخلف يمثلان المدينة، ولكن لم تغذ هذه المدينة مدينة الحجر بل مدينة الروح. وهذا هو المُبتغى في الأيقونة مع المسيح كل شيء أصبح جديداً، زال الهيكل الحجري، وحل محلة الهيكل اللحمي الذي تألة باتحاد السيد فيه.</a:t>
            </a:r>
            <a:endParaRPr lang="en-US" dirty="0"/>
          </a:p>
        </p:txBody>
      </p:sp>
      <p:pic>
        <p:nvPicPr>
          <p:cNvPr id="4" name="Picture 4">
            <a:extLst>
              <a:ext uri="{FF2B5EF4-FFF2-40B4-BE49-F238E27FC236}">
                <a16:creationId xmlns:a16="http://schemas.microsoft.com/office/drawing/2014/main" id="{B8EA99DD-6D37-70E3-0C21-1B6D141F6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6152" y="3429000"/>
            <a:ext cx="3381673" cy="3234447"/>
          </a:xfrm>
          <a:prstGeom prst="rect">
            <a:avLst/>
          </a:prstGeom>
        </p:spPr>
      </p:pic>
    </p:spTree>
    <p:extLst>
      <p:ext uri="{BB962C8B-B14F-4D97-AF65-F5344CB8AC3E}">
        <p14:creationId xmlns:p14="http://schemas.microsoft.com/office/powerpoint/2010/main" val="2592067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050EE-6601-7824-FF52-D9F33C2E6616}"/>
              </a:ext>
            </a:extLst>
          </p:cNvPr>
          <p:cNvSpPr>
            <a:spLocks noGrp="1"/>
          </p:cNvSpPr>
          <p:nvPr>
            <p:ph type="title"/>
          </p:nvPr>
        </p:nvSpPr>
        <p:spPr/>
        <p:txBody>
          <a:bodyPr/>
          <a:lstStyle/>
          <a:p>
            <a:pPr algn="r" rtl="1"/>
            <a:r>
              <a:rPr lang="ar-AE" dirty="0"/>
              <a:t>6- التعدي الوثني</a:t>
            </a:r>
            <a:endParaRPr lang="en-US" dirty="0"/>
          </a:p>
        </p:txBody>
      </p:sp>
      <p:sp>
        <p:nvSpPr>
          <p:cNvPr id="3" name="Content Placeholder 2">
            <a:extLst>
              <a:ext uri="{FF2B5EF4-FFF2-40B4-BE49-F238E27FC236}">
                <a16:creationId xmlns:a16="http://schemas.microsoft.com/office/drawing/2014/main" id="{E7F3948A-0A84-637C-3157-50023B5601A2}"/>
              </a:ext>
            </a:extLst>
          </p:cNvPr>
          <p:cNvSpPr>
            <a:spLocks noGrp="1"/>
          </p:cNvSpPr>
          <p:nvPr>
            <p:ph idx="1"/>
          </p:nvPr>
        </p:nvSpPr>
        <p:spPr/>
        <p:txBody>
          <a:bodyPr/>
          <a:lstStyle/>
          <a:p>
            <a:pPr algn="r" rtl="1"/>
            <a:r>
              <a:rPr lang="ar-AE" dirty="0"/>
              <a:t> (محاولة التدنيس) حمق رُؤساء كهنة اليهود من بهاء جنازة والدة الإله فقصدوا تدنيس الأمر.</a:t>
            </a:r>
            <a:endParaRPr lang="ar-SA" dirty="0"/>
          </a:p>
          <a:p>
            <a:pPr algn="r" rtl="1"/>
            <a:r>
              <a:rPr lang="ar-AE" dirty="0"/>
              <a:t> "تعالوا نخرج ونقتل الرسل، ولنقدم للنَّارِ الجسد الذي وَلَدَ مُؤسس هذه الجماعة".</a:t>
            </a:r>
            <a:endParaRPr lang="ar-SA" dirty="0"/>
          </a:p>
          <a:p>
            <a:pPr algn="r" rtl="1"/>
            <a:r>
              <a:rPr lang="ar-AE" dirty="0"/>
              <a:t>فنهضوا وخرجوا بسيوفهم وعصيهم ليقتلوهم، ولكن الملائكة الذين كانوا على الشخب أعموا أبصارَهُم، فما عادوا يَرون أين هم ذاهبون. </a:t>
            </a:r>
            <a:endParaRPr lang="ar-SA" dirty="0"/>
          </a:p>
          <a:p>
            <a:pPr algn="r" rtl="1"/>
            <a:r>
              <a:rPr lang="ar-AE" dirty="0"/>
              <a:t>لذا نراهم في بعض الأيقونات أمام سرير رقاد العذراء محاولين إخفاء وجوههم بأيديهم.</a:t>
            </a:r>
            <a:endParaRPr lang="ar-SA" dirty="0"/>
          </a:p>
          <a:p>
            <a:pPr algn="r" rtl="1"/>
            <a:r>
              <a:rPr lang="ar-AE" dirty="0"/>
              <a:t>وأما هييفوني، وهو كاهن كبير، فدخل في موكب الجنازة، وحاول رمي التابوت فنال جزاه.</a:t>
            </a:r>
            <a:endParaRPr lang="en-US" dirty="0"/>
          </a:p>
        </p:txBody>
      </p:sp>
    </p:spTree>
    <p:extLst>
      <p:ext uri="{BB962C8B-B14F-4D97-AF65-F5344CB8AC3E}">
        <p14:creationId xmlns:p14="http://schemas.microsoft.com/office/powerpoint/2010/main" val="1058733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3FF5-6A7F-F395-2E46-A715381B0DD7}"/>
              </a:ext>
            </a:extLst>
          </p:cNvPr>
          <p:cNvSpPr>
            <a:spLocks noGrp="1"/>
          </p:cNvSpPr>
          <p:nvPr>
            <p:ph type="title"/>
          </p:nvPr>
        </p:nvSpPr>
        <p:spPr/>
        <p:txBody>
          <a:bodyPr/>
          <a:lstStyle/>
          <a:p>
            <a:pPr algn="r" rtl="1"/>
            <a:r>
              <a:rPr lang="ar-AE" dirty="0"/>
              <a:t>7 - توما الرسول والزنار</a:t>
            </a:r>
            <a:endParaRPr lang="en-US" dirty="0"/>
          </a:p>
        </p:txBody>
      </p:sp>
      <p:sp>
        <p:nvSpPr>
          <p:cNvPr id="3" name="Content Placeholder 2">
            <a:extLst>
              <a:ext uri="{FF2B5EF4-FFF2-40B4-BE49-F238E27FC236}">
                <a16:creationId xmlns:a16="http://schemas.microsoft.com/office/drawing/2014/main" id="{B21758A4-89E5-AC5C-F155-4D398BD20740}"/>
              </a:ext>
            </a:extLst>
          </p:cNvPr>
          <p:cNvSpPr>
            <a:spLocks noGrp="1"/>
          </p:cNvSpPr>
          <p:nvPr>
            <p:ph idx="1"/>
          </p:nvPr>
        </p:nvSpPr>
        <p:spPr>
          <a:xfrm>
            <a:off x="818712" y="940131"/>
            <a:ext cx="10554574" cy="4918668"/>
          </a:xfrm>
        </p:spPr>
        <p:txBody>
          <a:bodyPr/>
          <a:lstStyle/>
          <a:p>
            <a:pPr algn="r" rtl="1"/>
            <a:r>
              <a:rPr lang="ar-AE" dirty="0"/>
              <a:t> اقتيد الرسول توما إلى جبل الزيتون وشاهد الجسد المغبوط صاعداً إلى السماء فصرخ بفرح عظيم: "أيتها الأم الفائقة القداسة، الأم المباركة، الأم البتول، إذا وجدتُ حظوة عندَكِ وأنتِ ذاهبة إلى السماء فتنعمي على خادِمكِ بِرَحْمَتِكِ". </a:t>
            </a:r>
            <a:endParaRPr lang="ar-SA" dirty="0"/>
          </a:p>
          <a:p>
            <a:pPr algn="r" rtl="1"/>
            <a:r>
              <a:rPr lang="ar-AE" dirty="0"/>
              <a:t>وعلى الفور وقع من السماءِ زُنّار كان الرسل حزمة حول جسدِ الفائقة القداسة، أخذ توما وقبْلَهُ، وشكر الله على هذه النعمة.</a:t>
            </a:r>
            <a:endParaRPr lang="ar-SA" dirty="0"/>
          </a:p>
          <a:p>
            <a:pPr algn="r" rtl="1"/>
            <a:r>
              <a:rPr lang="ar-AE" dirty="0"/>
              <a:t>(الزنار المقدس محفوظ اليوم في كنيسة دير فاتوبيذي في آثوس)</a:t>
            </a:r>
            <a:endParaRPr lang="en-US" dirty="0"/>
          </a:p>
        </p:txBody>
      </p:sp>
      <p:pic>
        <p:nvPicPr>
          <p:cNvPr id="4" name="Picture 4">
            <a:extLst>
              <a:ext uri="{FF2B5EF4-FFF2-40B4-BE49-F238E27FC236}">
                <a16:creationId xmlns:a16="http://schemas.microsoft.com/office/drawing/2014/main" id="{4EFD39D9-5E7F-CA53-6EC0-570DAD37D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393" y="3839688"/>
            <a:ext cx="2542553" cy="2986149"/>
          </a:xfrm>
          <a:prstGeom prst="rect">
            <a:avLst/>
          </a:prstGeom>
        </p:spPr>
      </p:pic>
    </p:spTree>
    <p:extLst>
      <p:ext uri="{BB962C8B-B14F-4D97-AF65-F5344CB8AC3E}">
        <p14:creationId xmlns:p14="http://schemas.microsoft.com/office/powerpoint/2010/main" val="30483303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Quotable</vt:lpstr>
      <vt:lpstr>شرح أيقونة عيد رقاد والدة الإله</vt:lpstr>
      <vt:lpstr>PowerPoint Presentation</vt:lpstr>
      <vt:lpstr>1 - الشكل الأساسي</vt:lpstr>
      <vt:lpstr>2 - روح العذراء</vt:lpstr>
      <vt:lpstr>3- الرسل</vt:lpstr>
      <vt:lpstr> 4-محور الأيقونة</vt:lpstr>
      <vt:lpstr>5- البناءان</vt:lpstr>
      <vt:lpstr>6- التعدي الوثني</vt:lpstr>
      <vt:lpstr>7 - توما الرسول والزنار</vt:lpstr>
      <vt:lpstr>8 - العرس السماوي</vt:lpstr>
      <vt:lpstr>PowerPoint Presentation</vt:lpstr>
      <vt:lpstr>بركة الرب تكون معكم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شرح أيقونة عيد رقاد والدة الإله</dc:title>
  <dc:creator>georgesnobar7@gmail.com</dc:creator>
  <cp:lastModifiedBy>georgesnobar7@gmail.com</cp:lastModifiedBy>
  <cp:revision>3</cp:revision>
  <dcterms:created xsi:type="dcterms:W3CDTF">2023-05-12T09:07:44Z</dcterms:created>
  <dcterms:modified xsi:type="dcterms:W3CDTF">2023-05-12T09:51:32Z</dcterms:modified>
</cp:coreProperties>
</file>