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12"/>
  </p:notesMasterIdLst>
  <p:sldIdLst>
    <p:sldId id="256" r:id="rId2"/>
    <p:sldId id="259" r:id="rId3"/>
    <p:sldId id="264" r:id="rId4"/>
    <p:sldId id="261" r:id="rId5"/>
    <p:sldId id="272" r:id="rId6"/>
    <p:sldId id="268" r:id="rId7"/>
    <p:sldId id="266" r:id="rId8"/>
    <p:sldId id="277" r:id="rId9"/>
    <p:sldId id="270" r:id="rId10"/>
    <p:sldId id="284" r:id="rId11"/>
  </p:sldIdLst>
  <p:sldSz cx="9144000" cy="5143500" type="screen16x9"/>
  <p:notesSz cx="6858000" cy="9144000"/>
  <p:embeddedFontLst>
    <p:embeddedFont>
      <p:font typeface="Roboto Slab" panose="020B0604020202020204" charset="0"/>
      <p:regular r:id="rId13"/>
      <p:bold r:id="rId14"/>
    </p:embeddedFont>
    <p:embeddedFont>
      <p:font typeface="Microsoft JhengHei Light" panose="020B0304030504040204" pitchFamily="34" charset="-120"/>
      <p:regular r:id="rId15"/>
    </p:embeddedFont>
    <p:embeddedFont>
      <p:font typeface="Montserrat Black" panose="020B0604020202020204" charset="0"/>
      <p:bold r:id="rId16"/>
      <p:boldItalic r:id="rId17"/>
    </p:embeddedFont>
    <p:embeddedFont>
      <p:font typeface="Montserrat" panose="020B0604020202020204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7DD710A-D6A8-4261-8715-A8655D59706B}">
  <a:tblStyle styleId="{77DD710A-D6A8-4261-8715-A8655D59706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0fec3ecfb8_8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10fec3ecfb8_8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105189d2428_0_20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4" name="Google Shape;954;g105189d2428_0_20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0fec3ecfb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10fec3ecfb8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10fec3ecfb8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10fec3ecfb8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105189d2428_0_190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105189d2428_0_190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105189d2428_0_20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105189d2428_0_20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106c2dbc0a0_2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106c2dbc0a0_2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105189d2428_0_205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105189d2428_0_205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1725" y="946925"/>
            <a:ext cx="5004000" cy="19023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8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635625" y="2911090"/>
            <a:ext cx="3080100" cy="669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i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26763" y="170250"/>
            <a:ext cx="245400" cy="233400"/>
          </a:xfrm>
          <a:prstGeom prst="star7">
            <a:avLst>
              <a:gd name="adj" fmla="val 7434"/>
              <a:gd name="hf" fmla="val 102572"/>
              <a:gd name="vf" fmla="val 10521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8671838" y="170250"/>
            <a:ext cx="245400" cy="233400"/>
          </a:xfrm>
          <a:prstGeom prst="star7">
            <a:avLst>
              <a:gd name="adj" fmla="val 7434"/>
              <a:gd name="hf" fmla="val 102572"/>
              <a:gd name="vf" fmla="val 10521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3"/>
          <p:cNvSpPr txBox="1">
            <a:spLocks noGrp="1"/>
          </p:cNvSpPr>
          <p:nvPr>
            <p:ph type="title"/>
          </p:nvPr>
        </p:nvSpPr>
        <p:spPr>
          <a:xfrm>
            <a:off x="720000" y="1445200"/>
            <a:ext cx="2676300" cy="3936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subTitle" idx="1"/>
          </p:nvPr>
        </p:nvSpPr>
        <p:spPr>
          <a:xfrm>
            <a:off x="3504250" y="1245100"/>
            <a:ext cx="2212200" cy="7938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title" idx="2"/>
          </p:nvPr>
        </p:nvSpPr>
        <p:spPr>
          <a:xfrm>
            <a:off x="720000" y="2735262"/>
            <a:ext cx="2676300" cy="3936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ubTitle" idx="3"/>
          </p:nvPr>
        </p:nvSpPr>
        <p:spPr>
          <a:xfrm>
            <a:off x="3504250" y="2535162"/>
            <a:ext cx="2212200" cy="7938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3"/>
          <p:cNvSpPr txBox="1">
            <a:spLocks noGrp="1"/>
          </p:cNvSpPr>
          <p:nvPr>
            <p:ph type="title" idx="4"/>
          </p:nvPr>
        </p:nvSpPr>
        <p:spPr>
          <a:xfrm>
            <a:off x="720000" y="4025325"/>
            <a:ext cx="2676300" cy="3936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3"/>
          <p:cNvSpPr txBox="1">
            <a:spLocks noGrp="1"/>
          </p:cNvSpPr>
          <p:nvPr>
            <p:ph type="subTitle" idx="5"/>
          </p:nvPr>
        </p:nvSpPr>
        <p:spPr>
          <a:xfrm>
            <a:off x="3504250" y="3825223"/>
            <a:ext cx="2212200" cy="7938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3"/>
          <p:cNvSpPr txBox="1">
            <a:spLocks noGrp="1"/>
          </p:cNvSpPr>
          <p:nvPr>
            <p:ph type="title" idx="6"/>
          </p:nvPr>
        </p:nvSpPr>
        <p:spPr>
          <a:xfrm>
            <a:off x="720000" y="341550"/>
            <a:ext cx="7704000" cy="602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3"/>
          <p:cNvSpPr/>
          <p:nvPr/>
        </p:nvSpPr>
        <p:spPr>
          <a:xfrm>
            <a:off x="226763" y="170250"/>
            <a:ext cx="245400" cy="233400"/>
          </a:xfrm>
          <a:prstGeom prst="star7">
            <a:avLst>
              <a:gd name="adj" fmla="val 7434"/>
              <a:gd name="hf" fmla="val 102572"/>
              <a:gd name="vf" fmla="val 10521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23" name="Google Shape;123;p23"/>
          <p:cNvCxnSpPr/>
          <p:nvPr/>
        </p:nvCxnSpPr>
        <p:spPr>
          <a:xfrm>
            <a:off x="711725" y="385950"/>
            <a:ext cx="1058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CUSTOM_7_1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8"/>
          <p:cNvSpPr txBox="1">
            <a:spLocks noGrp="1"/>
          </p:cNvSpPr>
          <p:nvPr>
            <p:ph type="title"/>
          </p:nvPr>
        </p:nvSpPr>
        <p:spPr>
          <a:xfrm>
            <a:off x="3925800" y="1218250"/>
            <a:ext cx="1699800" cy="3936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8"/>
          <p:cNvSpPr txBox="1">
            <a:spLocks noGrp="1"/>
          </p:cNvSpPr>
          <p:nvPr>
            <p:ph type="subTitle" idx="1"/>
          </p:nvPr>
        </p:nvSpPr>
        <p:spPr>
          <a:xfrm>
            <a:off x="3925800" y="1611850"/>
            <a:ext cx="1902000" cy="5727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8"/>
          <p:cNvSpPr txBox="1">
            <a:spLocks noGrp="1"/>
          </p:cNvSpPr>
          <p:nvPr>
            <p:ph type="title" idx="2"/>
          </p:nvPr>
        </p:nvSpPr>
        <p:spPr>
          <a:xfrm>
            <a:off x="3925800" y="2428025"/>
            <a:ext cx="1699800" cy="3936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8"/>
          <p:cNvSpPr txBox="1">
            <a:spLocks noGrp="1"/>
          </p:cNvSpPr>
          <p:nvPr>
            <p:ph type="subTitle" idx="3"/>
          </p:nvPr>
        </p:nvSpPr>
        <p:spPr>
          <a:xfrm>
            <a:off x="3925800" y="2821625"/>
            <a:ext cx="1902000" cy="5727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8"/>
          <p:cNvSpPr txBox="1">
            <a:spLocks noGrp="1"/>
          </p:cNvSpPr>
          <p:nvPr>
            <p:ph type="title" idx="4"/>
          </p:nvPr>
        </p:nvSpPr>
        <p:spPr>
          <a:xfrm>
            <a:off x="3925800" y="3637800"/>
            <a:ext cx="1699800" cy="3936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8"/>
          <p:cNvSpPr txBox="1">
            <a:spLocks noGrp="1"/>
          </p:cNvSpPr>
          <p:nvPr>
            <p:ph type="subTitle" idx="5"/>
          </p:nvPr>
        </p:nvSpPr>
        <p:spPr>
          <a:xfrm>
            <a:off x="3925800" y="4031400"/>
            <a:ext cx="1902000" cy="5727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8"/>
          <p:cNvSpPr txBox="1">
            <a:spLocks noGrp="1"/>
          </p:cNvSpPr>
          <p:nvPr>
            <p:ph type="title" idx="6"/>
          </p:nvPr>
        </p:nvSpPr>
        <p:spPr>
          <a:xfrm>
            <a:off x="6528900" y="1218250"/>
            <a:ext cx="1699800" cy="3936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28"/>
          <p:cNvSpPr txBox="1">
            <a:spLocks noGrp="1"/>
          </p:cNvSpPr>
          <p:nvPr>
            <p:ph type="subTitle" idx="7"/>
          </p:nvPr>
        </p:nvSpPr>
        <p:spPr>
          <a:xfrm>
            <a:off x="6528900" y="1611850"/>
            <a:ext cx="1902000" cy="5727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8"/>
          <p:cNvSpPr txBox="1">
            <a:spLocks noGrp="1"/>
          </p:cNvSpPr>
          <p:nvPr>
            <p:ph type="title" idx="8"/>
          </p:nvPr>
        </p:nvSpPr>
        <p:spPr>
          <a:xfrm>
            <a:off x="6528900" y="2428025"/>
            <a:ext cx="1699800" cy="3936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8"/>
          <p:cNvSpPr txBox="1">
            <a:spLocks noGrp="1"/>
          </p:cNvSpPr>
          <p:nvPr>
            <p:ph type="subTitle" idx="9"/>
          </p:nvPr>
        </p:nvSpPr>
        <p:spPr>
          <a:xfrm>
            <a:off x="6528900" y="2821625"/>
            <a:ext cx="1902000" cy="5727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28"/>
          <p:cNvSpPr txBox="1">
            <a:spLocks noGrp="1"/>
          </p:cNvSpPr>
          <p:nvPr>
            <p:ph type="title" idx="13"/>
          </p:nvPr>
        </p:nvSpPr>
        <p:spPr>
          <a:xfrm>
            <a:off x="6528900" y="3637800"/>
            <a:ext cx="1699800" cy="3936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8"/>
          <p:cNvSpPr txBox="1">
            <a:spLocks noGrp="1"/>
          </p:cNvSpPr>
          <p:nvPr>
            <p:ph type="subTitle" idx="14"/>
          </p:nvPr>
        </p:nvSpPr>
        <p:spPr>
          <a:xfrm>
            <a:off x="6528900" y="4031400"/>
            <a:ext cx="1902000" cy="5727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28"/>
          <p:cNvSpPr txBox="1">
            <a:spLocks noGrp="1"/>
          </p:cNvSpPr>
          <p:nvPr>
            <p:ph type="title" idx="15"/>
          </p:nvPr>
        </p:nvSpPr>
        <p:spPr>
          <a:xfrm>
            <a:off x="720000" y="341550"/>
            <a:ext cx="7704000" cy="602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28"/>
          <p:cNvSpPr/>
          <p:nvPr/>
        </p:nvSpPr>
        <p:spPr>
          <a:xfrm>
            <a:off x="8671838" y="170250"/>
            <a:ext cx="245400" cy="233400"/>
          </a:xfrm>
          <a:prstGeom prst="star7">
            <a:avLst>
              <a:gd name="adj" fmla="val 7434"/>
              <a:gd name="hf" fmla="val 102572"/>
              <a:gd name="vf" fmla="val 10521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85" name="Google Shape;185;p28"/>
          <p:cNvCxnSpPr/>
          <p:nvPr/>
        </p:nvCxnSpPr>
        <p:spPr>
          <a:xfrm>
            <a:off x="711725" y="385950"/>
            <a:ext cx="1058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4"/>
          <p:cNvSpPr/>
          <p:nvPr/>
        </p:nvSpPr>
        <p:spPr>
          <a:xfrm>
            <a:off x="226763" y="170250"/>
            <a:ext cx="245400" cy="233400"/>
          </a:xfrm>
          <a:prstGeom prst="star7">
            <a:avLst>
              <a:gd name="adj" fmla="val 7434"/>
              <a:gd name="hf" fmla="val 102572"/>
              <a:gd name="vf" fmla="val 10521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34"/>
          <p:cNvSpPr/>
          <p:nvPr/>
        </p:nvSpPr>
        <p:spPr>
          <a:xfrm>
            <a:off x="8671838" y="170250"/>
            <a:ext cx="245400" cy="233400"/>
          </a:xfrm>
          <a:prstGeom prst="star7">
            <a:avLst>
              <a:gd name="adj" fmla="val 7434"/>
              <a:gd name="hf" fmla="val 102572"/>
              <a:gd name="vf" fmla="val 10521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713100" y="2186313"/>
            <a:ext cx="2531400" cy="5589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title" idx="2"/>
          </p:nvPr>
        </p:nvSpPr>
        <p:spPr>
          <a:xfrm>
            <a:off x="5229775" y="2186310"/>
            <a:ext cx="2531400" cy="5589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1"/>
          </p:nvPr>
        </p:nvSpPr>
        <p:spPr>
          <a:xfrm>
            <a:off x="5229775" y="2750137"/>
            <a:ext cx="3201000" cy="10107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 i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3"/>
          </p:nvPr>
        </p:nvSpPr>
        <p:spPr>
          <a:xfrm>
            <a:off x="713100" y="2747405"/>
            <a:ext cx="3201000" cy="10107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 i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title" idx="4"/>
          </p:nvPr>
        </p:nvSpPr>
        <p:spPr>
          <a:xfrm>
            <a:off x="720000" y="341550"/>
            <a:ext cx="7704000" cy="602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cxnSp>
        <p:nvCxnSpPr>
          <p:cNvPr id="30" name="Google Shape;30;p5"/>
          <p:cNvCxnSpPr/>
          <p:nvPr/>
        </p:nvCxnSpPr>
        <p:spPr>
          <a:xfrm>
            <a:off x="711725" y="385950"/>
            <a:ext cx="1058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body" idx="1"/>
          </p:nvPr>
        </p:nvSpPr>
        <p:spPr>
          <a:xfrm>
            <a:off x="720000" y="1843250"/>
            <a:ext cx="3868500" cy="27609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i="1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3868500" cy="10803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dk1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title"/>
          </p:nvPr>
        </p:nvSpPr>
        <p:spPr>
          <a:xfrm>
            <a:off x="1064875" y="2171700"/>
            <a:ext cx="7365900" cy="12111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720000" y="1183875"/>
            <a:ext cx="7710900" cy="12927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2" hasCustomPrompt="1"/>
          </p:nvPr>
        </p:nvSpPr>
        <p:spPr>
          <a:xfrm>
            <a:off x="5920800" y="3091847"/>
            <a:ext cx="2409900" cy="20040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5062300" y="2571750"/>
            <a:ext cx="2494200" cy="713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i="1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/>
          <p:nvPr/>
        </p:nvSpPr>
        <p:spPr>
          <a:xfrm>
            <a:off x="226763" y="170250"/>
            <a:ext cx="245400" cy="233400"/>
          </a:xfrm>
          <a:prstGeom prst="star7">
            <a:avLst>
              <a:gd name="adj" fmla="val 7434"/>
              <a:gd name="hf" fmla="val 102572"/>
              <a:gd name="vf" fmla="val 10521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13"/>
          <p:cNvSpPr/>
          <p:nvPr/>
        </p:nvSpPr>
        <p:spPr>
          <a:xfrm>
            <a:off x="8671838" y="170250"/>
            <a:ext cx="245400" cy="233400"/>
          </a:xfrm>
          <a:prstGeom prst="star7">
            <a:avLst>
              <a:gd name="adj" fmla="val 7434"/>
              <a:gd name="hf" fmla="val 102572"/>
              <a:gd name="vf" fmla="val 10521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_HEADER_1_1_1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720000" y="2175275"/>
            <a:ext cx="7710900" cy="12927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title" idx="2" hasCustomPrompt="1"/>
          </p:nvPr>
        </p:nvSpPr>
        <p:spPr>
          <a:xfrm>
            <a:off x="6021000" y="539397"/>
            <a:ext cx="2409900" cy="20040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8" name="Google Shape;68;p15"/>
          <p:cNvSpPr txBox="1">
            <a:spLocks noGrp="1"/>
          </p:cNvSpPr>
          <p:nvPr>
            <p:ph type="subTitle" idx="1"/>
          </p:nvPr>
        </p:nvSpPr>
        <p:spPr>
          <a:xfrm>
            <a:off x="713100" y="3563150"/>
            <a:ext cx="2494200" cy="713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i="1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5"/>
          <p:cNvSpPr/>
          <p:nvPr/>
        </p:nvSpPr>
        <p:spPr>
          <a:xfrm>
            <a:off x="226763" y="170250"/>
            <a:ext cx="245400" cy="233400"/>
          </a:xfrm>
          <a:prstGeom prst="star7">
            <a:avLst>
              <a:gd name="adj" fmla="val 7434"/>
              <a:gd name="hf" fmla="val 102572"/>
              <a:gd name="vf" fmla="val 10521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5"/>
          <p:cNvSpPr/>
          <p:nvPr/>
        </p:nvSpPr>
        <p:spPr>
          <a:xfrm>
            <a:off x="8671838" y="170250"/>
            <a:ext cx="245400" cy="233400"/>
          </a:xfrm>
          <a:prstGeom prst="star7">
            <a:avLst>
              <a:gd name="adj" fmla="val 7434"/>
              <a:gd name="hf" fmla="val 102572"/>
              <a:gd name="vf" fmla="val 10521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>
            <a:spLocks noGrp="1"/>
          </p:cNvSpPr>
          <p:nvPr>
            <p:ph type="title"/>
          </p:nvPr>
        </p:nvSpPr>
        <p:spPr>
          <a:xfrm>
            <a:off x="1701600" y="972225"/>
            <a:ext cx="5740800" cy="14127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8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subTitle" idx="1"/>
          </p:nvPr>
        </p:nvSpPr>
        <p:spPr>
          <a:xfrm>
            <a:off x="713100" y="2571750"/>
            <a:ext cx="3675900" cy="9765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i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7"/>
          <p:cNvSpPr/>
          <p:nvPr/>
        </p:nvSpPr>
        <p:spPr>
          <a:xfrm>
            <a:off x="226763" y="170250"/>
            <a:ext cx="245400" cy="233400"/>
          </a:xfrm>
          <a:prstGeom prst="star7">
            <a:avLst>
              <a:gd name="adj" fmla="val 7434"/>
              <a:gd name="hf" fmla="val 102572"/>
              <a:gd name="vf" fmla="val 10521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7"/>
          <p:cNvSpPr/>
          <p:nvPr/>
        </p:nvSpPr>
        <p:spPr>
          <a:xfrm>
            <a:off x="8671838" y="170250"/>
            <a:ext cx="245400" cy="233400"/>
          </a:xfrm>
          <a:prstGeom prst="star7">
            <a:avLst>
              <a:gd name="adj" fmla="val 7434"/>
              <a:gd name="hf" fmla="val 102572"/>
              <a:gd name="vf" fmla="val 10521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>
            <a:spLocks noGrp="1"/>
          </p:cNvSpPr>
          <p:nvPr>
            <p:ph type="title"/>
          </p:nvPr>
        </p:nvSpPr>
        <p:spPr>
          <a:xfrm>
            <a:off x="2709300" y="3150925"/>
            <a:ext cx="3725400" cy="5319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subTitle" idx="1"/>
          </p:nvPr>
        </p:nvSpPr>
        <p:spPr>
          <a:xfrm>
            <a:off x="1522800" y="1593875"/>
            <a:ext cx="6098400" cy="12030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200" i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4" name="Google Shape;94;p18"/>
          <p:cNvSpPr/>
          <p:nvPr/>
        </p:nvSpPr>
        <p:spPr>
          <a:xfrm>
            <a:off x="226763" y="170250"/>
            <a:ext cx="245400" cy="233400"/>
          </a:xfrm>
          <a:prstGeom prst="star7">
            <a:avLst>
              <a:gd name="adj" fmla="val 7434"/>
              <a:gd name="hf" fmla="val 102572"/>
              <a:gd name="vf" fmla="val 10521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8"/>
          <p:cNvSpPr/>
          <p:nvPr/>
        </p:nvSpPr>
        <p:spPr>
          <a:xfrm>
            <a:off x="8671838" y="170250"/>
            <a:ext cx="245400" cy="233400"/>
          </a:xfrm>
          <a:prstGeom prst="star7">
            <a:avLst>
              <a:gd name="adj" fmla="val 7434"/>
              <a:gd name="hf" fmla="val 102572"/>
              <a:gd name="vf" fmla="val 10521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Black"/>
              <a:buNone/>
              <a:defRPr sz="35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Char char="●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Char char="○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Char char="■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Char char="●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Char char="○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Char char="■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Char char="●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Char char="○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 Slab"/>
              <a:buChar char="■"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3" r:id="rId3"/>
    <p:sldLayoutId id="2147483656" r:id="rId4"/>
    <p:sldLayoutId id="2147483658" r:id="rId5"/>
    <p:sldLayoutId id="2147483659" r:id="rId6"/>
    <p:sldLayoutId id="2147483661" r:id="rId7"/>
    <p:sldLayoutId id="2147483663" r:id="rId8"/>
    <p:sldLayoutId id="2147483664" r:id="rId9"/>
    <p:sldLayoutId id="2147483669" r:id="rId10"/>
    <p:sldLayoutId id="2147483674" r:id="rId11"/>
    <p:sldLayoutId id="2147483680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althline.com/" TargetMode="External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jantrust.org/blog/obesity-a-social-problem-not-an-individual-one/" TargetMode="External"/><Relationship Id="rId5" Type="http://schemas.openxmlformats.org/officeDocument/2006/relationships/hyperlink" Target="https://pubmed.ncbi.nlm.nih.gov/19696086/" TargetMode="External"/><Relationship Id="rId4" Type="http://schemas.openxmlformats.org/officeDocument/2006/relationships/hyperlink" Target="http://www.health.harvard.ed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8"/>
          <p:cNvSpPr txBox="1">
            <a:spLocks noGrp="1"/>
          </p:cNvSpPr>
          <p:nvPr>
            <p:ph type="subTitle" idx="1"/>
          </p:nvPr>
        </p:nvSpPr>
        <p:spPr>
          <a:xfrm>
            <a:off x="2635625" y="2911090"/>
            <a:ext cx="3080100" cy="669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/>
            <a:r>
              <a:rPr lang="ar-SA" sz="2000" i="0" dirty="0">
                <a:latin typeface="Arial" panose="020B0604020202020204" pitchFamily="34" charset="0"/>
                <a:ea typeface="Montserrat Black"/>
                <a:cs typeface="Arial" panose="020B0604020202020204" pitchFamily="34" charset="0"/>
                <a:sym typeface="Montserrat Black"/>
              </a:rPr>
              <a:t>كتب بواسطة: تالين حبش</a:t>
            </a:r>
            <a:endParaRPr sz="2000" i="0" dirty="0">
              <a:latin typeface="Arial" panose="020B0604020202020204" pitchFamily="34" charset="0"/>
              <a:ea typeface="Montserrat Black"/>
              <a:cs typeface="Arial" panose="020B0604020202020204" pitchFamily="34" charset="0"/>
              <a:sym typeface="Montserrat Black"/>
            </a:endParaRPr>
          </a:p>
        </p:txBody>
      </p:sp>
      <p:cxnSp>
        <p:nvCxnSpPr>
          <p:cNvPr id="235" name="Google Shape;235;p38"/>
          <p:cNvCxnSpPr/>
          <p:nvPr/>
        </p:nvCxnSpPr>
        <p:spPr>
          <a:xfrm>
            <a:off x="5793521" y="501764"/>
            <a:ext cx="0" cy="2944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8" name="Google Shape;238;p38"/>
          <p:cNvCxnSpPr/>
          <p:nvPr/>
        </p:nvCxnSpPr>
        <p:spPr>
          <a:xfrm>
            <a:off x="684016" y="286950"/>
            <a:ext cx="1058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9" name="Google Shape;239;p38"/>
          <p:cNvCxnSpPr/>
          <p:nvPr/>
        </p:nvCxnSpPr>
        <p:spPr>
          <a:xfrm>
            <a:off x="7379728" y="286950"/>
            <a:ext cx="1058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40" name="Google Shape;240;p38"/>
          <p:cNvPicPr preferRelativeResize="0"/>
          <p:nvPr/>
        </p:nvPicPr>
        <p:blipFill rotWithShape="1">
          <a:blip r:embed="rId3">
            <a:alphaModFix/>
          </a:blip>
          <a:srcRect t="33164" r="45702" b="51653"/>
          <a:stretch/>
        </p:blipFill>
        <p:spPr>
          <a:xfrm>
            <a:off x="3031950" y="3853325"/>
            <a:ext cx="3080100" cy="129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8"/>
          <p:cNvPicPr preferRelativeResize="0"/>
          <p:nvPr/>
        </p:nvPicPr>
        <p:blipFill rotWithShape="1">
          <a:blip r:embed="rId4">
            <a:alphaModFix/>
          </a:blip>
          <a:srcRect t="27784" b="8706"/>
          <a:stretch/>
        </p:blipFill>
        <p:spPr>
          <a:xfrm>
            <a:off x="6096000" y="3853325"/>
            <a:ext cx="3047997" cy="1290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8"/>
          <p:cNvPicPr preferRelativeResize="0"/>
          <p:nvPr/>
        </p:nvPicPr>
        <p:blipFill rotWithShape="1">
          <a:blip r:embed="rId5">
            <a:alphaModFix/>
          </a:blip>
          <a:srcRect t="35094" b="1397"/>
          <a:stretch/>
        </p:blipFill>
        <p:spPr>
          <a:xfrm>
            <a:off x="0" y="3853325"/>
            <a:ext cx="3048003" cy="1290174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34;p38"/>
          <p:cNvSpPr txBox="1">
            <a:spLocks noGrp="1"/>
          </p:cNvSpPr>
          <p:nvPr>
            <p:ph type="ctrTitle"/>
          </p:nvPr>
        </p:nvSpPr>
        <p:spPr>
          <a:xfrm>
            <a:off x="527603" y="1161399"/>
            <a:ext cx="5004000" cy="19023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lvl="0"/>
            <a:r>
              <a:rPr lang="ar-SA" sz="3200" dirty="0">
                <a:latin typeface="Arial" panose="020B0604020202020204" pitchFamily="34" charset="0"/>
                <a:cs typeface="Arial" panose="020B0604020202020204" pitchFamily="34" charset="0"/>
              </a:rPr>
              <a:t>كسر التحيز: مواجهة وصمة العار الاجتماعية </a:t>
            </a:r>
            <a:r>
              <a:rPr lang="ar-SA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للسمنة</a:t>
            </a:r>
            <a:endParaRPr sz="3200" b="0" dirty="0">
              <a:latin typeface="Arial" panose="020B0604020202020204" pitchFamily="34" charset="0"/>
              <a:ea typeface="Microsoft JhengHei Light" panose="020B0304030504040204" pitchFamily="34" charset="-120"/>
              <a:cs typeface="Arial" panose="020B0604020202020204" pitchFamily="34" charset="0"/>
              <a:sym typeface="Montserrat Black"/>
            </a:endParaRPr>
          </a:p>
        </p:txBody>
      </p:sp>
      <p:pic>
        <p:nvPicPr>
          <p:cNvPr id="4" name="Picture 3" descr="Arjunpuri in Qatar: Child &lt;strong&gt;obesity&lt;/strong&gt; alarming in Qata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686" y="967339"/>
            <a:ext cx="1732227" cy="225330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hoto gratuite de aliments, bio, biologiqu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"/>
            <a:ext cx="9144000" cy="5627758"/>
          </a:xfrm>
          <a:prstGeom prst="rect">
            <a:avLst/>
          </a:prstGeom>
        </p:spPr>
      </p:pic>
      <p:sp>
        <p:nvSpPr>
          <p:cNvPr id="958" name="Google Shape;958;p66"/>
          <p:cNvSpPr txBox="1">
            <a:spLocks noGrp="1"/>
          </p:cNvSpPr>
          <p:nvPr>
            <p:ph type="subTitle" idx="1"/>
          </p:nvPr>
        </p:nvSpPr>
        <p:spPr>
          <a:xfrm>
            <a:off x="2680444" y="1973481"/>
            <a:ext cx="5475137" cy="1223595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ar-JO" sz="6000" b="1" i="0" dirty="0" smtClean="0"/>
              <a:t>شكرا لأستماعكم</a:t>
            </a:r>
            <a:endParaRPr sz="6000" b="1" i="0" dirty="0">
              <a:solidFill>
                <a:schemeClr val="accent5"/>
              </a:solidFill>
              <a:latin typeface="Arial" panose="020B0604020202020204" pitchFamily="34" charset="0"/>
              <a:ea typeface="Montserrat Black"/>
              <a:cs typeface="Arial" panose="020B0604020202020204" pitchFamily="34" charset="0"/>
              <a:sym typeface="Montserrat Black"/>
            </a:endParaRPr>
          </a:p>
        </p:txBody>
      </p:sp>
      <p:cxnSp>
        <p:nvCxnSpPr>
          <p:cNvPr id="964" name="Google Shape;964;p66"/>
          <p:cNvCxnSpPr/>
          <p:nvPr/>
        </p:nvCxnSpPr>
        <p:spPr>
          <a:xfrm>
            <a:off x="690943" y="286950"/>
            <a:ext cx="1058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5" name="Google Shape;965;p66"/>
          <p:cNvCxnSpPr/>
          <p:nvPr/>
        </p:nvCxnSpPr>
        <p:spPr>
          <a:xfrm>
            <a:off x="7365873" y="292984"/>
            <a:ext cx="1058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41"/>
          <p:cNvPicPr preferRelativeResize="0"/>
          <p:nvPr/>
        </p:nvPicPr>
        <p:blipFill rotWithShape="1">
          <a:blip r:embed="rId3">
            <a:alphaModFix/>
          </a:blip>
          <a:srcRect t="48696" b="24404"/>
          <a:stretch/>
        </p:blipFill>
        <p:spPr>
          <a:xfrm>
            <a:off x="2973575" y="3853325"/>
            <a:ext cx="3196850" cy="1290173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41"/>
          <p:cNvSpPr txBox="1">
            <a:spLocks noGrp="1"/>
          </p:cNvSpPr>
          <p:nvPr>
            <p:ph type="subTitle" idx="1"/>
          </p:nvPr>
        </p:nvSpPr>
        <p:spPr>
          <a:xfrm>
            <a:off x="4827240" y="756504"/>
            <a:ext cx="3880341" cy="27065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ar-SA" sz="2000" i="0" dirty="0">
                <a:latin typeface="Arial" panose="020B0604020202020204" pitchFamily="34" charset="0"/>
                <a:ea typeface="Montserrat Black"/>
                <a:cs typeface="Arial" panose="020B0604020202020204" pitchFamily="34" charset="0"/>
              </a:rPr>
              <a:t>السمنة ليست مجرد مشكلة شخصية ولكنها مشكلة اجتماعية تؤثر علينا جميعًا، مع أكثر من 2 مليار من البالغين والأطفال في جميع أنحاء العالم يعانون من زيادة الوزن أو السمنة. </a:t>
            </a:r>
            <a:r>
              <a:rPr lang="ar-SA" sz="2000" i="0" dirty="0">
                <a:latin typeface="Arial" panose="020B0604020202020204" pitchFamily="34" charset="0"/>
                <a:ea typeface="Montserrat Black"/>
                <a:cs typeface="Arial" panose="020B0604020202020204" pitchFamily="34" charset="0"/>
              </a:rPr>
              <a:t>ومع ذلك، فإن العواقب الصحية الجسدية للسمنة ليست هي التحديات الوحيدة التي يواجهها الأفراد الذين يعانون من وزنهم. </a:t>
            </a:r>
            <a:endParaRPr sz="2000" i="0" dirty="0">
              <a:latin typeface="Arial" panose="020B0604020202020204" pitchFamily="34" charset="0"/>
              <a:ea typeface="Montserrat Black"/>
              <a:cs typeface="Arial" panose="020B0604020202020204" pitchFamily="34" charset="0"/>
            </a:endParaRPr>
          </a:p>
        </p:txBody>
      </p:sp>
      <p:cxnSp>
        <p:nvCxnSpPr>
          <p:cNvPr id="281" name="Google Shape;281;p41"/>
          <p:cNvCxnSpPr/>
          <p:nvPr/>
        </p:nvCxnSpPr>
        <p:spPr>
          <a:xfrm>
            <a:off x="4572008" y="501764"/>
            <a:ext cx="0" cy="2852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82" name="Google Shape;282;p41"/>
          <p:cNvPicPr preferRelativeResize="0"/>
          <p:nvPr/>
        </p:nvPicPr>
        <p:blipFill rotWithShape="1">
          <a:blip r:embed="rId4">
            <a:alphaModFix/>
          </a:blip>
          <a:srcRect t="18577" b="18577"/>
          <a:stretch/>
        </p:blipFill>
        <p:spPr>
          <a:xfrm>
            <a:off x="6112050" y="3853325"/>
            <a:ext cx="3080100" cy="1290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41"/>
          <p:cNvPicPr preferRelativeResize="0"/>
          <p:nvPr/>
        </p:nvPicPr>
        <p:blipFill rotWithShape="1">
          <a:blip r:embed="rId5">
            <a:alphaModFix/>
          </a:blip>
          <a:srcRect t="18577" b="18577"/>
          <a:stretch/>
        </p:blipFill>
        <p:spPr>
          <a:xfrm>
            <a:off x="-48150" y="3853325"/>
            <a:ext cx="3080100" cy="1290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6" name="Google Shape;286;p41"/>
          <p:cNvCxnSpPr/>
          <p:nvPr/>
        </p:nvCxnSpPr>
        <p:spPr>
          <a:xfrm>
            <a:off x="697870" y="290052"/>
            <a:ext cx="1058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7" name="Google Shape;287;p41"/>
          <p:cNvCxnSpPr/>
          <p:nvPr/>
        </p:nvCxnSpPr>
        <p:spPr>
          <a:xfrm>
            <a:off x="7352018" y="290052"/>
            <a:ext cx="1058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Rectangle 1"/>
          <p:cNvSpPr/>
          <p:nvPr/>
        </p:nvSpPr>
        <p:spPr>
          <a:xfrm>
            <a:off x="177193" y="850355"/>
            <a:ext cx="4267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r"/>
            <a:r>
              <a:rPr lang="ar-SA" sz="2000" dirty="0">
                <a:solidFill>
                  <a:schemeClr val="dk1"/>
                </a:solidFill>
                <a:latin typeface="Arial" panose="020B0604020202020204" pitchFamily="34" charset="0"/>
                <a:ea typeface="Montserrat Black"/>
                <a:cs typeface="Arial" panose="020B0604020202020204" pitchFamily="34" charset="0"/>
                <a:sym typeface="Roboto Slab"/>
              </a:rPr>
              <a:t>غالبًا ما يواجه الأشخاص الذين يعانون من السمنة وصمة العار والتحيز</a:t>
            </a:r>
            <a:r>
              <a:rPr lang="ar-SA" sz="2000" dirty="0">
                <a:solidFill>
                  <a:schemeClr val="dk1"/>
                </a:solidFill>
                <a:latin typeface="Arial" panose="020B0604020202020204" pitchFamily="34" charset="0"/>
                <a:ea typeface="Montserrat Black"/>
                <a:cs typeface="Arial" panose="020B0604020202020204" pitchFamily="34" charset="0"/>
              </a:rPr>
              <a:t> والتمييز الاجتماعي ، والتي يمكن أن يكون لها تأثير مدمر على حياتهم.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2327" y="2196291"/>
            <a:ext cx="2379951" cy="133723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6"/>
          <p:cNvSpPr txBox="1">
            <a:spLocks noGrp="1"/>
          </p:cNvSpPr>
          <p:nvPr>
            <p:ph type="subTitle" idx="1"/>
          </p:nvPr>
        </p:nvSpPr>
        <p:spPr>
          <a:xfrm>
            <a:off x="1350601" y="290052"/>
            <a:ext cx="6098400" cy="1203000"/>
          </a:xfrm>
          <a:prstGeom prst="rect">
            <a:avLst/>
          </a:prstGeom>
        </p:spPr>
        <p:txBody>
          <a:bodyPr spcFirstLastPara="1" wrap="square" lIns="91425" tIns="91425" rIns="0" bIns="91425" anchor="b" anchorCtr="0">
            <a:noAutofit/>
          </a:bodyPr>
          <a:lstStyle/>
          <a:p>
            <a:pPr marL="0" lvl="0" indent="0"/>
            <a:r>
              <a:rPr lang="ar-SA" sz="2000" i="0" dirty="0">
                <a:latin typeface="Arial" panose="020B0604020202020204" pitchFamily="34" charset="0"/>
                <a:ea typeface="Montserrat Black"/>
                <a:cs typeface="Arial" panose="020B0604020202020204" pitchFamily="34" charset="0"/>
                <a:sym typeface="Arial"/>
              </a:rPr>
              <a:t>في </a:t>
            </a:r>
            <a:r>
              <a:rPr lang="ar-SA" sz="2000" i="0" dirty="0">
                <a:latin typeface="Arial" panose="020B0604020202020204" pitchFamily="34" charset="0"/>
                <a:ea typeface="Montserrat Black"/>
                <a:cs typeface="Arial" panose="020B0604020202020204" pitchFamily="34" charset="0"/>
                <a:sym typeface="Arial"/>
              </a:rPr>
              <a:t>سلسلة من المحادثات الصادقة، كان لي الشرف أن ألتقي بأطباء </a:t>
            </a:r>
            <a:r>
              <a:rPr lang="ar-SA" sz="2000" i="0" dirty="0">
                <a:latin typeface="Arial" panose="020B0604020202020204" pitchFamily="34" charset="0"/>
                <a:ea typeface="Montserrat Black"/>
                <a:cs typeface="Arial" panose="020B0604020202020204" pitchFamily="34" charset="0"/>
              </a:rPr>
              <a:t>متفانين يكافحون التحيز المتعلق بالوزن ويعملون على تعزيز التضامن والشمول</a:t>
            </a:r>
            <a:r>
              <a:rPr lang="ar-SA" dirty="0"/>
              <a:t>.</a:t>
            </a:r>
            <a:endParaRPr dirty="0"/>
          </a:p>
        </p:txBody>
      </p:sp>
      <p:cxnSp>
        <p:nvCxnSpPr>
          <p:cNvPr id="341" name="Google Shape;341;p46"/>
          <p:cNvCxnSpPr/>
          <p:nvPr/>
        </p:nvCxnSpPr>
        <p:spPr>
          <a:xfrm>
            <a:off x="3355827" y="1951168"/>
            <a:ext cx="17754" cy="253077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4" name="Google Shape;344;p46"/>
          <p:cNvCxnSpPr/>
          <p:nvPr/>
        </p:nvCxnSpPr>
        <p:spPr>
          <a:xfrm>
            <a:off x="677088" y="290052"/>
            <a:ext cx="1058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5" name="Google Shape;345;p46"/>
          <p:cNvCxnSpPr/>
          <p:nvPr/>
        </p:nvCxnSpPr>
        <p:spPr>
          <a:xfrm>
            <a:off x="7358946" y="290052"/>
            <a:ext cx="1058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Google Shape;341;p46"/>
          <p:cNvCxnSpPr/>
          <p:nvPr/>
        </p:nvCxnSpPr>
        <p:spPr>
          <a:xfrm flipV="1">
            <a:off x="1632449" y="1493052"/>
            <a:ext cx="5726497" cy="4616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Rectangle 5"/>
          <p:cNvSpPr/>
          <p:nvPr/>
        </p:nvSpPr>
        <p:spPr>
          <a:xfrm>
            <a:off x="3845046" y="1826477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ar-SA" sz="2000" dirty="0">
                <a:solidFill>
                  <a:schemeClr val="dk1"/>
                </a:solidFill>
                <a:latin typeface="Arial" panose="020B0604020202020204" pitchFamily="34" charset="0"/>
                <a:ea typeface="Montserrat Black"/>
                <a:cs typeface="Arial" panose="020B0604020202020204" pitchFamily="34" charset="0"/>
                <a:sym typeface="Roboto Slab"/>
              </a:rPr>
              <a:t>تحدثنا مع الدكتور ديفيد كاتز، المدير المؤسس الرئيسي لمركز بحوث الوقاية في جامعة ييل.</a:t>
            </a:r>
            <a:r>
              <a:rPr lang="en-US" sz="2000" dirty="0">
                <a:solidFill>
                  <a:schemeClr val="dk1"/>
                </a:solidFill>
                <a:latin typeface="Arial" panose="020B0604020202020204" pitchFamily="34" charset="0"/>
                <a:ea typeface="Montserrat Black"/>
                <a:cs typeface="Arial" panose="020B0604020202020204" pitchFamily="34" charset="0"/>
                <a:sym typeface="Roboto Slab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Arial" panose="020B0604020202020204" pitchFamily="34" charset="0"/>
                <a:ea typeface="Montserrat Black"/>
                <a:cs typeface="Arial" panose="020B0604020202020204" pitchFamily="34" charset="0"/>
                <a:sym typeface="Roboto Slab"/>
              </a:rPr>
            </a:br>
            <a:r>
              <a:rPr lang="ar-SA" sz="2000" dirty="0" smtClean="0">
                <a:solidFill>
                  <a:schemeClr val="dk1"/>
                </a:solidFill>
                <a:latin typeface="Arial" panose="020B0604020202020204" pitchFamily="34" charset="0"/>
                <a:ea typeface="Montserrat Black"/>
                <a:cs typeface="Arial" panose="020B0604020202020204" pitchFamily="34" charset="0"/>
                <a:sym typeface="Roboto Slab"/>
              </a:rPr>
              <a:t>شاركنا </a:t>
            </a:r>
            <a:r>
              <a:rPr lang="ar-SA" sz="2000" dirty="0">
                <a:solidFill>
                  <a:schemeClr val="dk1"/>
                </a:solidFill>
                <a:latin typeface="Arial" panose="020B0604020202020204" pitchFamily="34" charset="0"/>
                <a:ea typeface="Montserrat Black"/>
                <a:cs typeface="Arial" panose="020B0604020202020204" pitchFamily="34" charset="0"/>
                <a:sym typeface="Roboto Slab"/>
              </a:rPr>
              <a:t>وجهة نظره فيما يتعلق بالنظرة </a:t>
            </a:r>
            <a:r>
              <a:rPr lang="ar-SA" sz="2000" dirty="0" smtClean="0">
                <a:solidFill>
                  <a:schemeClr val="dk1"/>
                </a:solidFill>
                <a:latin typeface="Arial" panose="020B0604020202020204" pitchFamily="34" charset="0"/>
                <a:ea typeface="Montserrat Black"/>
                <a:cs typeface="Arial" panose="020B0604020202020204" pitchFamily="34" charset="0"/>
                <a:sym typeface="Roboto Slab"/>
              </a:rPr>
              <a:t>الاجتماعية </a:t>
            </a:r>
            <a:r>
              <a:rPr lang="ar-SA" sz="2000" dirty="0">
                <a:solidFill>
                  <a:schemeClr val="dk1"/>
                </a:solidFill>
                <a:latin typeface="Arial" panose="020B0604020202020204" pitchFamily="34" charset="0"/>
                <a:ea typeface="Montserrat Black"/>
                <a:cs typeface="Arial" panose="020B0604020202020204" pitchFamily="34" charset="0"/>
                <a:sym typeface="Roboto Slab"/>
              </a:rPr>
              <a:t>للسمنة، قائلاً: </a:t>
            </a:r>
            <a:endParaRPr lang="en-US" sz="2000" dirty="0" smtClean="0">
              <a:solidFill>
                <a:schemeClr val="dk1"/>
              </a:solidFill>
              <a:latin typeface="Arial" panose="020B0604020202020204" pitchFamily="34" charset="0"/>
              <a:ea typeface="Montserrat Black"/>
              <a:cs typeface="Arial" panose="020B0604020202020204" pitchFamily="34" charset="0"/>
              <a:sym typeface="Roboto Slab"/>
            </a:endParaRPr>
          </a:p>
          <a:p>
            <a:pPr algn="r"/>
            <a:r>
              <a:rPr lang="ar-SA" sz="2000" dirty="0" smtClean="0">
                <a:solidFill>
                  <a:schemeClr val="dk1"/>
                </a:solidFill>
                <a:latin typeface="Arial" panose="020B0604020202020204" pitchFamily="34" charset="0"/>
                <a:ea typeface="Montserrat Black"/>
                <a:cs typeface="Arial" panose="020B0604020202020204" pitchFamily="34" charset="0"/>
                <a:sym typeface="Roboto Slab"/>
              </a:rPr>
              <a:t>"</a:t>
            </a:r>
            <a:r>
              <a:rPr lang="ar-SA" sz="2000" dirty="0">
                <a:solidFill>
                  <a:schemeClr val="dk1"/>
                </a:solidFill>
                <a:latin typeface="Arial" panose="020B0604020202020204" pitchFamily="34" charset="0"/>
                <a:ea typeface="Montserrat Black"/>
                <a:cs typeface="Arial" panose="020B0604020202020204" pitchFamily="34" charset="0"/>
                <a:sym typeface="Roboto Slab"/>
              </a:rPr>
              <a:t>من المحزن أن تظل السمنة هدفًا للتحيز غير المبرر في مجتمعنا</a:t>
            </a:r>
            <a:r>
              <a:rPr lang="ar-SA" sz="2000" dirty="0" smtClean="0">
                <a:solidFill>
                  <a:schemeClr val="dk1"/>
                </a:solidFill>
                <a:latin typeface="Arial" panose="020B0604020202020204" pitchFamily="34" charset="0"/>
                <a:ea typeface="Montserrat Black"/>
                <a:cs typeface="Arial" panose="020B0604020202020204" pitchFamily="34" charset="0"/>
                <a:sym typeface="Roboto Slab"/>
              </a:rPr>
              <a:t>.“</a:t>
            </a:r>
            <a:endParaRPr lang="en-US" sz="2000" dirty="0" smtClean="0">
              <a:solidFill>
                <a:schemeClr val="dk1"/>
              </a:solidFill>
              <a:latin typeface="Arial" panose="020B0604020202020204" pitchFamily="34" charset="0"/>
              <a:ea typeface="Montserrat Black"/>
              <a:cs typeface="Arial" panose="020B0604020202020204" pitchFamily="34" charset="0"/>
              <a:sym typeface="Roboto Slab"/>
            </a:endParaRPr>
          </a:p>
          <a:p>
            <a:pPr algn="r"/>
            <a:r>
              <a:rPr lang="ar-SA" sz="2000" dirty="0" smtClean="0">
                <a:solidFill>
                  <a:schemeClr val="dk1"/>
                </a:solidFill>
                <a:latin typeface="Arial" panose="020B0604020202020204" pitchFamily="34" charset="0"/>
                <a:ea typeface="Montserrat Black"/>
                <a:cs typeface="Arial" panose="020B0604020202020204" pitchFamily="34" charset="0"/>
                <a:sym typeface="Roboto Slab"/>
              </a:rPr>
              <a:t> كلماته </a:t>
            </a:r>
            <a:r>
              <a:rPr lang="ar-SA" sz="2000" dirty="0">
                <a:solidFill>
                  <a:schemeClr val="dk1"/>
                </a:solidFill>
                <a:latin typeface="Arial" panose="020B0604020202020204" pitchFamily="34" charset="0"/>
                <a:ea typeface="Montserrat Black"/>
                <a:cs typeface="Arial" panose="020B0604020202020204" pitchFamily="34" charset="0"/>
                <a:sym typeface="Roboto Slab"/>
              </a:rPr>
              <a:t>تجاوبت بشكل كبير، مسلطة الضوء على الصراع الدائم الذي يواجهه الأفراد الذين يعانون من التحديات المتعلقة بالوزن.</a:t>
            </a:r>
            <a:r>
              <a:rPr lang="en-US" sz="2000" dirty="0">
                <a:solidFill>
                  <a:schemeClr val="dk1"/>
                </a:solidFill>
                <a:latin typeface="Arial" panose="020B0604020202020204" pitchFamily="34" charset="0"/>
                <a:ea typeface="Montserrat Black"/>
                <a:cs typeface="Arial" panose="020B0604020202020204" pitchFamily="34" charset="0"/>
                <a:sym typeface="Roboto Slab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Arial" panose="020B0604020202020204" pitchFamily="34" charset="0"/>
                <a:ea typeface="Montserrat Black"/>
                <a:cs typeface="Arial" panose="020B0604020202020204" pitchFamily="34" charset="0"/>
                <a:sym typeface="Roboto Slab"/>
              </a:rPr>
            </a:br>
            <a:endParaRPr lang="en-US" sz="2000" dirty="0">
              <a:solidFill>
                <a:schemeClr val="dk1"/>
              </a:solidFill>
              <a:latin typeface="Arial" panose="020B0604020202020204" pitchFamily="34" charset="0"/>
              <a:ea typeface="Montserrat Black"/>
              <a:cs typeface="Arial" panose="020B0604020202020204" pitchFamily="34" charset="0"/>
              <a:sym typeface="Roboto Slab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-1" r="999" b="11228"/>
          <a:stretch/>
        </p:blipFill>
        <p:spPr>
          <a:xfrm>
            <a:off x="311728" y="2245334"/>
            <a:ext cx="2742237" cy="191795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3"/>
          <p:cNvSpPr txBox="1">
            <a:spLocks noGrp="1"/>
          </p:cNvSpPr>
          <p:nvPr>
            <p:ph type="body" idx="1"/>
          </p:nvPr>
        </p:nvSpPr>
        <p:spPr>
          <a:xfrm>
            <a:off x="1123512" y="1386707"/>
            <a:ext cx="3868500" cy="27609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r">
              <a:buNone/>
            </a:pPr>
            <a:r>
              <a:rPr lang="ar-SA" sz="2000" i="0" dirty="0">
                <a:latin typeface="Arial" panose="020B0604020202020204" pitchFamily="34" charset="0"/>
                <a:ea typeface="Montserrat Black"/>
                <a:cs typeface="Arial" panose="020B0604020202020204" pitchFamily="34" charset="0"/>
                <a:sym typeface="Arial"/>
              </a:rPr>
              <a:t>من جانبها، قدمت الدكتورة كارولين أبوفيان، مديرة مركز التغذية </a:t>
            </a:r>
            <a:r>
              <a:rPr lang="ar-SA" sz="2000" i="0" dirty="0">
                <a:latin typeface="Arial" panose="020B0604020202020204" pitchFamily="34" charset="0"/>
                <a:ea typeface="Montserrat Black"/>
                <a:cs typeface="Arial" panose="020B0604020202020204" pitchFamily="34" charset="0"/>
              </a:rPr>
              <a:t>وإدارة الوزن في مركز بوسطن الطبي، نظرتها الشخصية حول التأثير العميق للجانب الأجتماعي للسمنة حيث قالت</a:t>
            </a:r>
            <a:r>
              <a:rPr lang="ar-SA" sz="2000" i="0" dirty="0" smtClean="0">
                <a:latin typeface="Arial" panose="020B0604020202020204" pitchFamily="34" charset="0"/>
                <a:ea typeface="Montserrat Black"/>
                <a:cs typeface="Arial" panose="020B0604020202020204" pitchFamily="34" charset="0"/>
              </a:rPr>
              <a:t>:</a:t>
            </a:r>
            <a:endParaRPr lang="en-US" sz="2000" i="0" dirty="0" smtClean="0">
              <a:latin typeface="Arial" panose="020B0604020202020204" pitchFamily="34" charset="0"/>
              <a:ea typeface="Montserrat Black"/>
              <a:cs typeface="Arial" panose="020B0604020202020204" pitchFamily="34" charset="0"/>
            </a:endParaRPr>
          </a:p>
          <a:p>
            <a:pPr marL="0" lvl="0" indent="0" algn="r">
              <a:buNone/>
            </a:pPr>
            <a:endParaRPr lang="en-US" sz="2000" i="0" dirty="0">
              <a:latin typeface="Arial" panose="020B0604020202020204" pitchFamily="34" charset="0"/>
              <a:ea typeface="Montserrat Black"/>
              <a:cs typeface="Arial" panose="020B0604020202020204" pitchFamily="34" charset="0"/>
            </a:endParaRPr>
          </a:p>
          <a:p>
            <a:pPr marL="0" lvl="0" indent="0" algn="r">
              <a:buNone/>
            </a:pPr>
            <a:r>
              <a:rPr lang="ar-SA" sz="2000" i="0" dirty="0" smtClean="0">
                <a:latin typeface="Arial" panose="020B0604020202020204" pitchFamily="34" charset="0"/>
                <a:ea typeface="Montserrat Black"/>
                <a:cs typeface="Arial" panose="020B0604020202020204" pitchFamily="34" charset="0"/>
              </a:rPr>
              <a:t> </a:t>
            </a:r>
            <a:r>
              <a:rPr lang="ar-SA" sz="2000" i="0" dirty="0">
                <a:latin typeface="Arial" panose="020B0604020202020204" pitchFamily="34" charset="0"/>
                <a:ea typeface="Montserrat Black"/>
                <a:cs typeface="Arial" panose="020B0604020202020204" pitchFamily="34" charset="0"/>
              </a:rPr>
              <a:t>"من المهم جدًا أن نكون متعاطفين، فالتفاهم هو الأساس. فالسمنة ليست فقط مسألة صحية</a:t>
            </a:r>
            <a:r>
              <a:rPr lang="ar-SA" sz="2000" i="0" dirty="0" smtClean="0">
                <a:latin typeface="Arial" panose="020B0604020202020204" pitchFamily="34" charset="0"/>
                <a:ea typeface="Montserrat Black"/>
                <a:cs typeface="Arial" panose="020B0604020202020204" pitchFamily="34" charset="0"/>
              </a:rPr>
              <a:t>.</a:t>
            </a:r>
            <a:r>
              <a:rPr lang="ar-SA" sz="2000" i="0" dirty="0">
                <a:latin typeface="Arial" panose="020B0604020202020204" pitchFamily="34" charset="0"/>
                <a:ea typeface="Montserrat Black"/>
                <a:cs typeface="Arial" panose="020B0604020202020204" pitchFamily="34" charset="0"/>
              </a:rPr>
              <a:t> "</a:t>
            </a:r>
            <a:r>
              <a:rPr lang="en-US" sz="2000" i="0" dirty="0">
                <a:latin typeface="Arial" panose="020B0604020202020204" pitchFamily="34" charset="0"/>
                <a:ea typeface="Montserrat Black"/>
                <a:cs typeface="Arial" panose="020B0604020202020204" pitchFamily="34" charset="0"/>
              </a:rPr>
              <a:t/>
            </a:r>
            <a:br>
              <a:rPr lang="en-US" sz="2000" i="0" dirty="0">
                <a:latin typeface="Arial" panose="020B0604020202020204" pitchFamily="34" charset="0"/>
                <a:ea typeface="Montserrat Black"/>
                <a:cs typeface="Arial" panose="020B0604020202020204" pitchFamily="34" charset="0"/>
              </a:rPr>
            </a:br>
            <a:endParaRPr sz="2000" i="0" dirty="0">
              <a:latin typeface="Arial" panose="020B0604020202020204" pitchFamily="34" charset="0"/>
              <a:ea typeface="Montserrat Black"/>
              <a:cs typeface="Arial" panose="020B0604020202020204" pitchFamily="34" charset="0"/>
            </a:endParaRPr>
          </a:p>
        </p:txBody>
      </p:sp>
      <p:sp>
        <p:nvSpPr>
          <p:cNvPr id="310" name="Google Shape;310;p43"/>
          <p:cNvSpPr/>
          <p:nvPr/>
        </p:nvSpPr>
        <p:spPr>
          <a:xfrm>
            <a:off x="8671838" y="170250"/>
            <a:ext cx="245400" cy="233400"/>
          </a:xfrm>
          <a:prstGeom prst="star7">
            <a:avLst>
              <a:gd name="adj" fmla="val 7434"/>
              <a:gd name="hf" fmla="val 102572"/>
              <a:gd name="vf" fmla="val 10521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12" name="Google Shape;312;p43"/>
          <p:cNvCxnSpPr/>
          <p:nvPr/>
        </p:nvCxnSpPr>
        <p:spPr>
          <a:xfrm>
            <a:off x="1450392" y="632918"/>
            <a:ext cx="3541620" cy="13783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9127" y="646701"/>
            <a:ext cx="2370364" cy="177777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9127" y="2767157"/>
            <a:ext cx="2370364" cy="177777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11" name="Google Shape;311;p43"/>
          <p:cNvSpPr/>
          <p:nvPr/>
        </p:nvSpPr>
        <p:spPr>
          <a:xfrm>
            <a:off x="276848" y="4378036"/>
            <a:ext cx="668092" cy="546363"/>
          </a:xfrm>
          <a:prstGeom prst="star7">
            <a:avLst>
              <a:gd name="adj" fmla="val 7434"/>
              <a:gd name="hf" fmla="val 102572"/>
              <a:gd name="vf" fmla="val 10521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5"/>
          </p:nvPr>
        </p:nvSpPr>
        <p:spPr>
          <a:xfrm>
            <a:off x="623453" y="1065458"/>
            <a:ext cx="4481945" cy="3187887"/>
          </a:xfrm>
        </p:spPr>
        <p:txBody>
          <a:bodyPr/>
          <a:lstStyle/>
          <a:p>
            <a:pPr algn="r"/>
            <a:r>
              <a:rPr lang="ar-SA" sz="2000" i="0" dirty="0">
                <a:latin typeface="Arial" panose="020B0604020202020204" pitchFamily="34" charset="0"/>
                <a:ea typeface="Montserrat Black"/>
                <a:cs typeface="Arial" panose="020B0604020202020204" pitchFamily="34" charset="0"/>
                <a:sym typeface="Arial"/>
              </a:rPr>
              <a:t>في نهاية المقابلة تكلمت مع شخص كان سمينا في ‏طفولته</a:t>
            </a:r>
            <a:r>
              <a:rPr lang="ar-SA" sz="2000" i="0" dirty="0" smtClean="0">
                <a:latin typeface="Arial" panose="020B0604020202020204" pitchFamily="34" charset="0"/>
                <a:ea typeface="Montserrat Black"/>
                <a:cs typeface="Arial" panose="020B0604020202020204" pitchFamily="34" charset="0"/>
                <a:sym typeface="Arial"/>
              </a:rPr>
              <a:t>.</a:t>
            </a:r>
            <a:endParaRPr lang="en-US" sz="2000" i="0" dirty="0" smtClean="0">
              <a:latin typeface="Arial" panose="020B0604020202020204" pitchFamily="34" charset="0"/>
              <a:ea typeface="Montserrat Black"/>
              <a:cs typeface="Arial" panose="020B0604020202020204" pitchFamily="34" charset="0"/>
              <a:sym typeface="Arial"/>
            </a:endParaRPr>
          </a:p>
          <a:p>
            <a:pPr algn="r"/>
            <a:endParaRPr lang="en-US" sz="2000" i="0" dirty="0">
              <a:latin typeface="Arial" panose="020B0604020202020204" pitchFamily="34" charset="0"/>
              <a:ea typeface="Montserrat Black"/>
              <a:cs typeface="Arial" panose="020B0604020202020204" pitchFamily="34" charset="0"/>
              <a:sym typeface="Arial"/>
            </a:endParaRPr>
          </a:p>
          <a:p>
            <a:pPr algn="r"/>
            <a:r>
              <a:rPr lang="ar-SA" sz="2000" i="0" dirty="0" smtClean="0">
                <a:latin typeface="Arial" panose="020B0604020202020204" pitchFamily="34" charset="0"/>
                <a:ea typeface="Montserrat Black"/>
                <a:cs typeface="Arial" panose="020B0604020202020204" pitchFamily="34" charset="0"/>
                <a:sym typeface="Arial"/>
              </a:rPr>
              <a:t> </a:t>
            </a:r>
            <a:r>
              <a:rPr lang="ar-SA" sz="2000" i="0" dirty="0">
                <a:latin typeface="Arial" panose="020B0604020202020204" pitchFamily="34" charset="0"/>
                <a:ea typeface="Montserrat Black"/>
                <a:cs typeface="Arial" panose="020B0604020202020204" pitchFamily="34" charset="0"/>
                <a:sym typeface="Arial"/>
              </a:rPr>
              <a:t>‏اخذ نفس عميقا ‏وتحدث معنا عن ‏مشاعره عندما كان سمينا. </a:t>
            </a:r>
            <a:r>
              <a:rPr lang="ar-SA" sz="2000" i="0" dirty="0">
                <a:latin typeface="Arial" panose="020B0604020202020204" pitchFamily="34" charset="0"/>
                <a:ea typeface="Montserrat Black"/>
                <a:cs typeface="Arial" panose="020B0604020202020204" pitchFamily="34" charset="0"/>
                <a:sym typeface="Arial"/>
              </a:rPr>
              <a:t>‏كان يعاني من البلطجة والمضايقة والتمييز ‏في حياته اليومية. في مكان العمل كانت فرصه في الترقية تتأثر سلبيا بسبب سمنته. ‏وأيضا، في المدرسة، كان يعاني من التنمر مما قد أثر على أدائه الأكاديمي. </a:t>
            </a:r>
            <a:endParaRPr lang="en-US" sz="2000" i="0" dirty="0">
              <a:latin typeface="Arial" panose="020B0604020202020204" pitchFamily="34" charset="0"/>
              <a:ea typeface="Montserrat Black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15" name="Google Shape;312;p43"/>
          <p:cNvCxnSpPr/>
          <p:nvPr/>
        </p:nvCxnSpPr>
        <p:spPr>
          <a:xfrm>
            <a:off x="5546495" y="748145"/>
            <a:ext cx="0" cy="362049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2175" y="864830"/>
            <a:ext cx="2600492" cy="156029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2175" y="2902009"/>
            <a:ext cx="2629067" cy="138026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cxnSp>
        <p:nvCxnSpPr>
          <p:cNvPr id="20" name="Google Shape;312;p43"/>
          <p:cNvCxnSpPr/>
          <p:nvPr/>
        </p:nvCxnSpPr>
        <p:spPr>
          <a:xfrm flipH="1">
            <a:off x="5849048" y="2656066"/>
            <a:ext cx="2822166" cy="1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6" name="Google Shape;446;p50"/>
          <p:cNvCxnSpPr/>
          <p:nvPr/>
        </p:nvCxnSpPr>
        <p:spPr>
          <a:xfrm>
            <a:off x="3988419" y="1497994"/>
            <a:ext cx="0" cy="2675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0" name="Google Shape;450;p50"/>
          <p:cNvCxnSpPr/>
          <p:nvPr/>
        </p:nvCxnSpPr>
        <p:spPr>
          <a:xfrm>
            <a:off x="704798" y="303907"/>
            <a:ext cx="1058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1" name="Google Shape;451;p50"/>
          <p:cNvCxnSpPr/>
          <p:nvPr/>
        </p:nvCxnSpPr>
        <p:spPr>
          <a:xfrm>
            <a:off x="7365873" y="303907"/>
            <a:ext cx="1058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Rectangle 3"/>
          <p:cNvSpPr/>
          <p:nvPr/>
        </p:nvSpPr>
        <p:spPr>
          <a:xfrm>
            <a:off x="4558145" y="1295272"/>
            <a:ext cx="3865828" cy="3032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</a:pPr>
            <a:r>
              <a:rPr lang="ar-SA" sz="2000" dirty="0">
                <a:solidFill>
                  <a:schemeClr val="dk1"/>
                </a:solidFill>
                <a:latin typeface="Arial" panose="020B0604020202020204" pitchFamily="34" charset="0"/>
                <a:ea typeface="Montserrat Black"/>
                <a:cs typeface="Arial" panose="020B0604020202020204" pitchFamily="34" charset="0"/>
                <a:sym typeface="Roboto Slab"/>
              </a:rPr>
              <a:t>من المهم الاعتراف بأن السمنة مشكلة مجتمعية تؤثر علينا جميعًا ، وليست للأفراد فقط</a:t>
            </a:r>
            <a:r>
              <a:rPr lang="ar-SA" sz="2000" dirty="0" smtClean="0">
                <a:solidFill>
                  <a:schemeClr val="dk1"/>
                </a:solidFill>
                <a:latin typeface="Arial" panose="020B0604020202020204" pitchFamily="34" charset="0"/>
                <a:ea typeface="Montserrat Black"/>
                <a:cs typeface="Arial" panose="020B0604020202020204" pitchFamily="34" charset="0"/>
                <a:sym typeface="Roboto Slab"/>
              </a:rPr>
              <a:t>.</a:t>
            </a:r>
            <a:endParaRPr lang="en-US" sz="2000" dirty="0" smtClean="0">
              <a:solidFill>
                <a:schemeClr val="dk1"/>
              </a:solidFill>
              <a:latin typeface="Arial" panose="020B0604020202020204" pitchFamily="34" charset="0"/>
              <a:ea typeface="Montserrat Black"/>
              <a:cs typeface="Arial" panose="020B0604020202020204" pitchFamily="34" charset="0"/>
              <a:sym typeface="Roboto Slab"/>
            </a:endParaRPr>
          </a:p>
          <a:p>
            <a:pPr algn="r">
              <a:lnSpc>
                <a:spcPct val="107000"/>
              </a:lnSpc>
            </a:pPr>
            <a:endParaRPr lang="en-US" sz="2000" dirty="0">
              <a:solidFill>
                <a:schemeClr val="dk1"/>
              </a:solidFill>
              <a:latin typeface="Arial" panose="020B0604020202020204" pitchFamily="34" charset="0"/>
              <a:ea typeface="Montserrat Black"/>
              <a:cs typeface="Arial" panose="020B0604020202020204" pitchFamily="34" charset="0"/>
              <a:sym typeface="Roboto Slab"/>
            </a:endParaRPr>
          </a:p>
          <a:p>
            <a:pPr algn="r">
              <a:lnSpc>
                <a:spcPct val="107000"/>
              </a:lnSpc>
            </a:pPr>
            <a:r>
              <a:rPr lang="ar-SA" sz="2000" dirty="0" smtClean="0">
                <a:solidFill>
                  <a:schemeClr val="dk1"/>
                </a:solidFill>
                <a:latin typeface="Arial" panose="020B0604020202020204" pitchFamily="34" charset="0"/>
                <a:ea typeface="Montserrat Black"/>
                <a:cs typeface="Arial" panose="020B0604020202020204" pitchFamily="34" charset="0"/>
                <a:sym typeface="Roboto Slab"/>
              </a:rPr>
              <a:t> </a:t>
            </a:r>
            <a:r>
              <a:rPr lang="ar-SA" sz="2000" dirty="0">
                <a:solidFill>
                  <a:schemeClr val="dk1"/>
                </a:solidFill>
                <a:latin typeface="Arial" panose="020B0604020202020204" pitchFamily="34" charset="0"/>
                <a:ea typeface="Montserrat Black"/>
                <a:cs typeface="Arial" panose="020B0604020202020204" pitchFamily="34" charset="0"/>
                <a:sym typeface="Roboto Slab"/>
              </a:rPr>
              <a:t>يمكننا المساعدة في تحسين حياة الأشخاص الذين يعانون من وزنهم وتعزيز تحسين الصحة والرفاهية للجميع من خلال تحدي وصمة العار المجتمعية للسمنة والعمل من أجل مجتمع أكثر شمولاً وتسامحًا.</a:t>
            </a:r>
            <a:endParaRPr lang="en-US" sz="2000" dirty="0">
              <a:solidFill>
                <a:schemeClr val="dk1"/>
              </a:solidFill>
              <a:latin typeface="Arial" panose="020B0604020202020204" pitchFamily="34" charset="0"/>
              <a:ea typeface="Montserrat Black"/>
              <a:cs typeface="Arial" panose="020B0604020202020204" pitchFamily="34" charset="0"/>
              <a:sym typeface="Roboto Slab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486" y="1547073"/>
            <a:ext cx="3092161" cy="252870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48"/>
          <p:cNvSpPr txBox="1">
            <a:spLocks noGrp="1"/>
          </p:cNvSpPr>
          <p:nvPr>
            <p:ph type="subTitle" idx="3"/>
          </p:nvPr>
        </p:nvSpPr>
        <p:spPr>
          <a:xfrm>
            <a:off x="4281463" y="949036"/>
            <a:ext cx="4149437" cy="2528454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r"/>
            <a:r>
              <a:rPr lang="ar-JO" sz="2000" i="0" dirty="0">
                <a:latin typeface="Arial" panose="020B0604020202020204" pitchFamily="34" charset="0"/>
                <a:ea typeface="Montserrat Black"/>
                <a:cs typeface="Arial" panose="020B0604020202020204" pitchFamily="34" charset="0"/>
              </a:rPr>
              <a:t>أود أن أخاطب كل الأصدقاء الذين يعانون من السمنة. </a:t>
            </a:r>
            <a:r>
              <a:rPr lang="ar-JO" sz="2000" i="0" dirty="0">
                <a:latin typeface="Arial" panose="020B0604020202020204" pitchFamily="34" charset="0"/>
                <a:ea typeface="Montserrat Black"/>
                <a:cs typeface="Arial" panose="020B0604020202020204" pitchFamily="34" charset="0"/>
                <a:sym typeface="Arial"/>
              </a:rPr>
              <a:t>حان الوقت لتتحكموا في حياتكم، وتحسنوا أنفسكم، وتعتمدوا عادات صحية. تذكروا أن هذه الرحلة ليست مجرد تحقيق وزن معين أو الامتثال لمعايير الجمال المجتمعية. </a:t>
            </a:r>
            <a:r>
              <a:rPr lang="ar-JO" sz="2000" i="0" dirty="0">
                <a:latin typeface="Arial" panose="020B0604020202020204" pitchFamily="34" charset="0"/>
                <a:ea typeface="Montserrat Black"/>
                <a:cs typeface="Arial" panose="020B0604020202020204" pitchFamily="34" charset="0"/>
                <a:sym typeface="Arial"/>
              </a:rPr>
              <a:t>إنها عن استعادة صحتكم وسعادتكم وثقتكم بأ</a:t>
            </a:r>
            <a:r>
              <a:rPr lang="ar-JO" sz="2000" i="0" dirty="0">
                <a:latin typeface="Arial" panose="020B0604020202020204" pitchFamily="34" charset="0"/>
                <a:ea typeface="Montserrat Black"/>
                <a:cs typeface="Arial" panose="020B0604020202020204" pitchFamily="34" charset="0"/>
              </a:rPr>
              <a:t>نفسكم</a:t>
            </a:r>
            <a:r>
              <a:rPr lang="ar-JO" sz="2000" i="0" dirty="0" smtClean="0">
                <a:latin typeface="Arial" panose="020B0604020202020204" pitchFamily="34" charset="0"/>
                <a:ea typeface="Montserrat Black"/>
                <a:cs typeface="Arial" panose="020B0604020202020204" pitchFamily="34" charset="0"/>
              </a:rPr>
              <a:t>.</a:t>
            </a:r>
            <a:endParaRPr lang="en-US" sz="2000" i="0" dirty="0" smtClean="0">
              <a:latin typeface="Arial" panose="020B0604020202020204" pitchFamily="34" charset="0"/>
              <a:ea typeface="Montserrat Black"/>
              <a:cs typeface="Arial" panose="020B0604020202020204" pitchFamily="34" charset="0"/>
            </a:endParaRPr>
          </a:p>
          <a:p>
            <a:pPr marL="0" lvl="0" indent="0" algn="r"/>
            <a:endParaRPr lang="en-US" sz="2000" i="0" dirty="0" smtClean="0">
              <a:latin typeface="Arial" panose="020B0604020202020204" pitchFamily="34" charset="0"/>
              <a:ea typeface="Montserrat Black"/>
              <a:cs typeface="Arial" panose="020B0604020202020204" pitchFamily="34" charset="0"/>
            </a:endParaRPr>
          </a:p>
          <a:p>
            <a:pPr marL="0" lvl="0" indent="0" algn="r"/>
            <a:endParaRPr lang="en-US" sz="2000" i="0" dirty="0">
              <a:latin typeface="Arial" panose="020B0604020202020204" pitchFamily="34" charset="0"/>
              <a:ea typeface="Montserrat Black"/>
              <a:cs typeface="Arial" panose="020B0604020202020204" pitchFamily="34" charset="0"/>
            </a:endParaRPr>
          </a:p>
          <a:p>
            <a:pPr marL="0" lvl="0" indent="0" algn="r"/>
            <a:r>
              <a:rPr lang="ar-JO" sz="2000" i="0" dirty="0">
                <a:latin typeface="Arial" panose="020B0604020202020204" pitchFamily="34" charset="0"/>
                <a:ea typeface="Montserrat Black"/>
                <a:cs typeface="Arial" panose="020B0604020202020204" pitchFamily="34" charset="0"/>
              </a:rPr>
              <a:t>من خلال تعاوننا، دعونا نخطو الخطوة نحو تحسين صحتنا والشعور بالراحة في أجسادنا.</a:t>
            </a:r>
            <a:endParaRPr sz="2000" i="0" dirty="0">
              <a:latin typeface="Arial" panose="020B0604020202020204" pitchFamily="34" charset="0"/>
              <a:ea typeface="Montserrat Black"/>
              <a:cs typeface="Arial" panose="020B0604020202020204" pitchFamily="34" charset="0"/>
            </a:endParaRPr>
          </a:p>
        </p:txBody>
      </p:sp>
      <p:sp>
        <p:nvSpPr>
          <p:cNvPr id="421" name="Google Shape;421;p48"/>
          <p:cNvSpPr/>
          <p:nvPr/>
        </p:nvSpPr>
        <p:spPr>
          <a:xfrm>
            <a:off x="8032800" y="4225500"/>
            <a:ext cx="796200" cy="757200"/>
          </a:xfrm>
          <a:prstGeom prst="star7">
            <a:avLst>
              <a:gd name="adj" fmla="val 7434"/>
              <a:gd name="hf" fmla="val 102572"/>
              <a:gd name="vf" fmla="val 10521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" name="Google Shape;446;p50"/>
          <p:cNvCxnSpPr/>
          <p:nvPr/>
        </p:nvCxnSpPr>
        <p:spPr>
          <a:xfrm>
            <a:off x="3953783" y="1352522"/>
            <a:ext cx="0" cy="2675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1" name="Google Shape;1100;p50"/>
          <p:cNvGrpSpPr/>
          <p:nvPr/>
        </p:nvGrpSpPr>
        <p:grpSpPr>
          <a:xfrm>
            <a:off x="1274244" y="949036"/>
            <a:ext cx="1433945" cy="1704109"/>
            <a:chOff x="-7522475" y="2585925"/>
            <a:chExt cx="2340875" cy="2937975"/>
          </a:xfrm>
        </p:grpSpPr>
        <p:sp>
          <p:nvSpPr>
            <p:cNvPr id="12" name="Google Shape;1101;p50"/>
            <p:cNvSpPr/>
            <p:nvPr/>
          </p:nvSpPr>
          <p:spPr>
            <a:xfrm>
              <a:off x="-7522475" y="5227400"/>
              <a:ext cx="2340875" cy="296500"/>
            </a:xfrm>
            <a:custGeom>
              <a:avLst/>
              <a:gdLst/>
              <a:ahLst/>
              <a:cxnLst/>
              <a:rect l="l" t="t" r="r" b="b"/>
              <a:pathLst>
                <a:path w="93635" h="11860" extrusionOk="0">
                  <a:moveTo>
                    <a:pt x="46818" y="0"/>
                  </a:moveTo>
                  <a:cubicBezTo>
                    <a:pt x="34401" y="0"/>
                    <a:pt x="22493" y="624"/>
                    <a:pt x="13712" y="1737"/>
                  </a:cubicBezTo>
                  <a:cubicBezTo>
                    <a:pt x="4933" y="2849"/>
                    <a:pt x="0" y="4357"/>
                    <a:pt x="0" y="5930"/>
                  </a:cubicBezTo>
                  <a:cubicBezTo>
                    <a:pt x="0" y="7502"/>
                    <a:pt x="4933" y="9010"/>
                    <a:pt x="13712" y="10123"/>
                  </a:cubicBezTo>
                  <a:cubicBezTo>
                    <a:pt x="22493" y="11234"/>
                    <a:pt x="34401" y="11859"/>
                    <a:pt x="46818" y="11859"/>
                  </a:cubicBezTo>
                  <a:cubicBezTo>
                    <a:pt x="59235" y="11859"/>
                    <a:pt x="71142" y="11234"/>
                    <a:pt x="79923" y="10123"/>
                  </a:cubicBezTo>
                  <a:cubicBezTo>
                    <a:pt x="88702" y="9010"/>
                    <a:pt x="93634" y="7502"/>
                    <a:pt x="93634" y="5930"/>
                  </a:cubicBezTo>
                  <a:cubicBezTo>
                    <a:pt x="93634" y="4357"/>
                    <a:pt x="88702" y="2849"/>
                    <a:pt x="79923" y="1737"/>
                  </a:cubicBezTo>
                  <a:cubicBezTo>
                    <a:pt x="71142" y="624"/>
                    <a:pt x="59235" y="0"/>
                    <a:pt x="46818" y="0"/>
                  </a:cubicBezTo>
                  <a:close/>
                </a:path>
              </a:pathLst>
            </a:custGeom>
            <a:solidFill>
              <a:srgbClr val="000000">
                <a:alpha val="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102;p50"/>
            <p:cNvSpPr/>
            <p:nvPr/>
          </p:nvSpPr>
          <p:spPr>
            <a:xfrm>
              <a:off x="-6710025" y="3759900"/>
              <a:ext cx="633550" cy="1009575"/>
            </a:xfrm>
            <a:custGeom>
              <a:avLst/>
              <a:gdLst/>
              <a:ahLst/>
              <a:cxnLst/>
              <a:rect l="l" t="t" r="r" b="b"/>
              <a:pathLst>
                <a:path w="25342" h="40383" extrusionOk="0">
                  <a:moveTo>
                    <a:pt x="2380" y="1"/>
                  </a:moveTo>
                  <a:cubicBezTo>
                    <a:pt x="734" y="1"/>
                    <a:pt x="1" y="1099"/>
                    <a:pt x="1100" y="4301"/>
                  </a:cubicBezTo>
                  <a:cubicBezTo>
                    <a:pt x="2197" y="7502"/>
                    <a:pt x="4575" y="9972"/>
                    <a:pt x="6405" y="10429"/>
                  </a:cubicBezTo>
                  <a:cubicBezTo>
                    <a:pt x="7424" y="10684"/>
                    <a:pt x="10370" y="10740"/>
                    <a:pt x="12783" y="10740"/>
                  </a:cubicBezTo>
                  <a:cubicBezTo>
                    <a:pt x="14704" y="10740"/>
                    <a:pt x="16286" y="10705"/>
                    <a:pt x="16286" y="10705"/>
                  </a:cubicBezTo>
                  <a:lnTo>
                    <a:pt x="16286" y="10705"/>
                  </a:lnTo>
                  <a:cubicBezTo>
                    <a:pt x="16286" y="10705"/>
                    <a:pt x="14272" y="15187"/>
                    <a:pt x="13358" y="17840"/>
                  </a:cubicBezTo>
                  <a:cubicBezTo>
                    <a:pt x="12443" y="20492"/>
                    <a:pt x="6589" y="26348"/>
                    <a:pt x="6313" y="26530"/>
                  </a:cubicBezTo>
                  <a:cubicBezTo>
                    <a:pt x="6039" y="26714"/>
                    <a:pt x="2289" y="27719"/>
                    <a:pt x="1465" y="28361"/>
                  </a:cubicBezTo>
                  <a:cubicBezTo>
                    <a:pt x="642" y="29000"/>
                    <a:pt x="2197" y="30281"/>
                    <a:pt x="3020" y="32203"/>
                  </a:cubicBezTo>
                  <a:cubicBezTo>
                    <a:pt x="3843" y="34123"/>
                    <a:pt x="5490" y="39612"/>
                    <a:pt x="5765" y="40162"/>
                  </a:cubicBezTo>
                  <a:cubicBezTo>
                    <a:pt x="5842" y="40315"/>
                    <a:pt x="6018" y="40383"/>
                    <a:pt x="6235" y="40383"/>
                  </a:cubicBezTo>
                  <a:cubicBezTo>
                    <a:pt x="6793" y="40383"/>
                    <a:pt x="7620" y="39932"/>
                    <a:pt x="7686" y="39338"/>
                  </a:cubicBezTo>
                  <a:cubicBezTo>
                    <a:pt x="7778" y="38515"/>
                    <a:pt x="7412" y="36777"/>
                    <a:pt x="7412" y="35130"/>
                  </a:cubicBezTo>
                  <a:cubicBezTo>
                    <a:pt x="7412" y="33484"/>
                    <a:pt x="12351" y="27903"/>
                    <a:pt x="12351" y="27903"/>
                  </a:cubicBezTo>
                  <a:cubicBezTo>
                    <a:pt x="12351" y="27903"/>
                    <a:pt x="17932" y="22140"/>
                    <a:pt x="19853" y="18572"/>
                  </a:cubicBezTo>
                  <a:cubicBezTo>
                    <a:pt x="21775" y="15005"/>
                    <a:pt x="25342" y="8966"/>
                    <a:pt x="24976" y="7228"/>
                  </a:cubicBezTo>
                  <a:cubicBezTo>
                    <a:pt x="24610" y="5490"/>
                    <a:pt x="19671" y="3294"/>
                    <a:pt x="14364" y="1737"/>
                  </a:cubicBezTo>
                  <a:cubicBezTo>
                    <a:pt x="9058" y="183"/>
                    <a:pt x="2380" y="1"/>
                    <a:pt x="23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103;p50"/>
            <p:cNvSpPr/>
            <p:nvPr/>
          </p:nvSpPr>
          <p:spPr>
            <a:xfrm>
              <a:off x="-6710025" y="3759900"/>
              <a:ext cx="629450" cy="334150"/>
            </a:xfrm>
            <a:custGeom>
              <a:avLst/>
              <a:gdLst/>
              <a:ahLst/>
              <a:cxnLst/>
              <a:rect l="l" t="t" r="r" b="b"/>
              <a:pathLst>
                <a:path w="25178" h="13366" extrusionOk="0">
                  <a:moveTo>
                    <a:pt x="2380" y="1"/>
                  </a:moveTo>
                  <a:cubicBezTo>
                    <a:pt x="734" y="1"/>
                    <a:pt x="1" y="1098"/>
                    <a:pt x="1100" y="4299"/>
                  </a:cubicBezTo>
                  <a:cubicBezTo>
                    <a:pt x="2197" y="7502"/>
                    <a:pt x="4576" y="9972"/>
                    <a:pt x="6405" y="10429"/>
                  </a:cubicBezTo>
                  <a:cubicBezTo>
                    <a:pt x="7420" y="10683"/>
                    <a:pt x="10350" y="10740"/>
                    <a:pt x="12758" y="10740"/>
                  </a:cubicBezTo>
                  <a:cubicBezTo>
                    <a:pt x="14690" y="10740"/>
                    <a:pt x="16286" y="10703"/>
                    <a:pt x="16286" y="10703"/>
                  </a:cubicBezTo>
                  <a:lnTo>
                    <a:pt x="16286" y="10703"/>
                  </a:lnTo>
                  <a:cubicBezTo>
                    <a:pt x="16286" y="10703"/>
                    <a:pt x="16125" y="11063"/>
                    <a:pt x="15876" y="11628"/>
                  </a:cubicBezTo>
                  <a:cubicBezTo>
                    <a:pt x="16605" y="12235"/>
                    <a:pt x="18082" y="13231"/>
                    <a:pt x="20036" y="13357"/>
                  </a:cubicBezTo>
                  <a:cubicBezTo>
                    <a:pt x="20131" y="13363"/>
                    <a:pt x="20227" y="13366"/>
                    <a:pt x="20324" y="13366"/>
                  </a:cubicBezTo>
                  <a:cubicBezTo>
                    <a:pt x="21152" y="13366"/>
                    <a:pt x="22067" y="13152"/>
                    <a:pt x="22950" y="12850"/>
                  </a:cubicBezTo>
                  <a:cubicBezTo>
                    <a:pt x="24194" y="10426"/>
                    <a:pt x="25178" y="8180"/>
                    <a:pt x="24976" y="7226"/>
                  </a:cubicBezTo>
                  <a:cubicBezTo>
                    <a:pt x="24610" y="5490"/>
                    <a:pt x="19671" y="3294"/>
                    <a:pt x="14364" y="1737"/>
                  </a:cubicBezTo>
                  <a:cubicBezTo>
                    <a:pt x="9058" y="183"/>
                    <a:pt x="2380" y="1"/>
                    <a:pt x="23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104;p50"/>
            <p:cNvSpPr/>
            <p:nvPr/>
          </p:nvSpPr>
          <p:spPr>
            <a:xfrm>
              <a:off x="-6951025" y="3980225"/>
              <a:ext cx="190975" cy="367250"/>
            </a:xfrm>
            <a:custGeom>
              <a:avLst/>
              <a:gdLst/>
              <a:ahLst/>
              <a:cxnLst/>
              <a:rect l="l" t="t" r="r" b="b"/>
              <a:pathLst>
                <a:path w="7639" h="14690" extrusionOk="0">
                  <a:moveTo>
                    <a:pt x="4505" y="1"/>
                  </a:moveTo>
                  <a:lnTo>
                    <a:pt x="0" y="392"/>
                  </a:lnTo>
                  <a:lnTo>
                    <a:pt x="3330" y="14690"/>
                  </a:lnTo>
                  <a:lnTo>
                    <a:pt x="7638" y="14690"/>
                  </a:lnTo>
                  <a:lnTo>
                    <a:pt x="450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105;p50"/>
            <p:cNvSpPr/>
            <p:nvPr/>
          </p:nvSpPr>
          <p:spPr>
            <a:xfrm>
              <a:off x="-7009775" y="4242400"/>
              <a:ext cx="443900" cy="521550"/>
            </a:xfrm>
            <a:custGeom>
              <a:avLst/>
              <a:gdLst/>
              <a:ahLst/>
              <a:cxnLst/>
              <a:rect l="l" t="t" r="r" b="b"/>
              <a:pathLst>
                <a:path w="17756" h="20862" extrusionOk="0">
                  <a:moveTo>
                    <a:pt x="8249" y="0"/>
                  </a:moveTo>
                  <a:cubicBezTo>
                    <a:pt x="6329" y="0"/>
                    <a:pt x="3630" y="333"/>
                    <a:pt x="0" y="1462"/>
                  </a:cubicBezTo>
                  <a:lnTo>
                    <a:pt x="5093" y="19676"/>
                  </a:lnTo>
                  <a:lnTo>
                    <a:pt x="17755" y="20862"/>
                  </a:lnTo>
                  <a:lnTo>
                    <a:pt x="12143" y="678"/>
                  </a:lnTo>
                  <a:cubicBezTo>
                    <a:pt x="12143" y="678"/>
                    <a:pt x="10991" y="0"/>
                    <a:pt x="82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106;p50"/>
            <p:cNvSpPr/>
            <p:nvPr/>
          </p:nvSpPr>
          <p:spPr>
            <a:xfrm>
              <a:off x="-7093025" y="3881650"/>
              <a:ext cx="361375" cy="154675"/>
            </a:xfrm>
            <a:custGeom>
              <a:avLst/>
              <a:gdLst/>
              <a:ahLst/>
              <a:cxnLst/>
              <a:rect l="l" t="t" r="r" b="b"/>
              <a:pathLst>
                <a:path w="14455" h="6187" extrusionOk="0">
                  <a:moveTo>
                    <a:pt x="3969" y="1"/>
                  </a:moveTo>
                  <a:cubicBezTo>
                    <a:pt x="2768" y="1"/>
                    <a:pt x="1240" y="311"/>
                    <a:pt x="784" y="1789"/>
                  </a:cubicBezTo>
                  <a:cubicBezTo>
                    <a:pt x="1" y="4335"/>
                    <a:pt x="4897" y="5706"/>
                    <a:pt x="7248" y="6099"/>
                  </a:cubicBezTo>
                  <a:cubicBezTo>
                    <a:pt x="7612" y="6159"/>
                    <a:pt x="8018" y="6187"/>
                    <a:pt x="8445" y="6187"/>
                  </a:cubicBezTo>
                  <a:cubicBezTo>
                    <a:pt x="10782" y="6187"/>
                    <a:pt x="13772" y="5360"/>
                    <a:pt x="14102" y="4531"/>
                  </a:cubicBezTo>
                  <a:cubicBezTo>
                    <a:pt x="14454" y="3654"/>
                    <a:pt x="9692" y="5"/>
                    <a:pt x="6549" y="5"/>
                  </a:cubicBezTo>
                  <a:cubicBezTo>
                    <a:pt x="6185" y="5"/>
                    <a:pt x="5842" y="54"/>
                    <a:pt x="5532" y="162"/>
                  </a:cubicBezTo>
                  <a:cubicBezTo>
                    <a:pt x="5532" y="162"/>
                    <a:pt x="4836" y="1"/>
                    <a:pt x="3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07;p50"/>
            <p:cNvSpPr/>
            <p:nvPr/>
          </p:nvSpPr>
          <p:spPr>
            <a:xfrm>
              <a:off x="-6045175" y="4435600"/>
              <a:ext cx="543525" cy="528850"/>
            </a:xfrm>
            <a:custGeom>
              <a:avLst/>
              <a:gdLst/>
              <a:ahLst/>
              <a:cxnLst/>
              <a:rect l="l" t="t" r="r" b="b"/>
              <a:pathLst>
                <a:path w="21741" h="21154" extrusionOk="0">
                  <a:moveTo>
                    <a:pt x="11359" y="1"/>
                  </a:moveTo>
                  <a:lnTo>
                    <a:pt x="0" y="15474"/>
                  </a:lnTo>
                  <a:lnTo>
                    <a:pt x="17235" y="21153"/>
                  </a:lnTo>
                  <a:cubicBezTo>
                    <a:pt x="21740" y="6268"/>
                    <a:pt x="11359" y="1"/>
                    <a:pt x="113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108;p50"/>
            <p:cNvSpPr/>
            <p:nvPr/>
          </p:nvSpPr>
          <p:spPr>
            <a:xfrm>
              <a:off x="-6103925" y="4259350"/>
              <a:ext cx="372150" cy="631625"/>
            </a:xfrm>
            <a:custGeom>
              <a:avLst/>
              <a:gdLst/>
              <a:ahLst/>
              <a:cxnLst/>
              <a:rect l="l" t="t" r="r" b="b"/>
              <a:pathLst>
                <a:path w="14886" h="25265" extrusionOk="0">
                  <a:moveTo>
                    <a:pt x="12338" y="0"/>
                  </a:moveTo>
                  <a:lnTo>
                    <a:pt x="0" y="23111"/>
                  </a:lnTo>
                  <a:lnTo>
                    <a:pt x="4309" y="25265"/>
                  </a:lnTo>
                  <a:lnTo>
                    <a:pt x="14886" y="6267"/>
                  </a:lnTo>
                  <a:lnTo>
                    <a:pt x="123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109;p50"/>
            <p:cNvSpPr/>
            <p:nvPr/>
          </p:nvSpPr>
          <p:spPr>
            <a:xfrm>
              <a:off x="-7166450" y="4675475"/>
              <a:ext cx="1625650" cy="739450"/>
            </a:xfrm>
            <a:custGeom>
              <a:avLst/>
              <a:gdLst/>
              <a:ahLst/>
              <a:cxnLst/>
              <a:rect l="l" t="t" r="r" b="b"/>
              <a:pathLst>
                <a:path w="65026" h="29578" extrusionOk="0">
                  <a:moveTo>
                    <a:pt x="5982" y="0"/>
                  </a:moveTo>
                  <a:cubicBezTo>
                    <a:pt x="5686" y="0"/>
                    <a:pt x="5390" y="1"/>
                    <a:pt x="5093" y="3"/>
                  </a:cubicBezTo>
                  <a:lnTo>
                    <a:pt x="2741" y="10187"/>
                  </a:lnTo>
                  <a:lnTo>
                    <a:pt x="7442" y="12733"/>
                  </a:lnTo>
                  <a:lnTo>
                    <a:pt x="0" y="24289"/>
                  </a:lnTo>
                  <a:lnTo>
                    <a:pt x="1959" y="29577"/>
                  </a:lnTo>
                  <a:cubicBezTo>
                    <a:pt x="1959" y="29577"/>
                    <a:pt x="11294" y="27975"/>
                    <a:pt x="30094" y="27975"/>
                  </a:cubicBezTo>
                  <a:cubicBezTo>
                    <a:pt x="38390" y="27975"/>
                    <a:pt x="48528" y="28287"/>
                    <a:pt x="60520" y="29186"/>
                  </a:cubicBezTo>
                  <a:lnTo>
                    <a:pt x="65025" y="10578"/>
                  </a:lnTo>
                  <a:cubicBezTo>
                    <a:pt x="65025" y="10578"/>
                    <a:pt x="38483" y="0"/>
                    <a:pt x="59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10;p50"/>
            <p:cNvSpPr/>
            <p:nvPr/>
          </p:nvSpPr>
          <p:spPr>
            <a:xfrm>
              <a:off x="-5809875" y="5351225"/>
              <a:ext cx="122175" cy="117575"/>
            </a:xfrm>
            <a:custGeom>
              <a:avLst/>
              <a:gdLst/>
              <a:ahLst/>
              <a:cxnLst/>
              <a:rect l="l" t="t" r="r" b="b"/>
              <a:pathLst>
                <a:path w="4887" h="4703" extrusionOk="0">
                  <a:moveTo>
                    <a:pt x="2536" y="1"/>
                  </a:moveTo>
                  <a:cubicBezTo>
                    <a:pt x="1925" y="1"/>
                    <a:pt x="1324" y="239"/>
                    <a:pt x="874" y="689"/>
                  </a:cubicBezTo>
                  <a:cubicBezTo>
                    <a:pt x="202" y="1361"/>
                    <a:pt x="0" y="2372"/>
                    <a:pt x="364" y="3250"/>
                  </a:cubicBezTo>
                  <a:cubicBezTo>
                    <a:pt x="727" y="4129"/>
                    <a:pt x="1585" y="4702"/>
                    <a:pt x="2535" y="4702"/>
                  </a:cubicBezTo>
                  <a:cubicBezTo>
                    <a:pt x="3834" y="4701"/>
                    <a:pt x="4886" y="3649"/>
                    <a:pt x="4886" y="2351"/>
                  </a:cubicBezTo>
                  <a:cubicBezTo>
                    <a:pt x="4886" y="1401"/>
                    <a:pt x="4313" y="543"/>
                    <a:pt x="3434" y="179"/>
                  </a:cubicBezTo>
                  <a:cubicBezTo>
                    <a:pt x="3144" y="59"/>
                    <a:pt x="2839" y="1"/>
                    <a:pt x="25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11;p50"/>
            <p:cNvSpPr/>
            <p:nvPr/>
          </p:nvSpPr>
          <p:spPr>
            <a:xfrm>
              <a:off x="-7171075" y="5351225"/>
              <a:ext cx="122125" cy="117575"/>
            </a:xfrm>
            <a:custGeom>
              <a:avLst/>
              <a:gdLst/>
              <a:ahLst/>
              <a:cxnLst/>
              <a:rect l="l" t="t" r="r" b="b"/>
              <a:pathLst>
                <a:path w="4885" h="4703" extrusionOk="0">
                  <a:moveTo>
                    <a:pt x="2536" y="1"/>
                  </a:moveTo>
                  <a:cubicBezTo>
                    <a:pt x="1924" y="1"/>
                    <a:pt x="1323" y="239"/>
                    <a:pt x="873" y="689"/>
                  </a:cubicBezTo>
                  <a:cubicBezTo>
                    <a:pt x="201" y="1361"/>
                    <a:pt x="0" y="2372"/>
                    <a:pt x="363" y="3250"/>
                  </a:cubicBezTo>
                  <a:cubicBezTo>
                    <a:pt x="728" y="4129"/>
                    <a:pt x="1585" y="4702"/>
                    <a:pt x="2535" y="4702"/>
                  </a:cubicBezTo>
                  <a:cubicBezTo>
                    <a:pt x="3833" y="4702"/>
                    <a:pt x="4885" y="3649"/>
                    <a:pt x="4885" y="2351"/>
                  </a:cubicBezTo>
                  <a:cubicBezTo>
                    <a:pt x="4885" y="1401"/>
                    <a:pt x="4313" y="543"/>
                    <a:pt x="3435" y="179"/>
                  </a:cubicBezTo>
                  <a:cubicBezTo>
                    <a:pt x="3144" y="59"/>
                    <a:pt x="2839" y="1"/>
                    <a:pt x="25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112;p50"/>
            <p:cNvSpPr/>
            <p:nvPr/>
          </p:nvSpPr>
          <p:spPr>
            <a:xfrm>
              <a:off x="-7007300" y="2614775"/>
              <a:ext cx="1014575" cy="2467700"/>
            </a:xfrm>
            <a:custGeom>
              <a:avLst/>
              <a:gdLst/>
              <a:ahLst/>
              <a:cxnLst/>
              <a:rect l="l" t="t" r="r" b="b"/>
              <a:pathLst>
                <a:path w="40583" h="98708" extrusionOk="0">
                  <a:moveTo>
                    <a:pt x="32879" y="0"/>
                  </a:moveTo>
                  <a:cubicBezTo>
                    <a:pt x="32516" y="0"/>
                    <a:pt x="32137" y="21"/>
                    <a:pt x="31744" y="64"/>
                  </a:cubicBezTo>
                  <a:cubicBezTo>
                    <a:pt x="31744" y="64"/>
                    <a:pt x="29000" y="154"/>
                    <a:pt x="27170" y="2899"/>
                  </a:cubicBezTo>
                  <a:cubicBezTo>
                    <a:pt x="25341" y="5644"/>
                    <a:pt x="26255" y="8662"/>
                    <a:pt x="26896" y="10035"/>
                  </a:cubicBezTo>
                  <a:cubicBezTo>
                    <a:pt x="27536" y="11407"/>
                    <a:pt x="28726" y="12778"/>
                    <a:pt x="27993" y="13694"/>
                  </a:cubicBezTo>
                  <a:cubicBezTo>
                    <a:pt x="27262" y="14609"/>
                    <a:pt x="24060" y="16804"/>
                    <a:pt x="24060" y="16804"/>
                  </a:cubicBezTo>
                  <a:cubicBezTo>
                    <a:pt x="24060" y="16804"/>
                    <a:pt x="23318" y="16558"/>
                    <a:pt x="22164" y="16558"/>
                  </a:cubicBezTo>
                  <a:cubicBezTo>
                    <a:pt x="20787" y="16558"/>
                    <a:pt x="18824" y="16909"/>
                    <a:pt x="16833" y="18451"/>
                  </a:cubicBezTo>
                  <a:cubicBezTo>
                    <a:pt x="13173" y="21287"/>
                    <a:pt x="8599" y="28698"/>
                    <a:pt x="6860" y="31717"/>
                  </a:cubicBezTo>
                  <a:cubicBezTo>
                    <a:pt x="5122" y="34736"/>
                    <a:pt x="3659" y="38670"/>
                    <a:pt x="2195" y="42054"/>
                  </a:cubicBezTo>
                  <a:cubicBezTo>
                    <a:pt x="732" y="45438"/>
                    <a:pt x="0" y="48184"/>
                    <a:pt x="2103" y="50837"/>
                  </a:cubicBezTo>
                  <a:cubicBezTo>
                    <a:pt x="4207" y="53489"/>
                    <a:pt x="7502" y="54679"/>
                    <a:pt x="7502" y="54679"/>
                  </a:cubicBezTo>
                  <a:cubicBezTo>
                    <a:pt x="7502" y="54679"/>
                    <a:pt x="13997" y="61541"/>
                    <a:pt x="15826" y="63279"/>
                  </a:cubicBezTo>
                  <a:cubicBezTo>
                    <a:pt x="17655" y="65018"/>
                    <a:pt x="19029" y="65657"/>
                    <a:pt x="19119" y="67763"/>
                  </a:cubicBezTo>
                  <a:cubicBezTo>
                    <a:pt x="19211" y="69867"/>
                    <a:pt x="16923" y="75720"/>
                    <a:pt x="17290" y="78648"/>
                  </a:cubicBezTo>
                  <a:cubicBezTo>
                    <a:pt x="17656" y="81575"/>
                    <a:pt x="17748" y="86698"/>
                    <a:pt x="17930" y="89442"/>
                  </a:cubicBezTo>
                  <a:cubicBezTo>
                    <a:pt x="18114" y="92187"/>
                    <a:pt x="16558" y="96212"/>
                    <a:pt x="17107" y="96853"/>
                  </a:cubicBezTo>
                  <a:cubicBezTo>
                    <a:pt x="17656" y="97493"/>
                    <a:pt x="23511" y="98316"/>
                    <a:pt x="25615" y="98591"/>
                  </a:cubicBezTo>
                  <a:cubicBezTo>
                    <a:pt x="26197" y="98667"/>
                    <a:pt x="26842" y="98708"/>
                    <a:pt x="27486" y="98708"/>
                  </a:cubicBezTo>
                  <a:cubicBezTo>
                    <a:pt x="29171" y="98708"/>
                    <a:pt x="30849" y="98429"/>
                    <a:pt x="31378" y="97768"/>
                  </a:cubicBezTo>
                  <a:cubicBezTo>
                    <a:pt x="32111" y="96853"/>
                    <a:pt x="30464" y="96579"/>
                    <a:pt x="28726" y="95480"/>
                  </a:cubicBezTo>
                  <a:cubicBezTo>
                    <a:pt x="26988" y="94382"/>
                    <a:pt x="23603" y="92095"/>
                    <a:pt x="23329" y="91731"/>
                  </a:cubicBezTo>
                  <a:cubicBezTo>
                    <a:pt x="23053" y="91365"/>
                    <a:pt x="24426" y="82765"/>
                    <a:pt x="24610" y="79928"/>
                  </a:cubicBezTo>
                  <a:cubicBezTo>
                    <a:pt x="24792" y="77093"/>
                    <a:pt x="26347" y="71146"/>
                    <a:pt x="26347" y="68767"/>
                  </a:cubicBezTo>
                  <a:cubicBezTo>
                    <a:pt x="26347" y="66389"/>
                    <a:pt x="24608" y="61174"/>
                    <a:pt x="23236" y="58888"/>
                  </a:cubicBezTo>
                  <a:cubicBezTo>
                    <a:pt x="21864" y="56600"/>
                    <a:pt x="16833" y="49190"/>
                    <a:pt x="15826" y="48000"/>
                  </a:cubicBezTo>
                  <a:cubicBezTo>
                    <a:pt x="14821" y="46811"/>
                    <a:pt x="14454" y="46080"/>
                    <a:pt x="14454" y="46080"/>
                  </a:cubicBezTo>
                  <a:cubicBezTo>
                    <a:pt x="14454" y="46080"/>
                    <a:pt x="15734" y="42237"/>
                    <a:pt x="15734" y="40133"/>
                  </a:cubicBezTo>
                  <a:cubicBezTo>
                    <a:pt x="15734" y="38029"/>
                    <a:pt x="16192" y="35651"/>
                    <a:pt x="17564" y="34918"/>
                  </a:cubicBezTo>
                  <a:cubicBezTo>
                    <a:pt x="18937" y="34186"/>
                    <a:pt x="23419" y="32266"/>
                    <a:pt x="24792" y="31808"/>
                  </a:cubicBezTo>
                  <a:cubicBezTo>
                    <a:pt x="26164" y="31351"/>
                    <a:pt x="27993" y="26685"/>
                    <a:pt x="27993" y="24489"/>
                  </a:cubicBezTo>
                  <a:cubicBezTo>
                    <a:pt x="27993" y="22293"/>
                    <a:pt x="27445" y="20007"/>
                    <a:pt x="27445" y="20007"/>
                  </a:cubicBezTo>
                  <a:cubicBezTo>
                    <a:pt x="27445" y="20007"/>
                    <a:pt x="30097" y="17536"/>
                    <a:pt x="30738" y="17170"/>
                  </a:cubicBezTo>
                  <a:cubicBezTo>
                    <a:pt x="31378" y="16804"/>
                    <a:pt x="32293" y="16713"/>
                    <a:pt x="32293" y="16713"/>
                  </a:cubicBezTo>
                  <a:cubicBezTo>
                    <a:pt x="32293" y="16713"/>
                    <a:pt x="32592" y="17758"/>
                    <a:pt x="33931" y="17758"/>
                  </a:cubicBezTo>
                  <a:cubicBezTo>
                    <a:pt x="34074" y="17758"/>
                    <a:pt x="34229" y="17746"/>
                    <a:pt x="34397" y="17720"/>
                  </a:cubicBezTo>
                  <a:cubicBezTo>
                    <a:pt x="35651" y="17522"/>
                    <a:pt x="36666" y="15374"/>
                    <a:pt x="37548" y="13607"/>
                  </a:cubicBezTo>
                  <a:cubicBezTo>
                    <a:pt x="37913" y="13820"/>
                    <a:pt x="38367" y="14044"/>
                    <a:pt x="38660" y="14044"/>
                  </a:cubicBezTo>
                  <a:cubicBezTo>
                    <a:pt x="38752" y="14044"/>
                    <a:pt x="38828" y="14021"/>
                    <a:pt x="38881" y="13969"/>
                  </a:cubicBezTo>
                  <a:cubicBezTo>
                    <a:pt x="39246" y="13603"/>
                    <a:pt x="38971" y="12322"/>
                    <a:pt x="38971" y="11773"/>
                  </a:cubicBezTo>
                  <a:cubicBezTo>
                    <a:pt x="38971" y="11491"/>
                    <a:pt x="39044" y="11088"/>
                    <a:pt x="39115" y="10762"/>
                  </a:cubicBezTo>
                  <a:cubicBezTo>
                    <a:pt x="39969" y="8824"/>
                    <a:pt x="40582" y="5697"/>
                    <a:pt x="39612" y="3905"/>
                  </a:cubicBezTo>
                  <a:cubicBezTo>
                    <a:pt x="38534" y="1915"/>
                    <a:pt x="36403" y="0"/>
                    <a:pt x="32879" y="0"/>
                  </a:cubicBezTo>
                  <a:close/>
                </a:path>
              </a:pathLst>
            </a:custGeom>
            <a:solidFill>
              <a:srgbClr val="FFCC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113;p50"/>
            <p:cNvSpPr/>
            <p:nvPr/>
          </p:nvSpPr>
          <p:spPr>
            <a:xfrm>
              <a:off x="-7007350" y="3535450"/>
              <a:ext cx="658725" cy="831650"/>
            </a:xfrm>
            <a:custGeom>
              <a:avLst/>
              <a:gdLst/>
              <a:ahLst/>
              <a:cxnLst/>
              <a:rect l="l" t="t" r="r" b="b"/>
              <a:pathLst>
                <a:path w="26349" h="33266" extrusionOk="0">
                  <a:moveTo>
                    <a:pt x="4393" y="0"/>
                  </a:moveTo>
                  <a:cubicBezTo>
                    <a:pt x="3639" y="1760"/>
                    <a:pt x="2917" y="3559"/>
                    <a:pt x="2197" y="5227"/>
                  </a:cubicBezTo>
                  <a:cubicBezTo>
                    <a:pt x="732" y="8611"/>
                    <a:pt x="1" y="11355"/>
                    <a:pt x="2105" y="14009"/>
                  </a:cubicBezTo>
                  <a:cubicBezTo>
                    <a:pt x="4209" y="16662"/>
                    <a:pt x="7504" y="17852"/>
                    <a:pt x="7504" y="17852"/>
                  </a:cubicBezTo>
                  <a:cubicBezTo>
                    <a:pt x="7504" y="17852"/>
                    <a:pt x="13999" y="24714"/>
                    <a:pt x="15828" y="26452"/>
                  </a:cubicBezTo>
                  <a:cubicBezTo>
                    <a:pt x="17657" y="28191"/>
                    <a:pt x="19031" y="28830"/>
                    <a:pt x="19121" y="30936"/>
                  </a:cubicBezTo>
                  <a:cubicBezTo>
                    <a:pt x="19145" y="31475"/>
                    <a:pt x="19011" y="32265"/>
                    <a:pt x="18806" y="33185"/>
                  </a:cubicBezTo>
                  <a:cubicBezTo>
                    <a:pt x="19321" y="33234"/>
                    <a:pt x="19868" y="33265"/>
                    <a:pt x="20438" y="33265"/>
                  </a:cubicBezTo>
                  <a:cubicBezTo>
                    <a:pt x="20813" y="33265"/>
                    <a:pt x="21199" y="33252"/>
                    <a:pt x="21591" y="33221"/>
                  </a:cubicBezTo>
                  <a:cubicBezTo>
                    <a:pt x="23644" y="33063"/>
                    <a:pt x="25298" y="32604"/>
                    <a:pt x="26339" y="32241"/>
                  </a:cubicBezTo>
                  <a:cubicBezTo>
                    <a:pt x="26343" y="32139"/>
                    <a:pt x="26349" y="32032"/>
                    <a:pt x="26349" y="31940"/>
                  </a:cubicBezTo>
                  <a:cubicBezTo>
                    <a:pt x="26349" y="29562"/>
                    <a:pt x="24610" y="24347"/>
                    <a:pt x="23239" y="22061"/>
                  </a:cubicBezTo>
                  <a:cubicBezTo>
                    <a:pt x="21866" y="19773"/>
                    <a:pt x="16835" y="12363"/>
                    <a:pt x="15828" y="11173"/>
                  </a:cubicBezTo>
                  <a:cubicBezTo>
                    <a:pt x="14823" y="9984"/>
                    <a:pt x="14456" y="9253"/>
                    <a:pt x="14456" y="9253"/>
                  </a:cubicBezTo>
                  <a:cubicBezTo>
                    <a:pt x="14456" y="9253"/>
                    <a:pt x="15534" y="6013"/>
                    <a:pt x="15709" y="3854"/>
                  </a:cubicBezTo>
                  <a:lnTo>
                    <a:pt x="15709" y="3854"/>
                  </a:lnTo>
                  <a:cubicBezTo>
                    <a:pt x="14718" y="4066"/>
                    <a:pt x="13537" y="4242"/>
                    <a:pt x="12344" y="4242"/>
                  </a:cubicBezTo>
                  <a:cubicBezTo>
                    <a:pt x="11412" y="4242"/>
                    <a:pt x="10471" y="4135"/>
                    <a:pt x="9606" y="3854"/>
                  </a:cubicBezTo>
                  <a:cubicBezTo>
                    <a:pt x="7166" y="3060"/>
                    <a:pt x="5340" y="1172"/>
                    <a:pt x="43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114;p50"/>
            <p:cNvSpPr/>
            <p:nvPr/>
          </p:nvSpPr>
          <p:spPr>
            <a:xfrm>
              <a:off x="-6918375" y="2585925"/>
              <a:ext cx="894475" cy="680225"/>
            </a:xfrm>
            <a:custGeom>
              <a:avLst/>
              <a:gdLst/>
              <a:ahLst/>
              <a:cxnLst/>
              <a:rect l="l" t="t" r="r" b="b"/>
              <a:pathLst>
                <a:path w="35779" h="27209" extrusionOk="0">
                  <a:moveTo>
                    <a:pt x="19435" y="0"/>
                  </a:moveTo>
                  <a:cubicBezTo>
                    <a:pt x="19187" y="0"/>
                    <a:pt x="18933" y="6"/>
                    <a:pt x="18672" y="19"/>
                  </a:cubicBezTo>
                  <a:cubicBezTo>
                    <a:pt x="13188" y="280"/>
                    <a:pt x="11230" y="6547"/>
                    <a:pt x="11230" y="9681"/>
                  </a:cubicBezTo>
                  <a:cubicBezTo>
                    <a:pt x="11230" y="12815"/>
                    <a:pt x="12666" y="14120"/>
                    <a:pt x="9924" y="15295"/>
                  </a:cubicBezTo>
                  <a:cubicBezTo>
                    <a:pt x="7181" y="16470"/>
                    <a:pt x="3656" y="16210"/>
                    <a:pt x="1828" y="19212"/>
                  </a:cubicBezTo>
                  <a:cubicBezTo>
                    <a:pt x="0" y="22216"/>
                    <a:pt x="1828" y="26395"/>
                    <a:pt x="3003" y="26917"/>
                  </a:cubicBezTo>
                  <a:cubicBezTo>
                    <a:pt x="3427" y="27105"/>
                    <a:pt x="3664" y="27208"/>
                    <a:pt x="3788" y="27208"/>
                  </a:cubicBezTo>
                  <a:cubicBezTo>
                    <a:pt x="4007" y="27208"/>
                    <a:pt x="3870" y="26884"/>
                    <a:pt x="3786" y="26133"/>
                  </a:cubicBezTo>
                  <a:cubicBezTo>
                    <a:pt x="3662" y="25008"/>
                    <a:pt x="3057" y="23644"/>
                    <a:pt x="5643" y="23644"/>
                  </a:cubicBezTo>
                  <a:cubicBezTo>
                    <a:pt x="5757" y="23644"/>
                    <a:pt x="5879" y="23647"/>
                    <a:pt x="6006" y="23652"/>
                  </a:cubicBezTo>
                  <a:cubicBezTo>
                    <a:pt x="6154" y="23659"/>
                    <a:pt x="6312" y="23662"/>
                    <a:pt x="6480" y="23662"/>
                  </a:cubicBezTo>
                  <a:cubicBezTo>
                    <a:pt x="9732" y="23662"/>
                    <a:pt x="16625" y="22428"/>
                    <a:pt x="19978" y="18951"/>
                  </a:cubicBezTo>
                  <a:cubicBezTo>
                    <a:pt x="23503" y="15295"/>
                    <a:pt x="20108" y="10596"/>
                    <a:pt x="20238" y="7722"/>
                  </a:cubicBezTo>
                  <a:cubicBezTo>
                    <a:pt x="20318" y="5962"/>
                    <a:pt x="21869" y="4792"/>
                    <a:pt x="23329" y="4149"/>
                  </a:cubicBezTo>
                  <a:lnTo>
                    <a:pt x="23329" y="4149"/>
                  </a:lnTo>
                  <a:cubicBezTo>
                    <a:pt x="21801" y="6817"/>
                    <a:pt x="22725" y="9875"/>
                    <a:pt x="23339" y="11189"/>
                  </a:cubicBezTo>
                  <a:cubicBezTo>
                    <a:pt x="23768" y="12109"/>
                    <a:pt x="24440" y="13029"/>
                    <a:pt x="24620" y="13810"/>
                  </a:cubicBezTo>
                  <a:cubicBezTo>
                    <a:pt x="24782" y="13833"/>
                    <a:pt x="24945" y="13846"/>
                    <a:pt x="25109" y="13846"/>
                  </a:cubicBezTo>
                  <a:cubicBezTo>
                    <a:pt x="25159" y="13846"/>
                    <a:pt x="25209" y="13844"/>
                    <a:pt x="25259" y="13842"/>
                  </a:cubicBezTo>
                  <a:cubicBezTo>
                    <a:pt x="26724" y="13750"/>
                    <a:pt x="27089" y="12287"/>
                    <a:pt x="27089" y="12287"/>
                  </a:cubicBezTo>
                  <a:lnTo>
                    <a:pt x="27089" y="12287"/>
                  </a:lnTo>
                  <a:cubicBezTo>
                    <a:pt x="27089" y="12287"/>
                    <a:pt x="26886" y="12409"/>
                    <a:pt x="26534" y="12409"/>
                  </a:cubicBezTo>
                  <a:cubicBezTo>
                    <a:pt x="26358" y="12409"/>
                    <a:pt x="26144" y="12379"/>
                    <a:pt x="25900" y="12287"/>
                  </a:cubicBezTo>
                  <a:cubicBezTo>
                    <a:pt x="25168" y="12012"/>
                    <a:pt x="24985" y="10091"/>
                    <a:pt x="25809" y="8993"/>
                  </a:cubicBezTo>
                  <a:cubicBezTo>
                    <a:pt x="26033" y="8694"/>
                    <a:pt x="26299" y="8585"/>
                    <a:pt x="26566" y="8585"/>
                  </a:cubicBezTo>
                  <a:cubicBezTo>
                    <a:pt x="27279" y="8585"/>
                    <a:pt x="28005" y="9359"/>
                    <a:pt x="28005" y="9359"/>
                  </a:cubicBezTo>
                  <a:cubicBezTo>
                    <a:pt x="28005" y="9359"/>
                    <a:pt x="29468" y="8627"/>
                    <a:pt x="30109" y="7254"/>
                  </a:cubicBezTo>
                  <a:cubicBezTo>
                    <a:pt x="30748" y="5883"/>
                    <a:pt x="32029" y="5060"/>
                    <a:pt x="34499" y="4602"/>
                  </a:cubicBezTo>
                  <a:cubicBezTo>
                    <a:pt x="34768" y="4553"/>
                    <a:pt x="35005" y="4531"/>
                    <a:pt x="35216" y="4531"/>
                  </a:cubicBezTo>
                  <a:cubicBezTo>
                    <a:pt x="35429" y="4531"/>
                    <a:pt x="35615" y="4553"/>
                    <a:pt x="35778" y="4593"/>
                  </a:cubicBezTo>
                  <a:cubicBezTo>
                    <a:pt x="34630" y="2780"/>
                    <a:pt x="32569" y="1154"/>
                    <a:pt x="29322" y="1154"/>
                  </a:cubicBezTo>
                  <a:cubicBezTo>
                    <a:pt x="28959" y="1154"/>
                    <a:pt x="28580" y="1175"/>
                    <a:pt x="28187" y="1218"/>
                  </a:cubicBezTo>
                  <a:cubicBezTo>
                    <a:pt x="28187" y="1218"/>
                    <a:pt x="28155" y="1216"/>
                    <a:pt x="28096" y="1216"/>
                  </a:cubicBezTo>
                  <a:cubicBezTo>
                    <a:pt x="27811" y="1216"/>
                    <a:pt x="26899" y="1258"/>
                    <a:pt x="25864" y="1751"/>
                  </a:cubicBezTo>
                  <a:cubicBezTo>
                    <a:pt x="24830" y="1050"/>
                    <a:pt x="22732" y="0"/>
                    <a:pt x="194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15;p50"/>
            <p:cNvSpPr/>
            <p:nvPr/>
          </p:nvSpPr>
          <p:spPr>
            <a:xfrm>
              <a:off x="-6917775" y="3028700"/>
              <a:ext cx="610325" cy="662825"/>
            </a:xfrm>
            <a:custGeom>
              <a:avLst/>
              <a:gdLst/>
              <a:ahLst/>
              <a:cxnLst/>
              <a:rect l="l" t="t" r="r" b="b"/>
              <a:pathLst>
                <a:path w="24413" h="26513" extrusionOk="0">
                  <a:moveTo>
                    <a:pt x="18583" y="1"/>
                  </a:moveTo>
                  <a:cubicBezTo>
                    <a:pt x="17206" y="1"/>
                    <a:pt x="15243" y="352"/>
                    <a:pt x="13252" y="1894"/>
                  </a:cubicBezTo>
                  <a:cubicBezTo>
                    <a:pt x="9592" y="4730"/>
                    <a:pt x="5018" y="12141"/>
                    <a:pt x="3279" y="15160"/>
                  </a:cubicBezTo>
                  <a:cubicBezTo>
                    <a:pt x="2086" y="17233"/>
                    <a:pt x="1024" y="19735"/>
                    <a:pt x="0" y="22196"/>
                  </a:cubicBezTo>
                  <a:cubicBezTo>
                    <a:pt x="550" y="23521"/>
                    <a:pt x="2078" y="25891"/>
                    <a:pt x="6116" y="26412"/>
                  </a:cubicBezTo>
                  <a:cubicBezTo>
                    <a:pt x="6654" y="26481"/>
                    <a:pt x="7176" y="26512"/>
                    <a:pt x="7678" y="26512"/>
                  </a:cubicBezTo>
                  <a:cubicBezTo>
                    <a:pt x="9283" y="26512"/>
                    <a:pt x="10700" y="26193"/>
                    <a:pt x="11879" y="25769"/>
                  </a:cubicBezTo>
                  <a:cubicBezTo>
                    <a:pt x="12039" y="24982"/>
                    <a:pt x="12153" y="24202"/>
                    <a:pt x="12153" y="23576"/>
                  </a:cubicBezTo>
                  <a:cubicBezTo>
                    <a:pt x="12153" y="21472"/>
                    <a:pt x="12611" y="19094"/>
                    <a:pt x="13983" y="18361"/>
                  </a:cubicBezTo>
                  <a:cubicBezTo>
                    <a:pt x="15356" y="17629"/>
                    <a:pt x="19838" y="15709"/>
                    <a:pt x="21211" y="15251"/>
                  </a:cubicBezTo>
                  <a:cubicBezTo>
                    <a:pt x="22583" y="14794"/>
                    <a:pt x="24412" y="10128"/>
                    <a:pt x="24412" y="7932"/>
                  </a:cubicBezTo>
                  <a:cubicBezTo>
                    <a:pt x="24412" y="5736"/>
                    <a:pt x="23864" y="3450"/>
                    <a:pt x="23864" y="3450"/>
                  </a:cubicBezTo>
                  <a:cubicBezTo>
                    <a:pt x="23864" y="3450"/>
                    <a:pt x="23589" y="1894"/>
                    <a:pt x="21852" y="613"/>
                  </a:cubicBezTo>
                  <a:cubicBezTo>
                    <a:pt x="21551" y="393"/>
                    <a:pt x="21192" y="198"/>
                    <a:pt x="20800" y="24"/>
                  </a:cubicBezTo>
                  <a:cubicBezTo>
                    <a:pt x="20601" y="164"/>
                    <a:pt x="20479" y="247"/>
                    <a:pt x="20479" y="247"/>
                  </a:cubicBezTo>
                  <a:cubicBezTo>
                    <a:pt x="20479" y="247"/>
                    <a:pt x="19737" y="1"/>
                    <a:pt x="18583" y="1"/>
                  </a:cubicBezTo>
                  <a:close/>
                </a:path>
              </a:pathLst>
            </a:custGeom>
            <a:solidFill>
              <a:srgbClr val="FFCC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116;p50"/>
            <p:cNvSpPr/>
            <p:nvPr/>
          </p:nvSpPr>
          <p:spPr>
            <a:xfrm>
              <a:off x="-6639100" y="3040750"/>
              <a:ext cx="317950" cy="293450"/>
            </a:xfrm>
            <a:custGeom>
              <a:avLst/>
              <a:gdLst/>
              <a:ahLst/>
              <a:cxnLst/>
              <a:rect l="l" t="t" r="r" b="b"/>
              <a:pathLst>
                <a:path w="12718" h="11738" extrusionOk="0">
                  <a:moveTo>
                    <a:pt x="9007" y="1"/>
                  </a:moveTo>
                  <a:cubicBezTo>
                    <a:pt x="8397" y="1"/>
                    <a:pt x="6894" y="296"/>
                    <a:pt x="4209" y="2511"/>
                  </a:cubicBezTo>
                  <a:cubicBezTo>
                    <a:pt x="549" y="5528"/>
                    <a:pt x="1" y="9280"/>
                    <a:pt x="1190" y="10835"/>
                  </a:cubicBezTo>
                  <a:cubicBezTo>
                    <a:pt x="1662" y="11452"/>
                    <a:pt x="2783" y="11738"/>
                    <a:pt x="4106" y="11738"/>
                  </a:cubicBezTo>
                  <a:cubicBezTo>
                    <a:pt x="6116" y="11738"/>
                    <a:pt x="8593" y="11078"/>
                    <a:pt x="9972" y="9920"/>
                  </a:cubicBezTo>
                  <a:cubicBezTo>
                    <a:pt x="12260" y="8000"/>
                    <a:pt x="12717" y="4523"/>
                    <a:pt x="12351" y="2876"/>
                  </a:cubicBezTo>
                  <a:cubicBezTo>
                    <a:pt x="11986" y="1230"/>
                    <a:pt x="9332" y="39"/>
                    <a:pt x="9332" y="39"/>
                  </a:cubicBezTo>
                  <a:cubicBezTo>
                    <a:pt x="9332" y="39"/>
                    <a:pt x="9228" y="1"/>
                    <a:pt x="9007" y="1"/>
                  </a:cubicBezTo>
                  <a:close/>
                </a:path>
              </a:pathLst>
            </a:custGeom>
            <a:solidFill>
              <a:srgbClr val="FFCC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117;p50"/>
            <p:cNvSpPr/>
            <p:nvPr/>
          </p:nvSpPr>
          <p:spPr>
            <a:xfrm>
              <a:off x="-6588050" y="4901300"/>
              <a:ext cx="383525" cy="181200"/>
            </a:xfrm>
            <a:custGeom>
              <a:avLst/>
              <a:gdLst/>
              <a:ahLst/>
              <a:cxnLst/>
              <a:rect l="l" t="t" r="r" b="b"/>
              <a:pathLst>
                <a:path w="15341" h="7248" extrusionOk="0">
                  <a:moveTo>
                    <a:pt x="6522" y="0"/>
                  </a:moveTo>
                  <a:cubicBezTo>
                    <a:pt x="6347" y="27"/>
                    <a:pt x="5185" y="232"/>
                    <a:pt x="5185" y="910"/>
                  </a:cubicBezTo>
                  <a:cubicBezTo>
                    <a:pt x="5185" y="1641"/>
                    <a:pt x="4729" y="2007"/>
                    <a:pt x="4729" y="2007"/>
                  </a:cubicBezTo>
                  <a:cubicBezTo>
                    <a:pt x="4729" y="2007"/>
                    <a:pt x="2349" y="1915"/>
                    <a:pt x="1344" y="1641"/>
                  </a:cubicBezTo>
                  <a:cubicBezTo>
                    <a:pt x="1183" y="1598"/>
                    <a:pt x="999" y="1542"/>
                    <a:pt x="811" y="1483"/>
                  </a:cubicBezTo>
                  <a:cubicBezTo>
                    <a:pt x="453" y="3340"/>
                    <a:pt x="1" y="4999"/>
                    <a:pt x="337" y="5392"/>
                  </a:cubicBezTo>
                  <a:cubicBezTo>
                    <a:pt x="886" y="6032"/>
                    <a:pt x="6741" y="6855"/>
                    <a:pt x="8845" y="7130"/>
                  </a:cubicBezTo>
                  <a:cubicBezTo>
                    <a:pt x="9428" y="7206"/>
                    <a:pt x="10074" y="7247"/>
                    <a:pt x="10719" y="7247"/>
                  </a:cubicBezTo>
                  <a:cubicBezTo>
                    <a:pt x="12402" y="7247"/>
                    <a:pt x="14078" y="6969"/>
                    <a:pt x="14608" y="6307"/>
                  </a:cubicBezTo>
                  <a:cubicBezTo>
                    <a:pt x="15341" y="5392"/>
                    <a:pt x="13693" y="5118"/>
                    <a:pt x="11956" y="4019"/>
                  </a:cubicBezTo>
                  <a:cubicBezTo>
                    <a:pt x="10218" y="2922"/>
                    <a:pt x="6833" y="634"/>
                    <a:pt x="6557" y="269"/>
                  </a:cubicBezTo>
                  <a:cubicBezTo>
                    <a:pt x="6535" y="238"/>
                    <a:pt x="6523" y="142"/>
                    <a:pt x="65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118;p50"/>
            <p:cNvSpPr/>
            <p:nvPr/>
          </p:nvSpPr>
          <p:spPr>
            <a:xfrm>
              <a:off x="-6162700" y="3593400"/>
              <a:ext cx="484775" cy="822650"/>
            </a:xfrm>
            <a:custGeom>
              <a:avLst/>
              <a:gdLst/>
              <a:ahLst/>
              <a:cxnLst/>
              <a:rect l="l" t="t" r="r" b="b"/>
              <a:pathLst>
                <a:path w="19391" h="32906" extrusionOk="0">
                  <a:moveTo>
                    <a:pt x="4701" y="1"/>
                  </a:moveTo>
                  <a:lnTo>
                    <a:pt x="0" y="2351"/>
                  </a:lnTo>
                  <a:lnTo>
                    <a:pt x="17237" y="32905"/>
                  </a:lnTo>
                  <a:cubicBezTo>
                    <a:pt x="17237" y="32905"/>
                    <a:pt x="19390" y="30947"/>
                    <a:pt x="18999" y="26638"/>
                  </a:cubicBezTo>
                  <a:lnTo>
                    <a:pt x="470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119;p50"/>
            <p:cNvSpPr/>
            <p:nvPr/>
          </p:nvSpPr>
          <p:spPr>
            <a:xfrm>
              <a:off x="-6306175" y="3071425"/>
              <a:ext cx="768225" cy="648825"/>
            </a:xfrm>
            <a:custGeom>
              <a:avLst/>
              <a:gdLst/>
              <a:ahLst/>
              <a:cxnLst/>
              <a:rect l="l" t="t" r="r" b="b"/>
              <a:pathLst>
                <a:path w="30729" h="25953" extrusionOk="0">
                  <a:moveTo>
                    <a:pt x="29454" y="0"/>
                  </a:moveTo>
                  <a:cubicBezTo>
                    <a:pt x="28897" y="0"/>
                    <a:pt x="28404" y="398"/>
                    <a:pt x="28300" y="965"/>
                  </a:cubicBezTo>
                  <a:lnTo>
                    <a:pt x="26256" y="12160"/>
                  </a:lnTo>
                  <a:lnTo>
                    <a:pt x="781" y="23707"/>
                  </a:lnTo>
                  <a:cubicBezTo>
                    <a:pt x="277" y="23936"/>
                    <a:pt x="0" y="24485"/>
                    <a:pt x="118" y="25026"/>
                  </a:cubicBezTo>
                  <a:cubicBezTo>
                    <a:pt x="235" y="25567"/>
                    <a:pt x="713" y="25952"/>
                    <a:pt x="1267" y="25952"/>
                  </a:cubicBezTo>
                  <a:cubicBezTo>
                    <a:pt x="1434" y="25952"/>
                    <a:pt x="1599" y="25917"/>
                    <a:pt x="1751" y="25848"/>
                  </a:cubicBezTo>
                  <a:lnTo>
                    <a:pt x="27788" y="14047"/>
                  </a:lnTo>
                  <a:cubicBezTo>
                    <a:pt x="28139" y="13887"/>
                    <a:pt x="28390" y="13566"/>
                    <a:pt x="28459" y="13188"/>
                  </a:cubicBezTo>
                  <a:lnTo>
                    <a:pt x="30613" y="1387"/>
                  </a:lnTo>
                  <a:cubicBezTo>
                    <a:pt x="30728" y="748"/>
                    <a:pt x="30306" y="136"/>
                    <a:pt x="29668" y="20"/>
                  </a:cubicBezTo>
                  <a:cubicBezTo>
                    <a:pt x="29596" y="7"/>
                    <a:pt x="29525" y="0"/>
                    <a:pt x="294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120;p50"/>
            <p:cNvSpPr/>
            <p:nvPr/>
          </p:nvSpPr>
          <p:spPr>
            <a:xfrm>
              <a:off x="-6534425" y="3058625"/>
              <a:ext cx="1002125" cy="610700"/>
            </a:xfrm>
            <a:custGeom>
              <a:avLst/>
              <a:gdLst/>
              <a:ahLst/>
              <a:cxnLst/>
              <a:rect l="l" t="t" r="r" b="b"/>
              <a:pathLst>
                <a:path w="40085" h="24428" extrusionOk="0">
                  <a:moveTo>
                    <a:pt x="4928" y="0"/>
                  </a:moveTo>
                  <a:cubicBezTo>
                    <a:pt x="4234" y="0"/>
                    <a:pt x="3746" y="283"/>
                    <a:pt x="3746" y="283"/>
                  </a:cubicBezTo>
                  <a:lnTo>
                    <a:pt x="1" y="3373"/>
                  </a:lnTo>
                  <a:cubicBezTo>
                    <a:pt x="1" y="3373"/>
                    <a:pt x="751" y="6370"/>
                    <a:pt x="1968" y="8711"/>
                  </a:cubicBezTo>
                  <a:cubicBezTo>
                    <a:pt x="3184" y="11052"/>
                    <a:pt x="6368" y="19857"/>
                    <a:pt x="7492" y="21448"/>
                  </a:cubicBezTo>
                  <a:cubicBezTo>
                    <a:pt x="8492" y="22865"/>
                    <a:pt x="10603" y="24428"/>
                    <a:pt x="11584" y="24428"/>
                  </a:cubicBezTo>
                  <a:cubicBezTo>
                    <a:pt x="11706" y="24428"/>
                    <a:pt x="11811" y="24404"/>
                    <a:pt x="11894" y="24352"/>
                  </a:cubicBezTo>
                  <a:cubicBezTo>
                    <a:pt x="12644" y="23884"/>
                    <a:pt x="31000" y="14705"/>
                    <a:pt x="31000" y="14705"/>
                  </a:cubicBezTo>
                  <a:cubicBezTo>
                    <a:pt x="31000" y="14705"/>
                    <a:pt x="33435" y="14518"/>
                    <a:pt x="34371" y="13862"/>
                  </a:cubicBezTo>
                  <a:cubicBezTo>
                    <a:pt x="35308" y="13207"/>
                    <a:pt x="35964" y="11990"/>
                    <a:pt x="36245" y="11428"/>
                  </a:cubicBezTo>
                  <a:cubicBezTo>
                    <a:pt x="36526" y="10866"/>
                    <a:pt x="38774" y="11052"/>
                    <a:pt x="39429" y="10585"/>
                  </a:cubicBezTo>
                  <a:cubicBezTo>
                    <a:pt x="40084" y="10116"/>
                    <a:pt x="39897" y="9180"/>
                    <a:pt x="39897" y="8711"/>
                  </a:cubicBezTo>
                  <a:cubicBezTo>
                    <a:pt x="39897" y="8244"/>
                    <a:pt x="40084" y="8337"/>
                    <a:pt x="39991" y="7494"/>
                  </a:cubicBezTo>
                  <a:cubicBezTo>
                    <a:pt x="39897" y="6651"/>
                    <a:pt x="38962" y="6370"/>
                    <a:pt x="38493" y="6370"/>
                  </a:cubicBezTo>
                  <a:cubicBezTo>
                    <a:pt x="38024" y="6370"/>
                    <a:pt x="34184" y="6744"/>
                    <a:pt x="33903" y="7119"/>
                  </a:cubicBezTo>
                  <a:cubicBezTo>
                    <a:pt x="33622" y="7494"/>
                    <a:pt x="32873" y="10304"/>
                    <a:pt x="32873" y="10304"/>
                  </a:cubicBezTo>
                  <a:cubicBezTo>
                    <a:pt x="32873" y="10304"/>
                    <a:pt x="28752" y="13394"/>
                    <a:pt x="24537" y="14518"/>
                  </a:cubicBezTo>
                  <a:cubicBezTo>
                    <a:pt x="20323" y="15643"/>
                    <a:pt x="13392" y="16954"/>
                    <a:pt x="13392" y="16954"/>
                  </a:cubicBezTo>
                  <a:cubicBezTo>
                    <a:pt x="13392" y="16954"/>
                    <a:pt x="8709" y="2999"/>
                    <a:pt x="7118" y="1126"/>
                  </a:cubicBezTo>
                  <a:cubicBezTo>
                    <a:pt x="6360" y="234"/>
                    <a:pt x="5559" y="0"/>
                    <a:pt x="4928" y="0"/>
                  </a:cubicBezTo>
                  <a:close/>
                </a:path>
              </a:pathLst>
            </a:custGeom>
            <a:solidFill>
              <a:srgbClr val="FFCC99"/>
            </a:solidFill>
            <a:ln>
              <a:solidFill>
                <a:srgbClr val="FFCC99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996" y="2994001"/>
            <a:ext cx="2341067" cy="12314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59"/>
          <p:cNvSpPr txBox="1">
            <a:spLocks noGrp="1"/>
          </p:cNvSpPr>
          <p:nvPr>
            <p:ph type="title"/>
          </p:nvPr>
        </p:nvSpPr>
        <p:spPr>
          <a:xfrm>
            <a:off x="801638" y="2310245"/>
            <a:ext cx="7365900" cy="12111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lvl="0" algn="ctr"/>
            <a:r>
              <a:rPr lang="ar-JO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  <a:sym typeface="Roboto Slab"/>
              </a:rPr>
              <a:t>احتضنوا التغيير. اطلقوا إمكاناتكم. كونوا البطل </a:t>
            </a:r>
            <a:r>
              <a:rPr lang="ar-JO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في د</a:t>
            </a:r>
            <a:r>
              <a:rPr lang="ar-JO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  <a:sym typeface="Roboto Slab"/>
              </a:rPr>
              <a:t>اخلكم</a:t>
            </a:r>
            <a:endParaRPr sz="3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  <a:sym typeface="Roboto Slab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52"/>
          <p:cNvSpPr txBox="1">
            <a:spLocks noGrp="1"/>
          </p:cNvSpPr>
          <p:nvPr>
            <p:ph type="title" idx="15"/>
          </p:nvPr>
        </p:nvSpPr>
        <p:spPr>
          <a:xfrm>
            <a:off x="6300288" y="384337"/>
            <a:ext cx="1925782" cy="1079338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lvl="0" algn="r"/>
            <a:r>
              <a:rPr lang="ar-JO" sz="4800" dirty="0" smtClean="0">
                <a:latin typeface="Arial" panose="020B0604020202020204" pitchFamily="34" charset="0"/>
                <a:cs typeface="Arial" panose="020B0604020202020204" pitchFamily="34" charset="0"/>
                <a:sym typeface="Roboto Slab"/>
              </a:rPr>
              <a:t>مصادر</a:t>
            </a:r>
            <a:r>
              <a:rPr lang="ar-JO" sz="4800" dirty="0">
                <a:latin typeface="Arial" panose="020B0604020202020204" pitchFamily="34" charset="0"/>
                <a:cs typeface="Arial" panose="020B0604020202020204" pitchFamily="34" charset="0"/>
                <a:sym typeface="Roboto Slab"/>
              </a:rPr>
              <a:t>:</a:t>
            </a:r>
            <a:endParaRPr sz="4800" dirty="0">
              <a:latin typeface="Arial" panose="020B0604020202020204" pitchFamily="34" charset="0"/>
              <a:cs typeface="Arial" panose="020B0604020202020204" pitchFamily="34" charset="0"/>
              <a:sym typeface="Roboto Slab"/>
            </a:endParaRPr>
          </a:p>
        </p:txBody>
      </p:sp>
      <p:sp>
        <p:nvSpPr>
          <p:cNvPr id="505" name="Google Shape;505;p52"/>
          <p:cNvSpPr txBox="1">
            <a:spLocks noGrp="1"/>
          </p:cNvSpPr>
          <p:nvPr>
            <p:ph type="subTitle" idx="1"/>
          </p:nvPr>
        </p:nvSpPr>
        <p:spPr>
          <a:xfrm>
            <a:off x="6096982" y="1396845"/>
            <a:ext cx="2129088" cy="5788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u="sng" dirty="0">
                <a:hlinkClick r:id="rId3"/>
              </a:rPr>
              <a:t>www.healthline.com</a:t>
            </a:r>
            <a:endParaRPr dirty="0"/>
          </a:p>
        </p:txBody>
      </p:sp>
      <p:sp>
        <p:nvSpPr>
          <p:cNvPr id="507" name="Google Shape;507;p52"/>
          <p:cNvSpPr txBox="1">
            <a:spLocks noGrp="1"/>
          </p:cNvSpPr>
          <p:nvPr>
            <p:ph type="subTitle" idx="3"/>
          </p:nvPr>
        </p:nvSpPr>
        <p:spPr>
          <a:xfrm>
            <a:off x="5762815" y="1972637"/>
            <a:ext cx="234971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u="sng" dirty="0">
                <a:hlinkClick r:id="rId4"/>
              </a:rPr>
              <a:t>www.health.harvard.edu</a:t>
            </a:r>
            <a:endParaRPr dirty="0"/>
          </a:p>
        </p:txBody>
      </p:sp>
      <p:sp>
        <p:nvSpPr>
          <p:cNvPr id="509" name="Google Shape;509;p52"/>
          <p:cNvSpPr txBox="1">
            <a:spLocks noGrp="1"/>
          </p:cNvSpPr>
          <p:nvPr>
            <p:ph type="subTitle" idx="5"/>
          </p:nvPr>
        </p:nvSpPr>
        <p:spPr>
          <a:xfrm>
            <a:off x="4231289" y="2649895"/>
            <a:ext cx="424018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dirty="0">
                <a:hlinkClick r:id="rId5"/>
              </a:rPr>
              <a:t>https://pubmed.ncbi.nlm.nih.gov/19696086</a:t>
            </a:r>
            <a:r>
              <a:rPr lang="en-US" dirty="0" smtClean="0">
                <a:hlinkClick r:id="rId5"/>
              </a:rPr>
              <a:t>/</a:t>
            </a:r>
            <a:endParaRPr lang="en-US" dirty="0" smtClean="0"/>
          </a:p>
          <a:p>
            <a:pPr marL="0" lvl="0" indent="0"/>
            <a:endParaRPr dirty="0"/>
          </a:p>
        </p:txBody>
      </p:sp>
      <p:sp>
        <p:nvSpPr>
          <p:cNvPr id="515" name="Google Shape;515;p52"/>
          <p:cNvSpPr txBox="1">
            <a:spLocks noGrp="1"/>
          </p:cNvSpPr>
          <p:nvPr>
            <p:ph type="subTitle" idx="14"/>
          </p:nvPr>
        </p:nvSpPr>
        <p:spPr>
          <a:xfrm>
            <a:off x="3433220" y="3356810"/>
            <a:ext cx="4679306" cy="10799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/>
            <a:r>
              <a:rPr lang="en-US" dirty="0">
                <a:hlinkClick r:id="rId6"/>
              </a:rPr>
              <a:t>https://jantrust.org/blog/obesity-a-social-problem-not-an-individual-one</a:t>
            </a:r>
            <a:r>
              <a:rPr lang="en-US" dirty="0" smtClean="0">
                <a:hlinkClick r:id="rId6"/>
              </a:rPr>
              <a:t>/</a:t>
            </a:r>
            <a:endParaRPr lang="en-US" dirty="0" smtClean="0"/>
          </a:p>
          <a:p>
            <a:pPr marL="0" lvl="0" indent="0"/>
            <a:endParaRPr dirty="0"/>
          </a:p>
        </p:txBody>
      </p:sp>
      <p:pic>
        <p:nvPicPr>
          <p:cNvPr id="516" name="Google Shape;516;p52"/>
          <p:cNvPicPr preferRelativeResize="0"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90" y="1290471"/>
            <a:ext cx="2871065" cy="170363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17" name="Google Shape;517;p52"/>
          <p:cNvSpPr/>
          <p:nvPr/>
        </p:nvSpPr>
        <p:spPr>
          <a:xfrm>
            <a:off x="8226070" y="1463675"/>
            <a:ext cx="245400" cy="233400"/>
          </a:xfrm>
          <a:prstGeom prst="star7">
            <a:avLst>
              <a:gd name="adj" fmla="val 7434"/>
              <a:gd name="hf" fmla="val 102572"/>
              <a:gd name="vf" fmla="val 10521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52"/>
          <p:cNvSpPr/>
          <p:nvPr/>
        </p:nvSpPr>
        <p:spPr>
          <a:xfrm>
            <a:off x="8226070" y="2142287"/>
            <a:ext cx="245400" cy="233400"/>
          </a:xfrm>
          <a:prstGeom prst="star7">
            <a:avLst>
              <a:gd name="adj" fmla="val 7434"/>
              <a:gd name="hf" fmla="val 102572"/>
              <a:gd name="vf" fmla="val 10521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52"/>
          <p:cNvSpPr/>
          <p:nvPr/>
        </p:nvSpPr>
        <p:spPr>
          <a:xfrm>
            <a:off x="8226070" y="2820899"/>
            <a:ext cx="245400" cy="230693"/>
          </a:xfrm>
          <a:prstGeom prst="star7">
            <a:avLst>
              <a:gd name="adj" fmla="val 7434"/>
              <a:gd name="hf" fmla="val 102572"/>
              <a:gd name="vf" fmla="val 10521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52"/>
          <p:cNvSpPr/>
          <p:nvPr/>
        </p:nvSpPr>
        <p:spPr>
          <a:xfrm>
            <a:off x="8226070" y="3497786"/>
            <a:ext cx="245400" cy="233400"/>
          </a:xfrm>
          <a:prstGeom prst="star7">
            <a:avLst>
              <a:gd name="adj" fmla="val 7434"/>
              <a:gd name="hf" fmla="val 102572"/>
              <a:gd name="vf" fmla="val 10521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orld Obesity Day by Slidesgo">
  <a:themeElements>
    <a:clrScheme name="Simple Light">
      <a:dk1>
        <a:srgbClr val="000000"/>
      </a:dk1>
      <a:lt1>
        <a:srgbClr val="EFEFEF"/>
      </a:lt1>
      <a:dk2>
        <a:srgbClr val="000000"/>
      </a:dk2>
      <a:lt2>
        <a:srgbClr val="FFE599"/>
      </a:lt2>
      <a:accent1>
        <a:srgbClr val="EA9999"/>
      </a:accent1>
      <a:accent2>
        <a:srgbClr val="FFFFFF"/>
      </a:accent2>
      <a:accent3>
        <a:srgbClr val="000000"/>
      </a:accent3>
      <a:accent4>
        <a:srgbClr val="000000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375</Words>
  <Application>Microsoft Office PowerPoint</Application>
  <PresentationFormat>On-screen Show (16:9)</PresentationFormat>
  <Paragraphs>28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Roboto Slab</vt:lpstr>
      <vt:lpstr>Microsoft JhengHei Light</vt:lpstr>
      <vt:lpstr>Montserrat Black</vt:lpstr>
      <vt:lpstr>Arial</vt:lpstr>
      <vt:lpstr>Montserrat</vt:lpstr>
      <vt:lpstr>World Obesity Day by Slidesgo</vt:lpstr>
      <vt:lpstr>كسر التحيز: مواجهة وصمة العار الاجتماعية للسمنة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احتضنوا التغيير. اطلقوا إمكاناتكم. كونوا البطل في داخلكم</vt:lpstr>
      <vt:lpstr>مصادر: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كسر التحيز: مواجهة وصمة العار الاجتماعية للسمنة</dc:title>
  <dc:creator>DELL</dc:creator>
  <cp:lastModifiedBy>DELL</cp:lastModifiedBy>
  <cp:revision>16</cp:revision>
  <dcterms:modified xsi:type="dcterms:W3CDTF">2023-05-23T20:06:06Z</dcterms:modified>
</cp:coreProperties>
</file>