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4" r:id="rId7"/>
    <p:sldId id="265" r:id="rId8"/>
    <p:sldId id="266" r:id="rId9"/>
    <p:sldId id="262"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51" autoAdjust="0"/>
    <p:restoredTop sz="94660"/>
  </p:normalViewPr>
  <p:slideViewPr>
    <p:cSldViewPr snapToGrid="0">
      <p:cViewPr varScale="1">
        <p:scale>
          <a:sx n="86" d="100"/>
          <a:sy n="86" d="100"/>
        </p:scale>
        <p:origin x="715"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85C3085-6367-41BC-868D-2B3C96C44402}" type="datetimeFigureOut">
              <a:rPr lang="en-US" smtClean="0"/>
              <a:t>5/23/2023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E9884395-7B5D-4CDA-9B35-EE26906A5FB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3258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85C3085-6367-41BC-868D-2B3C96C44402}" type="datetimeFigureOut">
              <a:rPr lang="en-US" smtClean="0"/>
              <a:t>5/23/2023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884395-7B5D-4CDA-9B35-EE26906A5FB3}" type="slidenum">
              <a:rPr lang="en-US" smtClean="0"/>
              <a:t>‹#›</a:t>
            </a:fld>
            <a:endParaRPr lang="en-US"/>
          </a:p>
        </p:txBody>
      </p:sp>
    </p:spTree>
    <p:extLst>
      <p:ext uri="{BB962C8B-B14F-4D97-AF65-F5344CB8AC3E}">
        <p14:creationId xmlns:p14="http://schemas.microsoft.com/office/powerpoint/2010/main" val="2512087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5C3085-6367-41BC-868D-2B3C96C44402}" type="datetimeFigureOut">
              <a:rPr lang="en-US" smtClean="0"/>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884395-7B5D-4CDA-9B35-EE26906A5FB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2983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5C3085-6367-41BC-868D-2B3C96C44402}" type="datetimeFigureOut">
              <a:rPr lang="en-US" smtClean="0"/>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884395-7B5D-4CDA-9B35-EE26906A5FB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4278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5C3085-6367-41BC-868D-2B3C96C44402}" type="datetimeFigureOut">
              <a:rPr lang="en-US" smtClean="0"/>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884395-7B5D-4CDA-9B35-EE26906A5FB3}" type="slidenum">
              <a:rPr lang="en-US" smtClean="0"/>
              <a:t>‹#›</a:t>
            </a:fld>
            <a:endParaRPr lang="en-US"/>
          </a:p>
        </p:txBody>
      </p:sp>
    </p:spTree>
    <p:extLst>
      <p:ext uri="{BB962C8B-B14F-4D97-AF65-F5344CB8AC3E}">
        <p14:creationId xmlns:p14="http://schemas.microsoft.com/office/powerpoint/2010/main" val="2561031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5C3085-6367-41BC-868D-2B3C96C44402}" type="datetimeFigureOut">
              <a:rPr lang="en-US" smtClean="0"/>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884395-7B5D-4CDA-9B35-EE26906A5FB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8463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5C3085-6367-41BC-868D-2B3C96C44402}" type="datetimeFigureOut">
              <a:rPr lang="en-US" smtClean="0"/>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884395-7B5D-4CDA-9B35-EE26906A5FB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664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5C3085-6367-41BC-868D-2B3C96C44402}" type="datetimeFigureOut">
              <a:rPr lang="en-US" smtClean="0"/>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884395-7B5D-4CDA-9B35-EE26906A5FB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3643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5C3085-6367-41BC-868D-2B3C96C44402}" type="datetimeFigureOut">
              <a:rPr lang="en-US" smtClean="0"/>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884395-7B5D-4CDA-9B35-EE26906A5FB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8019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5C3085-6367-41BC-868D-2B3C96C44402}" type="datetimeFigureOut">
              <a:rPr lang="en-US" smtClean="0"/>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884395-7B5D-4CDA-9B35-EE26906A5FB3}" type="slidenum">
              <a:rPr lang="en-US" smtClean="0"/>
              <a:t>‹#›</a:t>
            </a:fld>
            <a:endParaRPr lang="en-US"/>
          </a:p>
        </p:txBody>
      </p:sp>
    </p:spTree>
    <p:extLst>
      <p:ext uri="{BB962C8B-B14F-4D97-AF65-F5344CB8AC3E}">
        <p14:creationId xmlns:p14="http://schemas.microsoft.com/office/powerpoint/2010/main" val="1091780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5C3085-6367-41BC-868D-2B3C96C44402}" type="datetimeFigureOut">
              <a:rPr lang="en-US" smtClean="0"/>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884395-7B5D-4CDA-9B35-EE26906A5FB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5727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5C3085-6367-41BC-868D-2B3C96C44402}" type="datetimeFigureOut">
              <a:rPr lang="en-US" smtClean="0"/>
              <a:t>5/23/2023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884395-7B5D-4CDA-9B35-EE26906A5FB3}" type="slidenum">
              <a:rPr lang="en-US" smtClean="0"/>
              <a:t>‹#›</a:t>
            </a:fld>
            <a:endParaRPr lang="en-US"/>
          </a:p>
        </p:txBody>
      </p:sp>
    </p:spTree>
    <p:extLst>
      <p:ext uri="{BB962C8B-B14F-4D97-AF65-F5344CB8AC3E}">
        <p14:creationId xmlns:p14="http://schemas.microsoft.com/office/powerpoint/2010/main" val="1224026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5C3085-6367-41BC-868D-2B3C96C44402}" type="datetimeFigureOut">
              <a:rPr lang="en-US" smtClean="0"/>
              <a:t>5/23/2023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884395-7B5D-4CDA-9B35-EE26906A5FB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8153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5C3085-6367-41BC-868D-2B3C96C44402}" type="datetimeFigureOut">
              <a:rPr lang="en-US" smtClean="0"/>
              <a:t>5/23/2023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884395-7B5D-4CDA-9B35-EE26906A5FB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4722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5C3085-6367-41BC-868D-2B3C96C44402}" type="datetimeFigureOut">
              <a:rPr lang="en-US" smtClean="0"/>
              <a:t>5/23/2023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884395-7B5D-4CDA-9B35-EE26906A5FB3}" type="slidenum">
              <a:rPr lang="en-US" smtClean="0"/>
              <a:t>‹#›</a:t>
            </a:fld>
            <a:endParaRPr lang="en-US"/>
          </a:p>
        </p:txBody>
      </p:sp>
    </p:spTree>
    <p:extLst>
      <p:ext uri="{BB962C8B-B14F-4D97-AF65-F5344CB8AC3E}">
        <p14:creationId xmlns:p14="http://schemas.microsoft.com/office/powerpoint/2010/main" val="4017357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85C3085-6367-41BC-868D-2B3C96C44402}" type="datetimeFigureOut">
              <a:rPr lang="en-US" smtClean="0"/>
              <a:t>5/23/2023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884395-7B5D-4CDA-9B35-EE26906A5FB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7433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85C3085-6367-41BC-868D-2B3C96C44402}" type="datetimeFigureOut">
              <a:rPr lang="en-US" smtClean="0"/>
              <a:t>5/23/2023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884395-7B5D-4CDA-9B35-EE26906A5FB3}" type="slidenum">
              <a:rPr lang="en-US" smtClean="0"/>
              <a:t>‹#›</a:t>
            </a:fld>
            <a:endParaRPr lang="en-US"/>
          </a:p>
        </p:txBody>
      </p:sp>
    </p:spTree>
    <p:extLst>
      <p:ext uri="{BB962C8B-B14F-4D97-AF65-F5344CB8AC3E}">
        <p14:creationId xmlns:p14="http://schemas.microsoft.com/office/powerpoint/2010/main" val="1734351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5C3085-6367-41BC-868D-2B3C96C44402}" type="datetimeFigureOut">
              <a:rPr lang="en-US" smtClean="0"/>
              <a:t>5/23/2023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9884395-7B5D-4CDA-9B35-EE26906A5FB3}" type="slidenum">
              <a:rPr lang="en-US" smtClean="0"/>
              <a:t>‹#›</a:t>
            </a:fld>
            <a:endParaRPr lang="en-US"/>
          </a:p>
        </p:txBody>
      </p:sp>
    </p:spTree>
    <p:extLst>
      <p:ext uri="{BB962C8B-B14F-4D97-AF65-F5344CB8AC3E}">
        <p14:creationId xmlns:p14="http://schemas.microsoft.com/office/powerpoint/2010/main" val="34816496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tasnimnews.com/en/news/2019/04/29/2000019/middle-age-severely-obese-people-more-likely-to-die-early"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fermeriastgo.blogspot.com/2016/07/obesity.html" TargetMode="External"/><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hyperlink" Target="https://kirolxabi.blogspot.com/2013/07/world-map-of-bmi-obesity-and-overweight.html" TargetMode="External"/><Relationship Id="rId4" Type="http://schemas.openxmlformats.org/officeDocument/2006/relationships/image" Target="../media/image9.GIF"/></Relationships>
</file>

<file path=ppt/slides/_rels/slide4.xml.rels><?xml version="1.0" encoding="UTF-8" standalone="yes"?>
<Relationships xmlns="http://schemas.openxmlformats.org/package/2006/relationships"><Relationship Id="rId3" Type="http://schemas.openxmlformats.org/officeDocument/2006/relationships/hyperlink" Target="https://www.phsmedicalsolutions.com/blog/practical-tips-for-managing-super-morbidly-obese-patients"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openclipart.org/detail/22414"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feedo.net/MedicalEncyclopedia/HealthAndNutrition/Obesity/ObesityPrevention.htm" TargetMode="External"/><Relationship Id="rId2" Type="http://schemas.openxmlformats.org/officeDocument/2006/relationships/hyperlink" Target="https://www.mayoclinic.org/ar/diseases-conditions/obesity/symptoms-causes/syc-20375742"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12250-1BBD-40E1-8F5B-CC9F09E09187}"/>
              </a:ext>
            </a:extLst>
          </p:cNvPr>
          <p:cNvSpPr>
            <a:spLocks noGrp="1"/>
          </p:cNvSpPr>
          <p:nvPr>
            <p:ph type="ctrTitle"/>
          </p:nvPr>
        </p:nvSpPr>
        <p:spPr/>
        <p:txBody>
          <a:bodyPr/>
          <a:lstStyle/>
          <a:p>
            <a:pPr rtl="1"/>
            <a:r>
              <a:rPr lang="ar-JO" dirty="0"/>
              <a:t>السمنه</a:t>
            </a:r>
            <a:endParaRPr lang="en-US" dirty="0"/>
          </a:p>
        </p:txBody>
      </p:sp>
      <p:sp>
        <p:nvSpPr>
          <p:cNvPr id="3" name="Subtitle 2">
            <a:extLst>
              <a:ext uri="{FF2B5EF4-FFF2-40B4-BE49-F238E27FC236}">
                <a16:creationId xmlns:a16="http://schemas.microsoft.com/office/drawing/2014/main" id="{DC216EA6-EE3C-4BA4-AF57-2F4F86D418BB}"/>
              </a:ext>
            </a:extLst>
          </p:cNvPr>
          <p:cNvSpPr>
            <a:spLocks noGrp="1"/>
          </p:cNvSpPr>
          <p:nvPr>
            <p:ph type="subTitle" idx="1"/>
          </p:nvPr>
        </p:nvSpPr>
        <p:spPr/>
        <p:txBody>
          <a:bodyPr/>
          <a:lstStyle/>
          <a:p>
            <a:r>
              <a:rPr lang="ar-JO" dirty="0"/>
              <a:t>فارس مدانات </a:t>
            </a:r>
          </a:p>
          <a:p>
            <a:r>
              <a:rPr lang="ar-JO" dirty="0"/>
              <a:t>8 (ج)</a:t>
            </a:r>
            <a:endParaRPr lang="en-US" dirty="0"/>
          </a:p>
        </p:txBody>
      </p:sp>
    </p:spTree>
    <p:extLst>
      <p:ext uri="{BB962C8B-B14F-4D97-AF65-F5344CB8AC3E}">
        <p14:creationId xmlns:p14="http://schemas.microsoft.com/office/powerpoint/2010/main" val="1836456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28B23-39B6-4446-B770-091D7A411736}"/>
              </a:ext>
            </a:extLst>
          </p:cNvPr>
          <p:cNvSpPr>
            <a:spLocks noGrp="1"/>
          </p:cNvSpPr>
          <p:nvPr>
            <p:ph type="title"/>
          </p:nvPr>
        </p:nvSpPr>
        <p:spPr>
          <a:xfrm>
            <a:off x="838200" y="500062"/>
            <a:ext cx="10515600" cy="1325563"/>
          </a:xfrm>
        </p:spPr>
        <p:txBody>
          <a:bodyPr/>
          <a:lstStyle/>
          <a:p>
            <a:pPr algn="r" rtl="1"/>
            <a:r>
              <a:rPr lang="ar-JO" dirty="0"/>
              <a:t>تعريف السمنه</a:t>
            </a:r>
            <a:endParaRPr lang="en-US" dirty="0"/>
          </a:p>
        </p:txBody>
      </p:sp>
      <p:sp>
        <p:nvSpPr>
          <p:cNvPr id="3" name="Content Placeholder 2">
            <a:extLst>
              <a:ext uri="{FF2B5EF4-FFF2-40B4-BE49-F238E27FC236}">
                <a16:creationId xmlns:a16="http://schemas.microsoft.com/office/drawing/2014/main" id="{58889025-7DB9-426A-8B20-459D6DE5E644}"/>
              </a:ext>
            </a:extLst>
          </p:cNvPr>
          <p:cNvSpPr>
            <a:spLocks noGrp="1"/>
          </p:cNvSpPr>
          <p:nvPr>
            <p:ph idx="1"/>
          </p:nvPr>
        </p:nvSpPr>
        <p:spPr/>
        <p:txBody>
          <a:bodyPr>
            <a:normAutofit/>
          </a:bodyPr>
          <a:lstStyle/>
          <a:p>
            <a:pPr algn="r" rtl="1"/>
            <a:r>
              <a:rPr lang="ar-JO" sz="4800" dirty="0"/>
              <a:t>إن تعريف الإنسان المصاب بالسمنة هو الإنسان الذي يملك أنسجة دُهْنِية زائدة وقيمة مؤشر كتلة الجسم لديه أعلى من 30، إن مؤشر كتلة الجسم هو مؤشر يقيس الوزن مقارنة مع الطول</a:t>
            </a:r>
            <a:endParaRPr lang="en-US" sz="4800" dirty="0"/>
          </a:p>
        </p:txBody>
      </p:sp>
      <p:pic>
        <p:nvPicPr>
          <p:cNvPr id="5" name="Picture 4">
            <a:extLst>
              <a:ext uri="{FF2B5EF4-FFF2-40B4-BE49-F238E27FC236}">
                <a16:creationId xmlns:a16="http://schemas.microsoft.com/office/drawing/2014/main" id="{6BD29468-4D57-4522-BAE0-F67BBB9B579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45893" y="582960"/>
            <a:ext cx="2712214" cy="1801993"/>
          </a:xfrm>
          <a:prstGeom prst="rect">
            <a:avLst/>
          </a:prstGeom>
        </p:spPr>
      </p:pic>
    </p:spTree>
    <p:extLst>
      <p:ext uri="{BB962C8B-B14F-4D97-AF65-F5344CB8AC3E}">
        <p14:creationId xmlns:p14="http://schemas.microsoft.com/office/powerpoint/2010/main" val="3735410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A5C5D-645A-4D16-9930-B89BB09E76F2}"/>
              </a:ext>
            </a:extLst>
          </p:cNvPr>
          <p:cNvSpPr>
            <a:spLocks noGrp="1"/>
          </p:cNvSpPr>
          <p:nvPr>
            <p:ph type="title"/>
          </p:nvPr>
        </p:nvSpPr>
        <p:spPr/>
        <p:txBody>
          <a:bodyPr/>
          <a:lstStyle/>
          <a:p>
            <a:pPr algn="r" rtl="1"/>
            <a:r>
              <a:rPr lang="ar-JO" dirty="0"/>
              <a:t>أعراض السمنه</a:t>
            </a:r>
            <a:endParaRPr lang="en-US" dirty="0"/>
          </a:p>
        </p:txBody>
      </p:sp>
      <p:sp>
        <p:nvSpPr>
          <p:cNvPr id="3" name="Content Placeholder 2">
            <a:extLst>
              <a:ext uri="{FF2B5EF4-FFF2-40B4-BE49-F238E27FC236}">
                <a16:creationId xmlns:a16="http://schemas.microsoft.com/office/drawing/2014/main" id="{8DCD4DB7-89D8-4ECD-BF58-32F5045EEF99}"/>
              </a:ext>
            </a:extLst>
          </p:cNvPr>
          <p:cNvSpPr>
            <a:spLocks noGrp="1"/>
          </p:cNvSpPr>
          <p:nvPr>
            <p:ph idx="1"/>
          </p:nvPr>
        </p:nvSpPr>
        <p:spPr/>
        <p:txBody>
          <a:bodyPr/>
          <a:lstStyle/>
          <a:p>
            <a:pPr algn="r" rtl="1"/>
            <a:r>
              <a:rPr lang="ar-JO" dirty="0"/>
              <a:t>تم تشخيص السمنة عندما يكون مؤشر كتلة الجسم 30 أو أعلى، لتحديد مؤشر كتلة جسمك اقسم وزنك بالكيلوغرام على طولك بالمتر المربع، الجدول الآتي يوضح مؤشر كتلة الجسم:</a:t>
            </a:r>
          </a:p>
          <a:p>
            <a:pPr algn="r" rtl="1"/>
            <a:endParaRPr lang="en-US" dirty="0"/>
          </a:p>
        </p:txBody>
      </p:sp>
      <p:graphicFrame>
        <p:nvGraphicFramePr>
          <p:cNvPr id="4" name="Table 3">
            <a:extLst>
              <a:ext uri="{FF2B5EF4-FFF2-40B4-BE49-F238E27FC236}">
                <a16:creationId xmlns:a16="http://schemas.microsoft.com/office/drawing/2014/main" id="{44634D04-5DBC-4E9C-B45F-47B3EFF9EEF3}"/>
              </a:ext>
            </a:extLst>
          </p:cNvPr>
          <p:cNvGraphicFramePr>
            <a:graphicFrameLocks noGrp="1"/>
          </p:cNvGraphicFramePr>
          <p:nvPr>
            <p:extLst>
              <p:ext uri="{D42A27DB-BD31-4B8C-83A1-F6EECF244321}">
                <p14:modId xmlns:p14="http://schemas.microsoft.com/office/powerpoint/2010/main" val="2791868307"/>
              </p:ext>
            </p:extLst>
          </p:nvPr>
        </p:nvGraphicFramePr>
        <p:xfrm>
          <a:off x="1828800" y="3429000"/>
          <a:ext cx="8064870" cy="2590800"/>
        </p:xfrm>
        <a:graphic>
          <a:graphicData uri="http://schemas.openxmlformats.org/drawingml/2006/table">
            <a:tbl>
              <a:tblPr firstRow="1" bandRow="1">
                <a:tableStyleId>{5C22544A-7EE6-4342-B048-85BDC9FD1C3A}</a:tableStyleId>
              </a:tblPr>
              <a:tblGrid>
                <a:gridCol w="3986074">
                  <a:extLst>
                    <a:ext uri="{9D8B030D-6E8A-4147-A177-3AD203B41FA5}">
                      <a16:colId xmlns:a16="http://schemas.microsoft.com/office/drawing/2014/main" val="3307363935"/>
                    </a:ext>
                  </a:extLst>
                </a:gridCol>
                <a:gridCol w="4078796">
                  <a:extLst>
                    <a:ext uri="{9D8B030D-6E8A-4147-A177-3AD203B41FA5}">
                      <a16:colId xmlns:a16="http://schemas.microsoft.com/office/drawing/2014/main" val="2063871630"/>
                    </a:ext>
                  </a:extLst>
                </a:gridCol>
              </a:tblGrid>
              <a:tr h="370840">
                <a:tc>
                  <a:txBody>
                    <a:bodyPr/>
                    <a:lstStyle/>
                    <a:p>
                      <a:pPr algn="r" rtl="1"/>
                      <a:r>
                        <a:rPr lang="ar-JO" sz="2800" dirty="0"/>
                        <a:t>مؤشر كتلة الجسم</a:t>
                      </a:r>
                      <a:endParaRPr lang="en-US" sz="2800" dirty="0"/>
                    </a:p>
                  </a:txBody>
                  <a:tcPr/>
                </a:tc>
                <a:tc>
                  <a:txBody>
                    <a:bodyPr/>
                    <a:lstStyle/>
                    <a:p>
                      <a:pPr algn="r" rtl="1"/>
                      <a:r>
                        <a:rPr lang="ar-JO" sz="2800" dirty="0"/>
                        <a:t>حالة الجسم</a:t>
                      </a:r>
                      <a:endParaRPr lang="en-US" sz="2800" dirty="0"/>
                    </a:p>
                  </a:txBody>
                  <a:tcPr/>
                </a:tc>
                <a:extLst>
                  <a:ext uri="{0D108BD9-81ED-4DB2-BD59-A6C34878D82A}">
                    <a16:rowId xmlns:a16="http://schemas.microsoft.com/office/drawing/2014/main" val="1316604264"/>
                  </a:ext>
                </a:extLst>
              </a:tr>
              <a:tr h="370840">
                <a:tc>
                  <a:txBody>
                    <a:bodyPr/>
                    <a:lstStyle/>
                    <a:p>
                      <a:pPr algn="r" rtl="1"/>
                      <a:r>
                        <a:rPr lang="ar-JO" sz="2800" dirty="0"/>
                        <a:t>أقل من 18.5</a:t>
                      </a:r>
                      <a:endParaRPr lang="en-US" sz="2800" dirty="0"/>
                    </a:p>
                  </a:txBody>
                  <a:tcPr/>
                </a:tc>
                <a:tc>
                  <a:txBody>
                    <a:bodyPr/>
                    <a:lstStyle/>
                    <a:p>
                      <a:pPr algn="r" rtl="1"/>
                      <a:r>
                        <a:rPr lang="ar-JO" sz="2800" dirty="0"/>
                        <a:t>وزن منخفض</a:t>
                      </a:r>
                      <a:endParaRPr lang="en-US" sz="2800" dirty="0"/>
                    </a:p>
                  </a:txBody>
                  <a:tcPr/>
                </a:tc>
                <a:extLst>
                  <a:ext uri="{0D108BD9-81ED-4DB2-BD59-A6C34878D82A}">
                    <a16:rowId xmlns:a16="http://schemas.microsoft.com/office/drawing/2014/main" val="126932642"/>
                  </a:ext>
                </a:extLst>
              </a:tr>
              <a:tr h="370840">
                <a:tc>
                  <a:txBody>
                    <a:bodyPr/>
                    <a:lstStyle/>
                    <a:p>
                      <a:pPr algn="r"/>
                      <a:r>
                        <a:rPr lang="ar-JO" sz="2800" dirty="0"/>
                        <a:t>18.5 - 24.9</a:t>
                      </a:r>
                      <a:endParaRPr lang="en-US" sz="2800" dirty="0"/>
                    </a:p>
                  </a:txBody>
                  <a:tcPr/>
                </a:tc>
                <a:tc>
                  <a:txBody>
                    <a:bodyPr/>
                    <a:lstStyle/>
                    <a:p>
                      <a:pPr algn="r" rtl="1"/>
                      <a:r>
                        <a:rPr lang="ar-JO" sz="2800" dirty="0"/>
                        <a:t>وزن طبيعي</a:t>
                      </a:r>
                      <a:endParaRPr lang="en-US" sz="2800" dirty="0"/>
                    </a:p>
                  </a:txBody>
                  <a:tcPr/>
                </a:tc>
                <a:extLst>
                  <a:ext uri="{0D108BD9-81ED-4DB2-BD59-A6C34878D82A}">
                    <a16:rowId xmlns:a16="http://schemas.microsoft.com/office/drawing/2014/main" val="2416809203"/>
                  </a:ext>
                </a:extLst>
              </a:tr>
              <a:tr h="370840">
                <a:tc>
                  <a:txBody>
                    <a:bodyPr/>
                    <a:lstStyle/>
                    <a:p>
                      <a:pPr algn="r"/>
                      <a:r>
                        <a:rPr lang="ar-JO" sz="2800" dirty="0"/>
                        <a:t>25 – 29.9</a:t>
                      </a:r>
                    </a:p>
                  </a:txBody>
                  <a:tcPr/>
                </a:tc>
                <a:tc>
                  <a:txBody>
                    <a:bodyPr/>
                    <a:lstStyle/>
                    <a:p>
                      <a:pPr algn="r" rtl="1"/>
                      <a:r>
                        <a:rPr lang="ar-JO" sz="2800" dirty="0"/>
                        <a:t>وزن زائد</a:t>
                      </a:r>
                      <a:endParaRPr lang="en-US" sz="2800" dirty="0"/>
                    </a:p>
                  </a:txBody>
                  <a:tcPr/>
                </a:tc>
                <a:extLst>
                  <a:ext uri="{0D108BD9-81ED-4DB2-BD59-A6C34878D82A}">
                    <a16:rowId xmlns:a16="http://schemas.microsoft.com/office/drawing/2014/main" val="2426960114"/>
                  </a:ext>
                </a:extLst>
              </a:tr>
              <a:tr h="378731">
                <a:tc>
                  <a:txBody>
                    <a:bodyPr/>
                    <a:lstStyle/>
                    <a:p>
                      <a:pPr algn="r"/>
                      <a:r>
                        <a:rPr lang="ar-JO" sz="2800" dirty="0"/>
                        <a:t>30 وأعلى من ذلك</a:t>
                      </a:r>
                    </a:p>
                  </a:txBody>
                  <a:tcPr/>
                </a:tc>
                <a:tc>
                  <a:txBody>
                    <a:bodyPr/>
                    <a:lstStyle/>
                    <a:p>
                      <a:pPr algn="r" rtl="1"/>
                      <a:r>
                        <a:rPr lang="ar-JO" sz="2800" dirty="0"/>
                        <a:t>سمنه</a:t>
                      </a:r>
                      <a:endParaRPr lang="en-US" sz="2800" dirty="0"/>
                    </a:p>
                  </a:txBody>
                  <a:tcPr/>
                </a:tc>
                <a:extLst>
                  <a:ext uri="{0D108BD9-81ED-4DB2-BD59-A6C34878D82A}">
                    <a16:rowId xmlns:a16="http://schemas.microsoft.com/office/drawing/2014/main" val="727522688"/>
                  </a:ext>
                </a:extLst>
              </a:tr>
            </a:tbl>
          </a:graphicData>
        </a:graphic>
      </p:graphicFrame>
      <p:pic>
        <p:nvPicPr>
          <p:cNvPr id="6" name="Picture 5">
            <a:extLst>
              <a:ext uri="{FF2B5EF4-FFF2-40B4-BE49-F238E27FC236}">
                <a16:creationId xmlns:a16="http://schemas.microsoft.com/office/drawing/2014/main" id="{BAE02833-C087-4593-BAF7-2BE2BEE1CF5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54296" y="774645"/>
            <a:ext cx="3022137" cy="1718840"/>
          </a:xfrm>
          <a:prstGeom prst="rect">
            <a:avLst/>
          </a:prstGeom>
        </p:spPr>
      </p:pic>
      <p:pic>
        <p:nvPicPr>
          <p:cNvPr id="9" name="Picture 8">
            <a:extLst>
              <a:ext uri="{FF2B5EF4-FFF2-40B4-BE49-F238E27FC236}">
                <a16:creationId xmlns:a16="http://schemas.microsoft.com/office/drawing/2014/main" id="{947AAEE1-F3F1-4618-A16E-6C923E302C3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814524" y="630027"/>
            <a:ext cx="2740373" cy="1769585"/>
          </a:xfrm>
          <a:prstGeom prst="rect">
            <a:avLst/>
          </a:prstGeom>
        </p:spPr>
      </p:pic>
    </p:spTree>
    <p:extLst>
      <p:ext uri="{BB962C8B-B14F-4D97-AF65-F5344CB8AC3E}">
        <p14:creationId xmlns:p14="http://schemas.microsoft.com/office/powerpoint/2010/main" val="4291257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BEF3A-E5C4-495E-9B13-CAE9629F1FAB}"/>
              </a:ext>
            </a:extLst>
          </p:cNvPr>
          <p:cNvSpPr>
            <a:spLocks noGrp="1"/>
          </p:cNvSpPr>
          <p:nvPr>
            <p:ph type="title"/>
          </p:nvPr>
        </p:nvSpPr>
        <p:spPr/>
        <p:txBody>
          <a:bodyPr/>
          <a:lstStyle/>
          <a:p>
            <a:pPr algn="r" rtl="1"/>
            <a:r>
              <a:rPr lang="ar-JO" dirty="0"/>
              <a:t>أسباب وعوامل خطر السمنة</a:t>
            </a:r>
            <a:endParaRPr lang="en-US" dirty="0"/>
          </a:p>
        </p:txBody>
      </p:sp>
      <p:sp>
        <p:nvSpPr>
          <p:cNvPr id="3" name="Content Placeholder 2">
            <a:extLst>
              <a:ext uri="{FF2B5EF4-FFF2-40B4-BE49-F238E27FC236}">
                <a16:creationId xmlns:a16="http://schemas.microsoft.com/office/drawing/2014/main" id="{ED871E26-F344-4104-BB56-D2C961F8F38A}"/>
              </a:ext>
            </a:extLst>
          </p:cNvPr>
          <p:cNvSpPr>
            <a:spLocks noGrp="1"/>
          </p:cNvSpPr>
          <p:nvPr>
            <p:ph idx="1"/>
          </p:nvPr>
        </p:nvSpPr>
        <p:spPr>
          <a:xfrm>
            <a:off x="838200" y="1914401"/>
            <a:ext cx="10515600" cy="4351338"/>
          </a:xfrm>
        </p:spPr>
        <p:txBody>
          <a:bodyPr>
            <a:normAutofit/>
          </a:bodyPr>
          <a:lstStyle/>
          <a:p>
            <a:pPr algn="r" rtl="1"/>
            <a:r>
              <a:rPr lang="ar-JO" sz="4000" dirty="0"/>
              <a:t>تشمل أبرز أسباب السمنة ما يأتي:</a:t>
            </a:r>
          </a:p>
          <a:p>
            <a:pPr marL="0" indent="0" algn="r" rtl="1">
              <a:buNone/>
            </a:pPr>
            <a:r>
              <a:rPr lang="ar-JO" sz="4000" b="1" u="sng" dirty="0"/>
              <a:t>الخمول البدني</a:t>
            </a:r>
          </a:p>
          <a:p>
            <a:pPr algn="r" rtl="1"/>
            <a:r>
              <a:rPr lang="ar-JO" sz="4000" dirty="0"/>
              <a:t>يحرق الأشخاص الخاملون سعرات حرارية أقل من الأشخاص النشطين .</a:t>
            </a:r>
          </a:p>
        </p:txBody>
      </p:sp>
      <p:pic>
        <p:nvPicPr>
          <p:cNvPr id="5" name="Picture 4">
            <a:extLst>
              <a:ext uri="{FF2B5EF4-FFF2-40B4-BE49-F238E27FC236}">
                <a16:creationId xmlns:a16="http://schemas.microsoft.com/office/drawing/2014/main" id="{0CCB6515-AB94-47B3-8294-BC88DD6981B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00536" y="982132"/>
            <a:ext cx="3765511" cy="2268927"/>
          </a:xfrm>
          <a:prstGeom prst="rect">
            <a:avLst/>
          </a:prstGeom>
        </p:spPr>
      </p:pic>
    </p:spTree>
    <p:extLst>
      <p:ext uri="{BB962C8B-B14F-4D97-AF65-F5344CB8AC3E}">
        <p14:creationId xmlns:p14="http://schemas.microsoft.com/office/powerpoint/2010/main" val="2682382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8C96E1-733D-4CDA-9621-C07CA87028CD}"/>
              </a:ext>
            </a:extLst>
          </p:cNvPr>
          <p:cNvSpPr>
            <a:spLocks noGrp="1"/>
          </p:cNvSpPr>
          <p:nvPr>
            <p:ph idx="1"/>
          </p:nvPr>
        </p:nvSpPr>
        <p:spPr>
          <a:xfrm>
            <a:off x="1060142" y="804693"/>
            <a:ext cx="10515600" cy="4351338"/>
          </a:xfrm>
        </p:spPr>
        <p:txBody>
          <a:bodyPr/>
          <a:lstStyle/>
          <a:p>
            <a:pPr marL="0" indent="0" algn="r" rtl="1">
              <a:buNone/>
            </a:pPr>
            <a:r>
              <a:rPr lang="ar-JO" sz="4000" b="1" u="sng" dirty="0"/>
              <a:t>الوراثة</a:t>
            </a:r>
          </a:p>
          <a:p>
            <a:pPr algn="r" rtl="1"/>
            <a:r>
              <a:rPr lang="ar-JO" sz="4000" dirty="0"/>
              <a:t>يكون الشخص أكثر عرضة للإصابة بالسمنة إذا كان أحد الوالدين أو كلاهما يعاني من السمنة، حيث تؤثر الوراثة أيضًا على الهرمونات المشاركة في تنظيم الدهون</a:t>
            </a:r>
            <a:endParaRPr lang="en-US" sz="4000" dirty="0"/>
          </a:p>
          <a:p>
            <a:pPr algn="r"/>
            <a:endParaRPr lang="en-US" dirty="0"/>
          </a:p>
        </p:txBody>
      </p:sp>
      <p:pic>
        <p:nvPicPr>
          <p:cNvPr id="1028" name="Picture 4" descr="السمنة مرض يهدد الحياة.. تخلصي منها بسرعة | مجلة سيدتي">
            <a:extLst>
              <a:ext uri="{FF2B5EF4-FFF2-40B4-BE49-F238E27FC236}">
                <a16:creationId xmlns:a16="http://schemas.microsoft.com/office/drawing/2014/main" id="{79781DDA-4795-4BDC-8FBA-624F2006EC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314" y="3653525"/>
            <a:ext cx="3948282" cy="2272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358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D6769E-D6E3-4FB6-BC36-7C0273BA9578}"/>
              </a:ext>
            </a:extLst>
          </p:cNvPr>
          <p:cNvSpPr>
            <a:spLocks noGrp="1"/>
          </p:cNvSpPr>
          <p:nvPr>
            <p:ph idx="1"/>
          </p:nvPr>
        </p:nvSpPr>
        <p:spPr>
          <a:xfrm>
            <a:off x="1295402" y="2418036"/>
            <a:ext cx="9601196" cy="3318936"/>
          </a:xfrm>
        </p:spPr>
        <p:txBody>
          <a:bodyPr>
            <a:normAutofit fontScale="92500" lnSpcReduction="10000"/>
          </a:bodyPr>
          <a:lstStyle/>
          <a:p>
            <a:pPr algn="r" rtl="1"/>
            <a:r>
              <a:rPr lang="ar-JO" sz="3200" b="1" dirty="0"/>
              <a:t>قلة النوم.</a:t>
            </a:r>
            <a:r>
              <a:rPr lang="ar-JO" sz="3200" dirty="0"/>
              <a:t> قد يتسبب عدم نيل قسطٍ كافٍ من النوم، أو النوم أكثر من اللازم، في إحداث تغيرات هرمونية تزيد الشهية. وقد تشتهي أيضًا أغذية عالية السعرات والكربوهيدرات؛ مما قد يُسهم في زيادة الوزن.</a:t>
            </a:r>
          </a:p>
          <a:p>
            <a:pPr algn="r" rtl="1"/>
            <a:endParaRPr lang="ar-JO" dirty="0"/>
          </a:p>
          <a:p>
            <a:pPr algn="r" rtl="1"/>
            <a:r>
              <a:rPr lang="ar-JO" sz="3200" b="1" dirty="0"/>
              <a:t>التوتر.</a:t>
            </a:r>
            <a:r>
              <a:rPr lang="ar-JO" sz="3200" dirty="0"/>
              <a:t> قد تُساهِم العديد من العوامل الخارجية التي تؤثِّر على الحالة المزاجية والعافية في السُمنة. وغالبًا ما يتناول الأشخاص المزيد من الأطعمة ذات السعرات الحرارية العالية عند تعرضهم لمواقف مسببة للتوتر</a:t>
            </a:r>
            <a:endParaRPr lang="en-US" sz="3200" dirty="0"/>
          </a:p>
        </p:txBody>
      </p:sp>
      <p:pic>
        <p:nvPicPr>
          <p:cNvPr id="5" name="Picture 4">
            <a:extLst>
              <a:ext uri="{FF2B5EF4-FFF2-40B4-BE49-F238E27FC236}">
                <a16:creationId xmlns:a16="http://schemas.microsoft.com/office/drawing/2014/main" id="{8894867C-A1BE-4EE6-9D54-B01CA3FC793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234192" y="598667"/>
            <a:ext cx="1434982" cy="1603332"/>
          </a:xfrm>
          <a:prstGeom prst="rect">
            <a:avLst/>
          </a:prstGeom>
        </p:spPr>
      </p:pic>
    </p:spTree>
    <p:extLst>
      <p:ext uri="{BB962C8B-B14F-4D97-AF65-F5344CB8AC3E}">
        <p14:creationId xmlns:p14="http://schemas.microsoft.com/office/powerpoint/2010/main" val="2036129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44FCB-C575-465D-9814-A3FA561215FF}"/>
              </a:ext>
            </a:extLst>
          </p:cNvPr>
          <p:cNvSpPr>
            <a:spLocks noGrp="1"/>
          </p:cNvSpPr>
          <p:nvPr>
            <p:ph type="title"/>
          </p:nvPr>
        </p:nvSpPr>
        <p:spPr/>
        <p:txBody>
          <a:bodyPr/>
          <a:lstStyle/>
          <a:p>
            <a:pPr algn="r" rtl="1"/>
            <a:r>
              <a:rPr lang="ar-JO" dirty="0"/>
              <a:t>أعراض السمنه</a:t>
            </a:r>
            <a:endParaRPr lang="en-US" dirty="0"/>
          </a:p>
        </p:txBody>
      </p:sp>
      <p:sp>
        <p:nvSpPr>
          <p:cNvPr id="3" name="Content Placeholder 2">
            <a:extLst>
              <a:ext uri="{FF2B5EF4-FFF2-40B4-BE49-F238E27FC236}">
                <a16:creationId xmlns:a16="http://schemas.microsoft.com/office/drawing/2014/main" id="{14D05487-AF51-4389-B338-AF7E79372308}"/>
              </a:ext>
            </a:extLst>
          </p:cNvPr>
          <p:cNvSpPr>
            <a:spLocks noGrp="1"/>
          </p:cNvSpPr>
          <p:nvPr>
            <p:ph idx="1"/>
          </p:nvPr>
        </p:nvSpPr>
        <p:spPr/>
        <p:txBody>
          <a:bodyPr>
            <a:noAutofit/>
          </a:bodyPr>
          <a:lstStyle/>
          <a:p>
            <a:pPr marL="0" indent="0" algn="r" rtl="1">
              <a:buNone/>
            </a:pPr>
            <a:r>
              <a:rPr lang="ar-JO" sz="2800" dirty="0"/>
              <a:t>أمراض القلب والجلطة الدماغية</a:t>
            </a:r>
            <a:br>
              <a:rPr lang="ar-JO" sz="2800" dirty="0"/>
            </a:br>
            <a:br>
              <a:rPr lang="ar-JO" sz="2800" dirty="0"/>
            </a:br>
            <a:r>
              <a:rPr lang="ar-JO" sz="2800" dirty="0"/>
              <a:t>السكري</a:t>
            </a:r>
            <a:br>
              <a:rPr lang="ar-JO" sz="2800" dirty="0"/>
            </a:br>
            <a:br>
              <a:rPr lang="ar-JO" sz="2800" dirty="0"/>
            </a:br>
            <a:r>
              <a:rPr lang="ar-JO" sz="2800" dirty="0"/>
              <a:t>أمراض الكلى</a:t>
            </a:r>
            <a:br>
              <a:rPr lang="ar-JO" sz="2800" dirty="0"/>
            </a:br>
            <a:br>
              <a:rPr lang="ar-JO" sz="2800" dirty="0"/>
            </a:br>
            <a:r>
              <a:rPr lang="ar-JO" sz="2800" dirty="0"/>
              <a:t>انقطاع النفس النومي</a:t>
            </a:r>
            <a:br>
              <a:rPr lang="ar-JO" sz="2800" dirty="0"/>
            </a:br>
            <a:br>
              <a:rPr lang="ar-JO" sz="2800" dirty="0"/>
            </a:br>
            <a:endParaRPr lang="en-US" sz="2800" dirty="0"/>
          </a:p>
        </p:txBody>
      </p:sp>
      <p:pic>
        <p:nvPicPr>
          <p:cNvPr id="2050" name="Picture 2" descr="السمنة المفرطة obesity">
            <a:extLst>
              <a:ext uri="{FF2B5EF4-FFF2-40B4-BE49-F238E27FC236}">
                <a16:creationId xmlns:a16="http://schemas.microsoft.com/office/drawing/2014/main" id="{5A826305-4CF4-42BF-9397-4ADA117848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264" y="1215500"/>
            <a:ext cx="3982375" cy="398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781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45BB0-A3F8-463B-9075-449B14ABE6E7}"/>
              </a:ext>
            </a:extLst>
          </p:cNvPr>
          <p:cNvSpPr>
            <a:spLocks noGrp="1"/>
          </p:cNvSpPr>
          <p:nvPr>
            <p:ph type="title"/>
          </p:nvPr>
        </p:nvSpPr>
        <p:spPr/>
        <p:txBody>
          <a:bodyPr>
            <a:normAutofit fontScale="90000"/>
          </a:bodyPr>
          <a:lstStyle/>
          <a:p>
            <a:pPr algn="r" rtl="1"/>
            <a:r>
              <a:rPr lang="ar-JO" b="1" dirty="0"/>
              <a:t>طرق الوقاية من السمنة </a:t>
            </a:r>
            <a:br>
              <a:rPr lang="ar-JO" b="1" dirty="0"/>
            </a:br>
            <a:endParaRPr lang="en-US" dirty="0"/>
          </a:p>
        </p:txBody>
      </p:sp>
      <p:sp>
        <p:nvSpPr>
          <p:cNvPr id="3" name="Content Placeholder 2">
            <a:extLst>
              <a:ext uri="{FF2B5EF4-FFF2-40B4-BE49-F238E27FC236}">
                <a16:creationId xmlns:a16="http://schemas.microsoft.com/office/drawing/2014/main" id="{C946F2AB-CC97-41CD-92ED-D9C02E43D202}"/>
              </a:ext>
            </a:extLst>
          </p:cNvPr>
          <p:cNvSpPr>
            <a:spLocks noGrp="1"/>
          </p:cNvSpPr>
          <p:nvPr>
            <p:ph idx="1"/>
          </p:nvPr>
        </p:nvSpPr>
        <p:spPr>
          <a:xfrm>
            <a:off x="1295401" y="2556932"/>
            <a:ext cx="9601196" cy="3318936"/>
          </a:xfrm>
        </p:spPr>
        <p:txBody>
          <a:bodyPr>
            <a:noAutofit/>
          </a:bodyPr>
          <a:lstStyle/>
          <a:p>
            <a:pPr algn="r" rtl="1"/>
            <a:r>
              <a:rPr lang="ar-JO" sz="3600" b="1" dirty="0"/>
              <a:t>الحفاظ على نظام غذائي صحي</a:t>
            </a:r>
          </a:p>
          <a:p>
            <a:pPr algn="r" rtl="1"/>
            <a:r>
              <a:rPr lang="ar-JO" sz="3600" b="1" dirty="0"/>
              <a:t> النشاط البدني</a:t>
            </a:r>
          </a:p>
          <a:p>
            <a:pPr algn="r" rtl="1"/>
            <a:r>
              <a:rPr lang="ar-JO" sz="3600" b="1" dirty="0"/>
              <a:t>الحصول على قسط كاف من النوم</a:t>
            </a:r>
          </a:p>
          <a:p>
            <a:pPr algn="r" rtl="1"/>
            <a:r>
              <a:rPr lang="ar-JO" sz="3600" b="1" dirty="0"/>
              <a:t>تقليل التوتر</a:t>
            </a:r>
          </a:p>
          <a:p>
            <a:pPr algn="r" rtl="1"/>
            <a:endParaRPr lang="en-US" sz="3600" dirty="0"/>
          </a:p>
        </p:txBody>
      </p:sp>
      <p:pic>
        <p:nvPicPr>
          <p:cNvPr id="3076" name="Picture 4" descr="د. الحسن النعمي on Twitter: &quot;ماهي طرق الوقاية من السمنة؟ #حياتك_بلا_سمنه  #رابطة_المتكممين #دليل_عمليات_السمنة #منتدى_رشاقة https://t.co/xS7bsTWMwn&quot;  / Twitter">
            <a:extLst>
              <a:ext uri="{FF2B5EF4-FFF2-40B4-BE49-F238E27FC236}">
                <a16:creationId xmlns:a16="http://schemas.microsoft.com/office/drawing/2014/main" id="{8F98BFBF-F78F-4BBC-9EAF-CD0B9CFCA6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9614" y="2589567"/>
            <a:ext cx="3310906" cy="3253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270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BE1DB-1A48-46B1-9CC4-B4BDF9474923}"/>
              </a:ext>
            </a:extLst>
          </p:cNvPr>
          <p:cNvSpPr>
            <a:spLocks noGrp="1"/>
          </p:cNvSpPr>
          <p:nvPr>
            <p:ph type="title"/>
          </p:nvPr>
        </p:nvSpPr>
        <p:spPr/>
        <p:txBody>
          <a:bodyPr/>
          <a:lstStyle/>
          <a:p>
            <a:pPr algn="r" rtl="1"/>
            <a:r>
              <a:rPr lang="ar-JO" dirty="0"/>
              <a:t>المصادر</a:t>
            </a:r>
            <a:endParaRPr lang="en-US" dirty="0"/>
          </a:p>
        </p:txBody>
      </p:sp>
      <p:sp>
        <p:nvSpPr>
          <p:cNvPr id="3" name="Content Placeholder 2">
            <a:extLst>
              <a:ext uri="{FF2B5EF4-FFF2-40B4-BE49-F238E27FC236}">
                <a16:creationId xmlns:a16="http://schemas.microsoft.com/office/drawing/2014/main" id="{63AD87EF-876F-4CFE-8180-DAB95F34A787}"/>
              </a:ext>
            </a:extLst>
          </p:cNvPr>
          <p:cNvSpPr>
            <a:spLocks noGrp="1"/>
          </p:cNvSpPr>
          <p:nvPr>
            <p:ph idx="1"/>
          </p:nvPr>
        </p:nvSpPr>
        <p:spPr/>
        <p:txBody>
          <a:bodyPr>
            <a:normAutofit/>
          </a:bodyPr>
          <a:lstStyle/>
          <a:p>
            <a:pPr algn="r" rtl="1"/>
            <a:r>
              <a:rPr lang="de-DE" u="sng" dirty="0">
                <a:hlinkClick r:id="rId2"/>
              </a:rPr>
              <a:t>https://www.webteb.com/diet/diseases</a:t>
            </a:r>
            <a:br>
              <a:rPr lang="de-DE" u="sng" dirty="0">
                <a:hlinkClick r:id="rId2"/>
              </a:rPr>
            </a:br>
            <a:r>
              <a:rPr lang="de-DE" u="sng" dirty="0">
                <a:hlinkClick r:id="rId2"/>
              </a:rPr>
              <a:t>https://www.mayoclinic.org › obesity</a:t>
            </a:r>
          </a:p>
          <a:p>
            <a:pPr algn="r" rtl="1"/>
            <a:r>
              <a:rPr lang="de-DE">
                <a:hlinkClick r:id="rId3"/>
              </a:rPr>
              <a:t>https://www.feedo.net/MedicalEncyclopedia/HealthAndNutrition/Obesity/ObesityPrevention.htm</a:t>
            </a:r>
            <a:endParaRPr lang="ar-JO" dirty="0"/>
          </a:p>
          <a:p>
            <a:pPr algn="r" rtl="1"/>
            <a:br>
              <a:rPr lang="de-DE" dirty="0"/>
            </a:br>
            <a:endParaRPr lang="en-US" dirty="0"/>
          </a:p>
        </p:txBody>
      </p:sp>
    </p:spTree>
    <p:extLst>
      <p:ext uri="{BB962C8B-B14F-4D97-AF65-F5344CB8AC3E}">
        <p14:creationId xmlns:p14="http://schemas.microsoft.com/office/powerpoint/2010/main" val="156331124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74</TotalTime>
  <Words>307</Words>
  <Application>Microsoft Office PowerPoint</Application>
  <PresentationFormat>Widescreen</PresentationFormat>
  <Paragraphs>37</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Garamond</vt:lpstr>
      <vt:lpstr>Times New Roman</vt:lpstr>
      <vt:lpstr>Organic</vt:lpstr>
      <vt:lpstr>السمنه</vt:lpstr>
      <vt:lpstr>تعريف السمنه</vt:lpstr>
      <vt:lpstr>أعراض السمنه</vt:lpstr>
      <vt:lpstr>أسباب وعوامل خطر السمنة</vt:lpstr>
      <vt:lpstr>PowerPoint Presentation</vt:lpstr>
      <vt:lpstr>PowerPoint Presentation</vt:lpstr>
      <vt:lpstr>أعراض السمنه</vt:lpstr>
      <vt:lpstr>طرق الوقاية من السمنة  </vt:lpstr>
      <vt:lpstr>المصادر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R.Massoud</dc:creator>
  <cp:lastModifiedBy>R.Massoud</cp:lastModifiedBy>
  <cp:revision>10</cp:revision>
  <dcterms:created xsi:type="dcterms:W3CDTF">2023-05-23T17:04:23Z</dcterms:created>
  <dcterms:modified xsi:type="dcterms:W3CDTF">2023-05-23T19:38:17Z</dcterms:modified>
</cp:coreProperties>
</file>