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sldIdLst>
    <p:sldId id="259" r:id="rId2"/>
    <p:sldId id="256" r:id="rId3"/>
    <p:sldId id="257" r:id="rId4"/>
    <p:sldId id="261" r:id="rId5"/>
    <p:sldId id="260" r:id="rId6"/>
    <p:sldId id="262" r:id="rId7"/>
    <p:sldId id="263" r:id="rId8"/>
    <p:sldId id="264" r:id="rId9"/>
    <p:sldId id="265" r:id="rId10"/>
    <p:sldId id="267"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68" d="100"/>
          <a:sy n="68" d="100"/>
        </p:scale>
        <p:origin x="90"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4502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01250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3325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073576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92976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5/23/2023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19989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5/23/2023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12091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43654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73593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35824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8A87A34-81AB-432B-8DAE-1953F412C126}" type="datetimeFigureOut">
              <a:rPr lang="en-US" smtClean="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95572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89341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5/23/2023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26204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5/23/2023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75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8A87A34-81AB-432B-8DAE-1953F412C126}" type="datetimeFigureOut">
              <a:rPr lang="en-US" smtClean="0"/>
              <a:t>5/23/2023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30066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8A87A34-81AB-432B-8DAE-1953F412C126}" type="datetimeFigureOut">
              <a:rPr lang="en-US" smtClean="0"/>
              <a:t>5/23/2023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60921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8A87A34-81AB-432B-8DAE-1953F412C126}" type="datetimeFigureOut">
              <a:rPr lang="en-US" smtClean="0"/>
              <a:pPr/>
              <a:t>5/23/2023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02258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08307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8A87A34-81AB-432B-8DAE-1953F412C126}" type="datetimeFigureOut">
              <a:rPr lang="en-US" smtClean="0"/>
              <a:pPr/>
              <a:t>5/23/2023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4354833"/>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84691" y="99419"/>
            <a:ext cx="5464884" cy="3329581"/>
          </a:xfrm>
        </p:spPr>
        <p:txBody>
          <a:bodyPr/>
          <a:lstStyle/>
          <a:p>
            <a:pPr algn="just" rtl="1"/>
            <a:r>
              <a:rPr lang="ar-JO" dirty="0" smtClean="0"/>
              <a:t>السمنة</a:t>
            </a:r>
            <a:endParaRPr lang="en-US" dirty="0"/>
          </a:p>
        </p:txBody>
      </p:sp>
      <p:sp>
        <p:nvSpPr>
          <p:cNvPr id="3" name="Subtitle 2"/>
          <p:cNvSpPr>
            <a:spLocks noGrp="1"/>
          </p:cNvSpPr>
          <p:nvPr>
            <p:ph type="subTitle" idx="1"/>
          </p:nvPr>
        </p:nvSpPr>
        <p:spPr>
          <a:xfrm>
            <a:off x="4024762" y="3696286"/>
            <a:ext cx="3909414" cy="861420"/>
          </a:xfrm>
        </p:spPr>
        <p:txBody>
          <a:bodyPr>
            <a:normAutofit/>
          </a:bodyPr>
          <a:lstStyle/>
          <a:p>
            <a:pPr algn="just" rtl="1"/>
            <a:r>
              <a:rPr lang="ar-JO" sz="3200" dirty="0" smtClean="0">
                <a:latin typeface="Arial" panose="020B0604020202020204" pitchFamily="34" charset="0"/>
                <a:cs typeface="Arial" panose="020B0604020202020204" pitchFamily="34" charset="0"/>
              </a:rPr>
              <a:t>اعداد الطالب: بسام صويص</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0754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474345"/>
            <a:ext cx="6096000" cy="5909310"/>
          </a:xfrm>
          <a:prstGeom prst="rect">
            <a:avLst/>
          </a:prstGeom>
        </p:spPr>
        <p:txBody>
          <a:bodyPr>
            <a:spAutoFit/>
          </a:bodyPr>
          <a:lstStyle/>
          <a:p>
            <a:r>
              <a:rPr lang="en-US" dirty="0"/>
              <a:t>https://medlineplus.gov/obesity.html#:~:text=Obesity%20means%20having%20too%20much%20body%20fat.%20It,when</a:t>
            </a:r>
          </a:p>
          <a:p>
            <a:r>
              <a:rPr lang="en-US" dirty="0"/>
              <a:t>%20you%20eat%20more%20calories%20than%20you%20use.</a:t>
            </a:r>
          </a:p>
          <a:p>
            <a:endParaRPr lang="en-US" dirty="0"/>
          </a:p>
          <a:p>
            <a:r>
              <a:rPr lang="en-US" dirty="0"/>
              <a:t>https://medlineplus.gov/obesity.html#:~:text=Obesity%20means%20having%20too%20much%20body%20fat.%20It,when</a:t>
            </a:r>
          </a:p>
          <a:p>
            <a:r>
              <a:rPr lang="en-US" dirty="0"/>
              <a:t>%20you%20eat%20more%20calories%20than%20you%20use</a:t>
            </a:r>
          </a:p>
          <a:p>
            <a:endParaRPr lang="en-US" dirty="0"/>
          </a:p>
          <a:p>
            <a:r>
              <a:rPr lang="en-US" dirty="0"/>
              <a:t>https://www.hsph.harvard.edu/obesity-prevention-source/obesity-definition/how-to-measure-body-fatness/</a:t>
            </a:r>
          </a:p>
          <a:p>
            <a:endParaRPr lang="en-US" dirty="0"/>
          </a:p>
          <a:p>
            <a:r>
              <a:rPr lang="en-US" dirty="0"/>
              <a:t>https://www.cdc.gov/healthyweight/effects/index.html</a:t>
            </a:r>
          </a:p>
          <a:p>
            <a:endParaRPr lang="en-US" dirty="0"/>
          </a:p>
          <a:p>
            <a:r>
              <a:rPr lang="en-US"/>
              <a:t>https://www.stanfordchildrens.org/en/topic/default?id=obesity-in-adolescents-90-P01627</a:t>
            </a:r>
          </a:p>
        </p:txBody>
      </p:sp>
    </p:spTree>
    <p:extLst>
      <p:ext uri="{BB962C8B-B14F-4D97-AF65-F5344CB8AC3E}">
        <p14:creationId xmlns:p14="http://schemas.microsoft.com/office/powerpoint/2010/main" val="2072768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1342" y="1125019"/>
            <a:ext cx="5537044" cy="1400530"/>
          </a:xfrm>
        </p:spPr>
        <p:txBody>
          <a:bodyPr/>
          <a:lstStyle/>
          <a:p>
            <a:pPr algn="just" rtl="1"/>
            <a:r>
              <a:rPr lang="ar-JO" sz="5400" dirty="0" smtClean="0"/>
              <a:t>شكراً جزيلاً</a:t>
            </a:r>
            <a:endParaRPr lang="en-US" sz="5400" dirty="0"/>
          </a:p>
        </p:txBody>
      </p:sp>
      <p:pic>
        <p:nvPicPr>
          <p:cNvPr id="9220" name="Picture 4" descr="شكرا متحركة للردو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9864" y="2813538"/>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7575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09112" y="1291239"/>
            <a:ext cx="3816908" cy="1912678"/>
          </a:xfrm>
        </p:spPr>
        <p:txBody>
          <a:bodyPr/>
          <a:lstStyle/>
          <a:p>
            <a:pPr algn="just" rtl="1"/>
            <a:r>
              <a:rPr lang="ar-JO" sz="5400" b="1" dirty="0" smtClean="0">
                <a:latin typeface="Calibri" panose="020F0502020204030204" pitchFamily="34" charset="0"/>
                <a:ea typeface="Calibri" panose="020F0502020204030204" pitchFamily="34" charset="0"/>
                <a:cs typeface="+mn-cs"/>
              </a:rPr>
              <a:t>ما هي السمنة؟</a:t>
            </a:r>
            <a:r>
              <a:rPr lang="en-US" sz="5400" b="1" dirty="0" smtClean="0">
                <a:latin typeface="Calibri" panose="020F0502020204030204" pitchFamily="34" charset="0"/>
                <a:ea typeface="Calibri" panose="020F0502020204030204" pitchFamily="34" charset="0"/>
                <a:cs typeface="+mn-cs"/>
              </a:rPr>
              <a:t/>
            </a:r>
            <a:br>
              <a:rPr lang="en-US" sz="5400" b="1" dirty="0" smtClean="0">
                <a:latin typeface="Calibri" panose="020F0502020204030204" pitchFamily="34" charset="0"/>
                <a:ea typeface="Calibri" panose="020F0502020204030204" pitchFamily="34" charset="0"/>
                <a:cs typeface="+mn-cs"/>
              </a:rPr>
            </a:br>
            <a:endParaRPr lang="en-US" sz="5400" b="1" dirty="0">
              <a:cs typeface="+mn-cs"/>
            </a:endParaRPr>
          </a:p>
        </p:txBody>
      </p:sp>
      <p:sp>
        <p:nvSpPr>
          <p:cNvPr id="3" name="Subtitle 2"/>
          <p:cNvSpPr>
            <a:spLocks noGrp="1"/>
          </p:cNvSpPr>
          <p:nvPr>
            <p:ph type="subTitle" idx="1"/>
          </p:nvPr>
        </p:nvSpPr>
        <p:spPr>
          <a:xfrm>
            <a:off x="6752492" y="2468126"/>
            <a:ext cx="4418468" cy="2174965"/>
          </a:xfrm>
        </p:spPr>
        <p:txBody>
          <a:bodyPr>
            <a:noAutofit/>
          </a:bodyPr>
          <a:lstStyle/>
          <a:p>
            <a:pPr lvl="0" algn="r" rtl="1">
              <a:lnSpc>
                <a:spcPct val="107000"/>
              </a:lnSpc>
              <a:spcBef>
                <a:spcPts val="0"/>
              </a:spcBef>
              <a:spcAft>
                <a:spcPts val="800"/>
              </a:spcAft>
              <a:tabLst>
                <a:tab pos="457200" algn="l"/>
              </a:tabLst>
            </a:pPr>
            <a:r>
              <a:rPr lang="ar-JO" sz="24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إن تعريف الإنسان المصاب بالسمنة هو الإنسان الذي يملك أنسجة دُهْنِية زائدة.</a:t>
            </a:r>
          </a:p>
          <a:p>
            <a:pPr lvl="0" algn="r" rtl="1">
              <a:lnSpc>
                <a:spcPct val="107000"/>
              </a:lnSpc>
              <a:spcBef>
                <a:spcPts val="0"/>
              </a:spcBef>
              <a:spcAft>
                <a:spcPts val="800"/>
              </a:spcAft>
              <a:tabLst>
                <a:tab pos="457200" algn="l"/>
              </a:tabLst>
            </a:pPr>
            <a:r>
              <a:rPr lang="ar-JO" sz="24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 وقيمة مؤشر كتلة الجسم لديه أعلى من 30 كيلوغرام، فإن مؤشر كتلة الجسم هو مؤشر يقيس الوزن مقارنة مع الطول، حيث قد تكون للأنسجة الدهنية الزائدة عواقب صحية وخيمة، مثل: السكري، وارتفاع ضغط الدم، وارتفاع مستوى الدهنيات في الدم.</a:t>
            </a:r>
            <a:endParaRPr lang="en-US" sz="24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endParaRPr>
          </a:p>
          <a:p>
            <a:pPr marL="457200" marR="0" algn="r" rtl="1">
              <a:lnSpc>
                <a:spcPct val="107000"/>
              </a:lnSpc>
              <a:spcBef>
                <a:spcPts val="0"/>
              </a:spcBef>
              <a:spcAft>
                <a:spcPts val="800"/>
              </a:spcAft>
            </a:pPr>
            <a:r>
              <a:rPr lang="en-US" sz="1800" dirty="0">
                <a:latin typeface="Arial" panose="020B0604020202020204" pitchFamily="34" charset="0"/>
                <a:ea typeface="Calibri" panose="020F0502020204030204" pitchFamily="34" charset="0"/>
                <a:cs typeface="Arial" panose="020B0604020202020204" pitchFamily="34" charset="0"/>
              </a:rPr>
              <a:t> </a:t>
            </a:r>
          </a:p>
          <a:p>
            <a:endParaRPr lang="en-US" sz="1600" dirty="0">
              <a:latin typeface="Arial" panose="020B0604020202020204" pitchFamily="34" charset="0"/>
              <a:cs typeface="Arial" panose="020B0604020202020204" pitchFamily="34" charset="0"/>
            </a:endParaRPr>
          </a:p>
        </p:txBody>
      </p:sp>
      <p:pic>
        <p:nvPicPr>
          <p:cNvPr id="10242" name="Picture 2" descr="Obesity Overweight GIF - Obesity Overweight Fat Man - Discover &amp; Share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6418" y="1600397"/>
            <a:ext cx="4743450"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6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3866" y="661182"/>
            <a:ext cx="5840836" cy="914401"/>
          </a:xfrm>
        </p:spPr>
        <p:txBody>
          <a:bodyPr>
            <a:noAutofit/>
          </a:bodyPr>
          <a:lstStyle/>
          <a:p>
            <a:pPr rtl="1"/>
            <a:r>
              <a:rPr lang="en-US" sz="4000" dirty="0">
                <a:cs typeface="+mn-cs"/>
              </a:rPr>
              <a:t> </a:t>
            </a:r>
            <a:r>
              <a:rPr lang="ar-SA" sz="4000" dirty="0" smtClean="0">
                <a:cs typeface="+mn-cs"/>
              </a:rPr>
              <a:t>كيفيه </a:t>
            </a:r>
            <a:r>
              <a:rPr lang="ar-SA" sz="4000" dirty="0">
                <a:cs typeface="+mn-cs"/>
              </a:rPr>
              <a:t>حساب نسبه الدهون </a:t>
            </a:r>
            <a:r>
              <a:rPr lang="ar-SA" sz="4000" dirty="0" smtClean="0">
                <a:cs typeface="+mn-cs"/>
              </a:rPr>
              <a:t>بالجسم</a:t>
            </a:r>
            <a:endParaRPr lang="en-US" sz="4000" dirty="0">
              <a:cs typeface="+mn-cs"/>
            </a:endParaRPr>
          </a:p>
        </p:txBody>
      </p:sp>
      <p:sp>
        <p:nvSpPr>
          <p:cNvPr id="4" name="Text Placeholder 3"/>
          <p:cNvSpPr>
            <a:spLocks noGrp="1"/>
          </p:cNvSpPr>
          <p:nvPr>
            <p:ph type="body" sz="half" idx="2"/>
          </p:nvPr>
        </p:nvSpPr>
        <p:spPr>
          <a:xfrm>
            <a:off x="5313698" y="2011681"/>
            <a:ext cx="6400800" cy="4994030"/>
          </a:xfrm>
        </p:spPr>
        <p:txBody>
          <a:bodyPr>
            <a:normAutofit/>
          </a:bodyPr>
          <a:lstStyle/>
          <a:p>
            <a:pPr marL="800100" lvl="1" indent="-342900" algn="just" rtl="1">
              <a:buFont typeface="+mj-lt"/>
              <a:buAutoNum type="arabicPeriod"/>
            </a:pPr>
            <a:r>
              <a:rPr lang="ar-SA" sz="1800" b="1" dirty="0" smtClean="0">
                <a:latin typeface="Arial" panose="020B0604020202020204" pitchFamily="34" charset="0"/>
                <a:cs typeface="Arial" panose="020B0604020202020204" pitchFamily="34" charset="0"/>
              </a:rPr>
              <a:t>عن </a:t>
            </a:r>
            <a:r>
              <a:rPr lang="ar-SA" sz="1800" b="1" dirty="0">
                <a:latin typeface="Arial" panose="020B0604020202020204" pitchFamily="34" charset="0"/>
                <a:cs typeface="Arial" panose="020B0604020202020204" pitchFamily="34" charset="0"/>
              </a:rPr>
              <a:t>طريق حساب مؤشر كتله الجسم، و هي عمليه حسابيه </a:t>
            </a:r>
            <a:r>
              <a:rPr lang="ar-SA" sz="1800" b="1" dirty="0" smtClean="0">
                <a:latin typeface="Arial" panose="020B0604020202020204" pitchFamily="34" charset="0"/>
                <a:cs typeface="Arial" panose="020B0604020202020204" pitchFamily="34" charset="0"/>
              </a:rPr>
              <a:t>بسيطة </a:t>
            </a:r>
            <a:r>
              <a:rPr lang="ar-SA" sz="1800" b="1" dirty="0">
                <a:latin typeface="Arial" panose="020B0604020202020204" pitchFamily="34" charset="0"/>
                <a:cs typeface="Arial" panose="020B0604020202020204" pitchFamily="34" charset="0"/>
              </a:rPr>
              <a:t>تحسب عن طريق</a:t>
            </a:r>
            <a:r>
              <a:rPr lang="en-US" sz="1800" b="1" dirty="0">
                <a:latin typeface="Arial" panose="020B0604020202020204" pitchFamily="34" charset="0"/>
                <a:cs typeface="Arial" panose="020B0604020202020204" pitchFamily="34" charset="0"/>
              </a:rPr>
              <a:t> </a:t>
            </a:r>
            <a:r>
              <a:rPr lang="ar-JO" sz="1800" b="1" dirty="0" smtClean="0">
                <a:latin typeface="Arial" panose="020B0604020202020204" pitchFamily="34" charset="0"/>
                <a:cs typeface="Arial" panose="020B0604020202020204" pitchFamily="34" charset="0"/>
              </a:rPr>
              <a:t>:</a:t>
            </a:r>
            <a:endParaRPr lang="en-US" sz="1800" b="1" dirty="0">
              <a:latin typeface="Arial" panose="020B0604020202020204" pitchFamily="34" charset="0"/>
              <a:cs typeface="Arial" panose="020B0604020202020204" pitchFamily="34" charset="0"/>
            </a:endParaRPr>
          </a:p>
          <a:p>
            <a:pPr lvl="1" algn="just" rtl="1"/>
            <a:r>
              <a:rPr lang="ar-SA" sz="1800" b="1" dirty="0" smtClean="0">
                <a:latin typeface="Arial" panose="020B0604020202020204" pitchFamily="34" charset="0"/>
                <a:cs typeface="Arial" panose="020B0604020202020204" pitchFamily="34" charset="0"/>
              </a:rPr>
              <a:t>مؤشر </a:t>
            </a:r>
            <a:r>
              <a:rPr lang="ar-SA" sz="1800" b="1" dirty="0">
                <a:latin typeface="Arial" panose="020B0604020202020204" pitchFamily="34" charset="0"/>
                <a:cs typeface="Arial" panose="020B0604020202020204" pitchFamily="34" charset="0"/>
              </a:rPr>
              <a:t>كتله الجسم= الوزن </a:t>
            </a:r>
            <a:r>
              <a:rPr lang="ar-SA" sz="1800" b="1" dirty="0" smtClean="0">
                <a:latin typeface="Arial" panose="020B0604020202020204" pitchFamily="34" charset="0"/>
                <a:cs typeface="Arial" panose="020B0604020202020204" pitchFamily="34" charset="0"/>
              </a:rPr>
              <a:t>ك</a:t>
            </a:r>
            <a:r>
              <a:rPr lang="ar-JO" sz="1800" b="1" dirty="0">
                <a:latin typeface="Arial" panose="020B0604020202020204" pitchFamily="34" charset="0"/>
                <a:cs typeface="Arial" panose="020B0604020202020204" pitchFamily="34" charset="0"/>
              </a:rPr>
              <a:t>غ</a:t>
            </a:r>
            <a:r>
              <a:rPr lang="ar-SA" sz="1800" b="1" dirty="0" smtClean="0">
                <a:latin typeface="Arial" panose="020B0604020202020204" pitchFamily="34" charset="0"/>
                <a:cs typeface="Arial" panose="020B0604020202020204" pitchFamily="34" charset="0"/>
              </a:rPr>
              <a:t>/ </a:t>
            </a:r>
            <a:r>
              <a:rPr lang="ar-SA" sz="1800" b="1" dirty="0">
                <a:latin typeface="Arial" panose="020B0604020202020204" pitchFamily="34" charset="0"/>
                <a:cs typeface="Arial" panose="020B0604020202020204" pitchFamily="34" charset="0"/>
              </a:rPr>
              <a:t>الطول م٢</a:t>
            </a:r>
            <a:r>
              <a:rPr lang="en-US" sz="1800" b="1" dirty="0">
                <a:latin typeface="Arial" panose="020B0604020202020204" pitchFamily="34" charset="0"/>
                <a:cs typeface="Arial" panose="020B0604020202020204" pitchFamily="34" charset="0"/>
              </a:rPr>
              <a:t> </a:t>
            </a:r>
          </a:p>
          <a:p>
            <a:pPr lvl="1" algn="just" rtl="1"/>
            <a:r>
              <a:rPr lang="ar-SA" sz="1800" b="1" dirty="0">
                <a:latin typeface="Arial" panose="020B0604020202020204" pitchFamily="34" charset="0"/>
                <a:cs typeface="Arial" panose="020B0604020202020204" pitchFamily="34" charset="0"/>
              </a:rPr>
              <a:t>اذا </a:t>
            </a:r>
            <a:r>
              <a:rPr lang="ar-SA" sz="1800" b="1" dirty="0">
                <a:latin typeface="Arial" panose="020B0604020202020204" pitchFamily="34" charset="0"/>
                <a:cs typeface="Arial" panose="020B0604020202020204" pitchFamily="34" charset="0"/>
              </a:rPr>
              <a:t>كانت </a:t>
            </a:r>
            <a:r>
              <a:rPr lang="ar-SA" sz="1800" b="1" dirty="0" smtClean="0">
                <a:latin typeface="Arial" panose="020B0604020202020204" pitchFamily="34" charset="0"/>
                <a:cs typeface="Arial" panose="020B0604020202020204" pitchFamily="34" charset="0"/>
              </a:rPr>
              <a:t>النتيجة </a:t>
            </a:r>
            <a:r>
              <a:rPr lang="ar-SA" sz="1800" b="1" dirty="0">
                <a:latin typeface="Arial" panose="020B0604020202020204" pitchFamily="34" charset="0"/>
                <a:cs typeface="Arial" panose="020B0604020202020204" pitchFamily="34" charset="0"/>
              </a:rPr>
              <a:t>٢٥ فما فوق يكون هناك زياده </a:t>
            </a:r>
            <a:r>
              <a:rPr lang="ar-SA" sz="1800" b="1" dirty="0" smtClean="0">
                <a:latin typeface="Arial" panose="020B0604020202020204" pitchFamily="34" charset="0"/>
                <a:cs typeface="Arial" panose="020B0604020202020204" pitchFamily="34" charset="0"/>
              </a:rPr>
              <a:t>بالوزن</a:t>
            </a:r>
            <a:r>
              <a:rPr lang="ar-JO" sz="1800" b="1" dirty="0">
                <a:latin typeface="Arial" panose="020B0604020202020204" pitchFamily="34" charset="0"/>
                <a:cs typeface="Arial" panose="020B0604020202020204" pitchFamily="34" charset="0"/>
              </a:rPr>
              <a:t>.</a:t>
            </a:r>
            <a:endParaRPr lang="en-US" sz="1800" b="1" dirty="0">
              <a:latin typeface="Arial" panose="020B0604020202020204" pitchFamily="34" charset="0"/>
              <a:cs typeface="Arial" panose="020B0604020202020204" pitchFamily="34" charset="0"/>
            </a:endParaRPr>
          </a:p>
          <a:p>
            <a:pPr marL="800100" lvl="1" indent="-342900" algn="just" rtl="1">
              <a:buFont typeface="+mj-lt"/>
              <a:buAutoNum type="arabicPeriod" startAt="2"/>
            </a:pPr>
            <a:r>
              <a:rPr lang="ar-SA" sz="1800" b="1" dirty="0">
                <a:latin typeface="Arial" panose="020B0604020202020204" pitchFamily="34" charset="0"/>
                <a:cs typeface="Arial" panose="020B0604020202020204" pitchFamily="34" charset="0"/>
              </a:rPr>
              <a:t>عن </a:t>
            </a:r>
            <a:r>
              <a:rPr lang="ar-SA" sz="1800" b="1" dirty="0">
                <a:latin typeface="Arial" panose="020B0604020202020204" pitchFamily="34" charset="0"/>
                <a:cs typeface="Arial" panose="020B0604020202020204" pitchFamily="34" charset="0"/>
              </a:rPr>
              <a:t>طريق شريط القياس </a:t>
            </a:r>
            <a:r>
              <a:rPr lang="ar-SA" sz="1800" b="1" dirty="0" smtClean="0">
                <a:latin typeface="Arial" panose="020B0604020202020204" pitchFamily="34" charset="0"/>
                <a:cs typeface="Arial" panose="020B0604020202020204" pitchFamily="34" charset="0"/>
              </a:rPr>
              <a:t>المسمى</a:t>
            </a:r>
            <a:r>
              <a:rPr lang="ar-JO" sz="1800" b="1" dirty="0" smtClean="0">
                <a:latin typeface="Arial" panose="020B0604020202020204" pitchFamily="34" charset="0"/>
                <a:cs typeface="Arial" panose="020B0604020202020204" pitchFamily="34" charset="0"/>
              </a:rPr>
              <a:t> </a:t>
            </a:r>
            <a:r>
              <a:rPr lang="ar-SA" sz="1800" b="1" dirty="0" smtClean="0">
                <a:latin typeface="Arial" panose="020B0604020202020204" pitchFamily="34" charset="0"/>
                <a:cs typeface="Arial" panose="020B0604020202020204" pitchFamily="34" charset="0"/>
              </a:rPr>
              <a:t>(المتر</a:t>
            </a:r>
            <a:r>
              <a:rPr lang="ar-SA" sz="1800" b="1" dirty="0">
                <a:latin typeface="Arial" panose="020B0604020202020204" pitchFamily="34" charset="0"/>
                <a:cs typeface="Arial" panose="020B0604020202020204" pitchFamily="34" charset="0"/>
              </a:rPr>
              <a:t>)؛ للأسف من اشد المؤشرات </a:t>
            </a:r>
            <a:r>
              <a:rPr lang="ar-SA" sz="1800" b="1" dirty="0" smtClean="0">
                <a:latin typeface="Arial" panose="020B0604020202020204" pitchFamily="34" charset="0"/>
                <a:cs typeface="Arial" panose="020B0604020202020204" pitchFamily="34" charset="0"/>
              </a:rPr>
              <a:t>السلبية </a:t>
            </a:r>
            <a:r>
              <a:rPr lang="ar-SA" sz="1800" b="1" dirty="0">
                <a:latin typeface="Arial" panose="020B0604020202020204" pitchFamily="34" charset="0"/>
                <a:cs typeface="Arial" panose="020B0604020202020204" pitchFamily="34" charset="0"/>
              </a:rPr>
              <a:t>لصحه الإنسان هي تراكم الدهون في منطقه البطن، اي بين الضلع السفلي لما بعد </a:t>
            </a:r>
            <a:r>
              <a:rPr lang="ar-SA" sz="1800" b="1" dirty="0" smtClean="0">
                <a:latin typeface="Arial" panose="020B0604020202020204" pitchFamily="34" charset="0"/>
                <a:cs typeface="Arial" panose="020B0604020202020204" pitchFamily="34" charset="0"/>
              </a:rPr>
              <a:t>الصرة، </a:t>
            </a:r>
            <a:r>
              <a:rPr lang="ar-SA" sz="1800" b="1" dirty="0">
                <a:latin typeface="Arial" panose="020B0604020202020204" pitchFamily="34" charset="0"/>
                <a:cs typeface="Arial" panose="020B0604020202020204" pitchFamily="34" charset="0"/>
              </a:rPr>
              <a:t>فمن خلال شريط القياس يجب أن يكون محيط البطن اقل من </a:t>
            </a:r>
            <a:r>
              <a:rPr lang="ar-JO" sz="1800" b="1" dirty="0" smtClean="0">
                <a:latin typeface="Arial" panose="020B0604020202020204" pitchFamily="34" charset="0"/>
                <a:cs typeface="Arial" panose="020B0604020202020204" pitchFamily="34" charset="0"/>
              </a:rPr>
              <a:t>النسبة المعينة.</a:t>
            </a:r>
            <a:endParaRPr lang="en-US" sz="1800" b="1" dirty="0">
              <a:latin typeface="Arial" panose="020B0604020202020204" pitchFamily="34" charset="0"/>
              <a:cs typeface="Arial" panose="020B0604020202020204" pitchFamily="34" charset="0"/>
            </a:endParaRPr>
          </a:p>
          <a:p>
            <a:pPr marL="800100" lvl="1" indent="-342900" algn="just" rtl="1">
              <a:buFont typeface="+mj-lt"/>
              <a:buAutoNum type="arabicPeriod" startAt="2"/>
            </a:pPr>
            <a:r>
              <a:rPr lang="ar-SA" sz="1800" b="1" dirty="0">
                <a:latin typeface="Arial" panose="020B0604020202020204" pitchFamily="34" charset="0"/>
                <a:cs typeface="Arial" panose="020B0604020202020204" pitchFamily="34" charset="0"/>
              </a:rPr>
              <a:t>ممكن </a:t>
            </a:r>
            <a:r>
              <a:rPr lang="ar-SA" sz="1800" b="1" dirty="0">
                <a:latin typeface="Arial" panose="020B0604020202020204" pitchFamily="34" charset="0"/>
                <a:cs typeface="Arial" panose="020B0604020202020204" pitchFamily="34" charset="0"/>
              </a:rPr>
              <a:t>قياس كميه الدهون من خلال جهاز طي الجلد</a:t>
            </a:r>
            <a:r>
              <a:rPr lang="en-US" sz="1800" b="1" dirty="0">
                <a:latin typeface="Arial" panose="020B0604020202020204" pitchFamily="34" charset="0"/>
                <a:cs typeface="Arial" panose="020B0604020202020204" pitchFamily="34" charset="0"/>
              </a:rPr>
              <a:t>.</a:t>
            </a:r>
          </a:p>
          <a:p>
            <a:pPr marL="800100" lvl="1" indent="-342900" algn="just" rtl="1">
              <a:buFont typeface="+mj-lt"/>
              <a:buAutoNum type="arabicPeriod" startAt="2"/>
            </a:pPr>
            <a:r>
              <a:rPr lang="en-US" sz="1800" b="1" dirty="0">
                <a:latin typeface="Arial" panose="020B0604020202020204" pitchFamily="34" charset="0"/>
                <a:cs typeface="Arial" panose="020B0604020202020204" pitchFamily="34" charset="0"/>
              </a:rPr>
              <a:t> </a:t>
            </a:r>
            <a:r>
              <a:rPr lang="ar-SA" sz="1800" b="1" dirty="0">
                <a:latin typeface="Arial" panose="020B0604020202020204" pitchFamily="34" charset="0"/>
                <a:cs typeface="Arial" panose="020B0604020202020204" pitchFamily="34" charset="0"/>
              </a:rPr>
              <a:t>اخيرا </a:t>
            </a:r>
            <a:r>
              <a:rPr lang="ar-SA" sz="1800" b="1" dirty="0">
                <a:latin typeface="Arial" panose="020B0604020202020204" pitchFamily="34" charset="0"/>
                <a:cs typeface="Arial" panose="020B0604020202020204" pitchFamily="34" charset="0"/>
              </a:rPr>
              <a:t>عن طريق جهاز </a:t>
            </a:r>
            <a:r>
              <a:rPr lang="ar-SA" sz="1800" b="1" dirty="0" smtClean="0">
                <a:latin typeface="Arial" panose="020B0604020202020204" pitchFamily="34" charset="0"/>
                <a:cs typeface="Arial" panose="020B0604020202020204" pitchFamily="34" charset="0"/>
              </a:rPr>
              <a:t>الأشعة السينية</a:t>
            </a:r>
            <a:r>
              <a:rPr lang="en-US" sz="1800" b="1" dirty="0" smtClean="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DEXA.</a:t>
            </a:r>
          </a:p>
          <a:p>
            <a:endParaRPr lang="en-US" dirty="0"/>
          </a:p>
        </p:txBody>
      </p:sp>
      <p:pic>
        <p:nvPicPr>
          <p:cNvPr id="1026" name="Picture 2" descr="Top 30 Obesity GIFs | Find the best GIF on Gfyca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9081" y="2414441"/>
            <a:ext cx="4762500" cy="280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7767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5224" y="1347754"/>
            <a:ext cx="5092906" cy="1574808"/>
          </a:xfrm>
        </p:spPr>
        <p:txBody>
          <a:bodyPr>
            <a:normAutofit/>
          </a:bodyPr>
          <a:lstStyle/>
          <a:p>
            <a:pPr algn="r" rtl="1"/>
            <a:r>
              <a:rPr lang="ar-JO" sz="5400" dirty="0"/>
              <a:t>أسباب السمنة:</a:t>
            </a:r>
            <a:endParaRPr lang="en-US" sz="5400" dirty="0"/>
          </a:p>
        </p:txBody>
      </p:sp>
      <p:sp>
        <p:nvSpPr>
          <p:cNvPr id="4" name="Text Placeholder 3"/>
          <p:cNvSpPr>
            <a:spLocks noGrp="1"/>
          </p:cNvSpPr>
          <p:nvPr>
            <p:ph type="body" sz="half" idx="2"/>
          </p:nvPr>
        </p:nvSpPr>
        <p:spPr>
          <a:xfrm>
            <a:off x="1055077" y="1041395"/>
            <a:ext cx="6372665" cy="1371600"/>
          </a:xfrm>
        </p:spPr>
        <p:txBody>
          <a:bodyPr>
            <a:noAutofit/>
          </a:bodyPr>
          <a:lstStyle/>
          <a:p>
            <a:pPr marL="342900" indent="-342900" algn="just" rtl="1">
              <a:buFont typeface="+mj-lt"/>
              <a:buAutoNum type="arabicPeriod"/>
            </a:pPr>
            <a:r>
              <a:rPr lang="ar-SA" sz="1800" dirty="0">
                <a:cs typeface="+mn-cs"/>
              </a:rPr>
              <a:t>العامل الجيني: إن للعامل الجيني أثر واضح على السمنة فبعض الأشخاص لديهم الانزيمات التي تزيد من نسبه إحراق الدهون بالجسم، بالمقابل البعض الأخر قد تكون قليلة، لكن رغم ذلك النظام الغذائي الصحي والمتوازن له القدرة على تحجيم دور هذا العامل</a:t>
            </a:r>
            <a:r>
              <a:rPr lang="en-US" sz="1800" dirty="0">
                <a:cs typeface="+mn-cs"/>
              </a:rPr>
              <a:t>.</a:t>
            </a:r>
          </a:p>
          <a:p>
            <a:pPr marL="342900" indent="-342900" algn="just" rtl="1">
              <a:buFont typeface="+mj-lt"/>
              <a:buAutoNum type="arabicPeriod"/>
            </a:pPr>
            <a:r>
              <a:rPr lang="ar-SA" sz="1800" dirty="0">
                <a:cs typeface="+mn-cs"/>
              </a:rPr>
              <a:t>الام المدخنة أو المدمنة على الكحول: إن حياة الشخص ما قبل الولادة تحسب في تاريخه الصحي أيضا، فالأمهات المدخنات لدى أطفالهم فرصة أكبر للتعرض للسمنة في المستقبل، وهذا ما اكدته عدد كبير من الأبحاث</a:t>
            </a:r>
            <a:r>
              <a:rPr lang="en-US" sz="1800" dirty="0">
                <a:cs typeface="+mn-cs"/>
              </a:rPr>
              <a:t>.</a:t>
            </a:r>
          </a:p>
          <a:p>
            <a:pPr marL="342900" indent="-342900" algn="just" rtl="1">
              <a:buFont typeface="+mj-lt"/>
              <a:buAutoNum type="arabicPeriod"/>
            </a:pPr>
            <a:r>
              <a:rPr lang="ar-SA" sz="1800" dirty="0">
                <a:cs typeface="+mn-cs"/>
              </a:rPr>
              <a:t>النظام الغذائي غير المتوازن؛ إن طعامك يرسم هويتك الجسمية وخريطته الدهون في جسمك، فعندما تكون كمية الطعام أعلى من حاجه الجسم اليومية، تخزن كالدهون في لجسم وتتراكم لتصبح سمنه، لذلك لو حصل وأردت الاستمتاع بوجبة دسمة لابد لك من ممارسه الرياضة لزمن أطول بعدها</a:t>
            </a:r>
            <a:r>
              <a:rPr lang="en-US" sz="1800" dirty="0">
                <a:cs typeface="+mn-cs"/>
              </a:rPr>
              <a:t>.</a:t>
            </a:r>
          </a:p>
          <a:p>
            <a:pPr marL="342900" indent="-342900" algn="just" rtl="1">
              <a:buFont typeface="+mj-lt"/>
              <a:buAutoNum type="arabicPeriod"/>
            </a:pPr>
            <a:r>
              <a:rPr lang="ar-SA" sz="1800" dirty="0">
                <a:cs typeface="+mn-cs"/>
              </a:rPr>
              <a:t>نمط الحياة الحديثة: للأسف في الزمن الحاضر طبيعة الأعمال والحياة تتطلب الجلوس لساعات طويلة إمام الأجهزة الإلكترونية، لكن للأسف هذه الأجهزة الذكية باتت اجهزه غبيه لنا من الناحية الصحية، فالجلوس والتعرض لهذه الأجهزة يقلل من حركتنا ويساعد على ابطاء الحرق لسعرات الحرارية في اجسامنا</a:t>
            </a:r>
            <a:r>
              <a:rPr lang="en-US" sz="1800" dirty="0">
                <a:cs typeface="+mn-cs"/>
              </a:rPr>
              <a:t>.</a:t>
            </a:r>
          </a:p>
          <a:p>
            <a:pPr marL="342900" indent="-342900" algn="just" rtl="1">
              <a:buFont typeface="+mj-lt"/>
              <a:buAutoNum type="arabicPeriod"/>
            </a:pPr>
            <a:r>
              <a:rPr lang="ar-SA" sz="1800" dirty="0">
                <a:cs typeface="+mn-cs"/>
              </a:rPr>
              <a:t>الاختلال الهرموني </a:t>
            </a:r>
            <a:r>
              <a:rPr lang="ar-SA" sz="1800" dirty="0" err="1">
                <a:cs typeface="+mn-cs"/>
              </a:rPr>
              <a:t>والأنزيمي</a:t>
            </a:r>
            <a:r>
              <a:rPr lang="ar-SA" sz="1800" dirty="0">
                <a:cs typeface="+mn-cs"/>
              </a:rPr>
              <a:t>: بعض الأشخاص لديهم مشاكل طبيه معينه، في إفراز الانزيمات المسؤولة عن الشبع لذلك الإنسان يأكل فوق طاقته لعدم شعوره </a:t>
            </a:r>
            <a:r>
              <a:rPr lang="ar-SA" sz="1800" dirty="0" smtClean="0">
                <a:cs typeface="+mn-cs"/>
              </a:rPr>
              <a:t>بالشبع</a:t>
            </a:r>
            <a:r>
              <a:rPr lang="ar-JO" sz="1800" dirty="0" smtClean="0">
                <a:cs typeface="+mn-cs"/>
              </a:rPr>
              <a:t>.</a:t>
            </a:r>
            <a:endParaRPr lang="en-US" sz="1800" dirty="0">
              <a:cs typeface="+mn-cs"/>
            </a:endParaRPr>
          </a:p>
        </p:txBody>
      </p:sp>
      <p:pic>
        <p:nvPicPr>
          <p:cNvPr id="5" name="Picture 2" descr="Obesity GIF - Find on GIF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961677" y="3717649"/>
            <a:ext cx="2597483" cy="194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4777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8177" y="900332"/>
            <a:ext cx="6639952" cy="1290710"/>
          </a:xfrm>
        </p:spPr>
        <p:txBody>
          <a:bodyPr/>
          <a:lstStyle/>
          <a:p>
            <a:pPr algn="just" rtl="1"/>
            <a:r>
              <a:rPr lang="ar-SA" sz="5400" dirty="0"/>
              <a:t>مخاطر </a:t>
            </a:r>
            <a:r>
              <a:rPr lang="ar-SA" sz="5400" dirty="0" smtClean="0"/>
              <a:t>السمنة</a:t>
            </a:r>
            <a:r>
              <a:rPr lang="en-US" sz="5400" dirty="0" smtClean="0"/>
              <a:t>:</a:t>
            </a:r>
            <a:endParaRPr lang="en-US" sz="5400" dirty="0"/>
          </a:p>
        </p:txBody>
      </p:sp>
      <p:sp>
        <p:nvSpPr>
          <p:cNvPr id="3" name="Subtitle 2"/>
          <p:cNvSpPr>
            <a:spLocks noGrp="1"/>
          </p:cNvSpPr>
          <p:nvPr>
            <p:ph type="subTitle" idx="1"/>
          </p:nvPr>
        </p:nvSpPr>
        <p:spPr>
          <a:xfrm>
            <a:off x="4467162" y="2191042"/>
            <a:ext cx="7061982" cy="4199207"/>
          </a:xfrm>
        </p:spPr>
        <p:txBody>
          <a:bodyPr>
            <a:noAutofit/>
          </a:bodyPr>
          <a:lstStyle/>
          <a:p>
            <a:pPr algn="just" rtl="1"/>
            <a:r>
              <a:rPr lang="ar-SA" dirty="0" smtClean="0">
                <a:cs typeface="+mn-cs"/>
              </a:rPr>
              <a:t>للسمنة </a:t>
            </a:r>
            <a:r>
              <a:rPr lang="ar-SA" dirty="0">
                <a:cs typeface="+mn-cs"/>
              </a:rPr>
              <a:t>عده من المخاطر التي توثر </a:t>
            </a:r>
            <a:r>
              <a:rPr lang="ar-JO" dirty="0" smtClean="0">
                <a:cs typeface="+mn-cs"/>
              </a:rPr>
              <a:t>على </a:t>
            </a:r>
            <a:r>
              <a:rPr lang="ar-SA" dirty="0" smtClean="0">
                <a:cs typeface="+mn-cs"/>
              </a:rPr>
              <a:t>الأنسان </a:t>
            </a:r>
            <a:r>
              <a:rPr lang="ar-SA" dirty="0">
                <a:cs typeface="+mn-cs"/>
              </a:rPr>
              <a:t>بعده طرق و بمختلف المجالات </a:t>
            </a:r>
            <a:r>
              <a:rPr lang="ar-SA" dirty="0" smtClean="0">
                <a:cs typeface="+mn-cs"/>
              </a:rPr>
              <a:t>النفسية والصحية </a:t>
            </a:r>
            <a:r>
              <a:rPr lang="ar-JO" dirty="0" smtClean="0">
                <a:cs typeface="+mn-cs"/>
              </a:rPr>
              <a:t>و</a:t>
            </a:r>
            <a:r>
              <a:rPr lang="ar-SA" dirty="0" smtClean="0">
                <a:cs typeface="+mn-cs"/>
              </a:rPr>
              <a:t>الاجتماعية </a:t>
            </a:r>
            <a:r>
              <a:rPr lang="ar-SA" dirty="0">
                <a:cs typeface="+mn-cs"/>
              </a:rPr>
              <a:t>و من هذه المخاطر</a:t>
            </a:r>
            <a:r>
              <a:rPr lang="en-US" dirty="0">
                <a:cs typeface="+mn-cs"/>
              </a:rPr>
              <a:t> :</a:t>
            </a:r>
          </a:p>
          <a:p>
            <a:pPr marL="457200" indent="-457200" algn="just" rtl="1">
              <a:buFont typeface="+mj-lt"/>
              <a:buAutoNum type="arabicPeriod"/>
            </a:pPr>
            <a:r>
              <a:rPr lang="ar-SA" dirty="0" smtClean="0">
                <a:cs typeface="+mn-cs"/>
              </a:rPr>
              <a:t>زياده </a:t>
            </a:r>
            <a:r>
              <a:rPr lang="ar-SA" dirty="0">
                <a:cs typeface="+mn-cs"/>
              </a:rPr>
              <a:t>فرصه حدوث </a:t>
            </a:r>
            <a:r>
              <a:rPr lang="ar-JO" dirty="0" smtClean="0">
                <a:cs typeface="+mn-cs"/>
              </a:rPr>
              <a:t>الجلطات</a:t>
            </a:r>
            <a:r>
              <a:rPr lang="ar-SA" dirty="0" smtClean="0">
                <a:cs typeface="+mn-cs"/>
              </a:rPr>
              <a:t> الدموية نظرا</a:t>
            </a:r>
            <a:r>
              <a:rPr lang="ar-JO" dirty="0" smtClean="0">
                <a:cs typeface="+mn-cs"/>
              </a:rPr>
              <a:t>ً</a:t>
            </a:r>
            <a:r>
              <a:rPr lang="ar-SA" dirty="0" smtClean="0">
                <a:cs typeface="+mn-cs"/>
              </a:rPr>
              <a:t> </a:t>
            </a:r>
            <a:r>
              <a:rPr lang="ar-SA" dirty="0">
                <a:cs typeface="+mn-cs"/>
              </a:rPr>
              <a:t>لتراكم الخلايا </a:t>
            </a:r>
            <a:r>
              <a:rPr lang="ar-SA" dirty="0" smtClean="0">
                <a:cs typeface="+mn-cs"/>
              </a:rPr>
              <a:t>الدهنية </a:t>
            </a:r>
            <a:r>
              <a:rPr lang="ar-SA" dirty="0">
                <a:cs typeface="+mn-cs"/>
              </a:rPr>
              <a:t>على مجرى </a:t>
            </a:r>
            <a:r>
              <a:rPr lang="ar-SA" dirty="0" smtClean="0">
                <a:cs typeface="+mn-cs"/>
              </a:rPr>
              <a:t>الأوعية </a:t>
            </a:r>
            <a:r>
              <a:rPr lang="ar-JO" dirty="0" smtClean="0">
                <a:cs typeface="+mn-cs"/>
              </a:rPr>
              <a:t>و</a:t>
            </a:r>
            <a:r>
              <a:rPr lang="ar-SA" dirty="0" smtClean="0">
                <a:cs typeface="+mn-cs"/>
              </a:rPr>
              <a:t>الشرايين</a:t>
            </a:r>
            <a:r>
              <a:rPr lang="en-US" dirty="0">
                <a:cs typeface="+mn-cs"/>
              </a:rPr>
              <a:t>.</a:t>
            </a:r>
          </a:p>
          <a:p>
            <a:pPr marL="457200" indent="-457200" algn="just" rtl="1">
              <a:buFont typeface="+mj-lt"/>
              <a:buAutoNum type="arabicPeriod"/>
            </a:pPr>
            <a:r>
              <a:rPr lang="ar-SA" dirty="0" smtClean="0">
                <a:cs typeface="+mn-cs"/>
              </a:rPr>
              <a:t>خطر الإصابة </a:t>
            </a:r>
            <a:r>
              <a:rPr lang="ar-SA" dirty="0">
                <a:cs typeface="+mn-cs"/>
              </a:rPr>
              <a:t>بالسكري </a:t>
            </a:r>
            <a:r>
              <a:rPr lang="ar-SA" dirty="0" smtClean="0">
                <a:cs typeface="+mn-cs"/>
              </a:rPr>
              <a:t>وما يتبع </a:t>
            </a:r>
            <a:r>
              <a:rPr lang="ar-SA" dirty="0">
                <a:cs typeface="+mn-cs"/>
              </a:rPr>
              <a:t>هذا المرض من تلف </a:t>
            </a:r>
            <a:r>
              <a:rPr lang="ar-SA" dirty="0" smtClean="0">
                <a:cs typeface="+mn-cs"/>
              </a:rPr>
              <a:t>للأوعية والأعصاب</a:t>
            </a:r>
            <a:r>
              <a:rPr lang="en-US" dirty="0">
                <a:cs typeface="+mn-cs"/>
              </a:rPr>
              <a:t>.</a:t>
            </a:r>
          </a:p>
          <a:p>
            <a:pPr marL="457200" indent="-457200" algn="just" rtl="1">
              <a:buFont typeface="+mj-lt"/>
              <a:buAutoNum type="arabicPeriod"/>
            </a:pPr>
            <a:r>
              <a:rPr lang="ar-SA" dirty="0" smtClean="0">
                <a:cs typeface="+mn-cs"/>
              </a:rPr>
              <a:t>الوزن </a:t>
            </a:r>
            <a:r>
              <a:rPr lang="ar-SA" dirty="0">
                <a:cs typeface="+mn-cs"/>
              </a:rPr>
              <a:t>الزائد </a:t>
            </a:r>
            <a:r>
              <a:rPr lang="ar-JO" dirty="0" smtClean="0">
                <a:cs typeface="+mn-cs"/>
              </a:rPr>
              <a:t>على </a:t>
            </a:r>
            <a:r>
              <a:rPr lang="ar-SA" dirty="0" smtClean="0">
                <a:cs typeface="+mn-cs"/>
              </a:rPr>
              <a:t>المفاصل والهيكل </a:t>
            </a:r>
            <a:r>
              <a:rPr lang="ar-SA" dirty="0">
                <a:cs typeface="+mn-cs"/>
              </a:rPr>
              <a:t>العظمي، </a:t>
            </a:r>
            <a:r>
              <a:rPr lang="ar-JO" dirty="0" smtClean="0">
                <a:cs typeface="+mn-cs"/>
              </a:rPr>
              <a:t>ف</a:t>
            </a:r>
            <a:r>
              <a:rPr lang="ar-SA" dirty="0" smtClean="0">
                <a:cs typeface="+mn-cs"/>
              </a:rPr>
              <a:t>لكل </a:t>
            </a:r>
            <a:r>
              <a:rPr lang="ar-SA" dirty="0">
                <a:cs typeface="+mn-cs"/>
              </a:rPr>
              <a:t>جسم مقياس معين </a:t>
            </a:r>
            <a:r>
              <a:rPr lang="ar-SA" dirty="0" smtClean="0">
                <a:cs typeface="+mn-cs"/>
              </a:rPr>
              <a:t>وقدره معين</a:t>
            </a:r>
            <a:r>
              <a:rPr lang="ar-JO" dirty="0" smtClean="0">
                <a:cs typeface="+mn-cs"/>
              </a:rPr>
              <a:t>ة</a:t>
            </a:r>
            <a:r>
              <a:rPr lang="ar-SA" dirty="0" smtClean="0">
                <a:cs typeface="+mn-cs"/>
              </a:rPr>
              <a:t> </a:t>
            </a:r>
            <a:r>
              <a:rPr lang="ar-SA" dirty="0">
                <a:cs typeface="+mn-cs"/>
              </a:rPr>
              <a:t>لهيكله العظمي </a:t>
            </a:r>
            <a:r>
              <a:rPr lang="ar-SA" dirty="0" smtClean="0">
                <a:cs typeface="+mn-cs"/>
              </a:rPr>
              <a:t>والمفاصل</a:t>
            </a:r>
            <a:r>
              <a:rPr lang="ar-SA" dirty="0">
                <a:cs typeface="+mn-cs"/>
              </a:rPr>
              <a:t>، </a:t>
            </a:r>
            <a:r>
              <a:rPr lang="ar-JO" dirty="0" smtClean="0">
                <a:cs typeface="+mn-cs"/>
              </a:rPr>
              <a:t>ف</a:t>
            </a:r>
            <a:r>
              <a:rPr lang="ar-SA" dirty="0" smtClean="0">
                <a:cs typeface="+mn-cs"/>
              </a:rPr>
              <a:t>الوزن </a:t>
            </a:r>
            <a:r>
              <a:rPr lang="ar-SA" dirty="0">
                <a:cs typeface="+mn-cs"/>
              </a:rPr>
              <a:t>الزائد يزيد فرصه </a:t>
            </a:r>
            <a:r>
              <a:rPr lang="ar-SA" dirty="0" smtClean="0">
                <a:cs typeface="+mn-cs"/>
              </a:rPr>
              <a:t>الإصابة </a:t>
            </a:r>
            <a:r>
              <a:rPr lang="ar-SA" dirty="0">
                <a:cs typeface="+mn-cs"/>
              </a:rPr>
              <a:t>بالتهابات المفاصل </a:t>
            </a:r>
            <a:r>
              <a:rPr lang="ar-SA" dirty="0" smtClean="0">
                <a:cs typeface="+mn-cs"/>
              </a:rPr>
              <a:t>وتأكلها، </a:t>
            </a:r>
            <a:r>
              <a:rPr lang="ar-SA" dirty="0">
                <a:cs typeface="+mn-cs"/>
              </a:rPr>
              <a:t>غير التغير في </a:t>
            </a:r>
            <a:r>
              <a:rPr lang="ar-SA" dirty="0" smtClean="0">
                <a:cs typeface="+mn-cs"/>
              </a:rPr>
              <a:t>جغرافية </a:t>
            </a:r>
            <a:r>
              <a:rPr lang="ar-SA" dirty="0">
                <a:cs typeface="+mn-cs"/>
              </a:rPr>
              <a:t>العمود الفقري </a:t>
            </a:r>
            <a:r>
              <a:rPr lang="ar-SA" dirty="0" smtClean="0">
                <a:cs typeface="+mn-cs"/>
              </a:rPr>
              <a:t>والضغط </a:t>
            </a:r>
            <a:r>
              <a:rPr lang="ar-SA" dirty="0">
                <a:cs typeface="+mn-cs"/>
              </a:rPr>
              <a:t>على </a:t>
            </a:r>
            <a:r>
              <a:rPr lang="ar-JO" dirty="0" smtClean="0">
                <a:cs typeface="+mn-cs"/>
              </a:rPr>
              <a:t>ال</a:t>
            </a:r>
            <a:r>
              <a:rPr lang="ar-SA" dirty="0" smtClean="0">
                <a:cs typeface="+mn-cs"/>
              </a:rPr>
              <a:t>فقرات</a:t>
            </a:r>
            <a:r>
              <a:rPr lang="en-US" dirty="0">
                <a:cs typeface="+mn-cs"/>
              </a:rPr>
              <a:t>.</a:t>
            </a:r>
          </a:p>
          <a:p>
            <a:pPr marL="457200" indent="-457200" algn="just" rtl="1">
              <a:buFont typeface="+mj-lt"/>
              <a:buAutoNum type="arabicPeriod"/>
            </a:pPr>
            <a:r>
              <a:rPr lang="ar-SA" dirty="0" smtClean="0">
                <a:cs typeface="+mn-cs"/>
              </a:rPr>
              <a:t>الكبد الدهني</a:t>
            </a:r>
            <a:r>
              <a:rPr lang="ar-JO" dirty="0" smtClean="0">
                <a:cs typeface="+mn-cs"/>
              </a:rPr>
              <a:t>: </a:t>
            </a:r>
            <a:r>
              <a:rPr lang="ar-SA" dirty="0" smtClean="0">
                <a:cs typeface="+mn-cs"/>
              </a:rPr>
              <a:t>هي </a:t>
            </a:r>
            <a:r>
              <a:rPr lang="ar-SA" dirty="0">
                <a:cs typeface="+mn-cs"/>
              </a:rPr>
              <a:t>تراكم الدهون </a:t>
            </a:r>
            <a:r>
              <a:rPr lang="ar-JO" dirty="0" smtClean="0">
                <a:cs typeface="+mn-cs"/>
              </a:rPr>
              <a:t>على </a:t>
            </a:r>
            <a:r>
              <a:rPr lang="ar-SA" dirty="0" smtClean="0">
                <a:cs typeface="+mn-cs"/>
              </a:rPr>
              <a:t>الكبد ولما </a:t>
            </a:r>
            <a:r>
              <a:rPr lang="ar-SA" dirty="0">
                <a:cs typeface="+mn-cs"/>
              </a:rPr>
              <a:t>لها من تأثير </a:t>
            </a:r>
            <a:r>
              <a:rPr lang="ar-JO" dirty="0" smtClean="0">
                <a:cs typeface="+mn-cs"/>
              </a:rPr>
              <a:t>على</a:t>
            </a:r>
            <a:r>
              <a:rPr lang="ar-SA" dirty="0" smtClean="0">
                <a:cs typeface="+mn-cs"/>
              </a:rPr>
              <a:t> </a:t>
            </a:r>
            <a:r>
              <a:rPr lang="ar-SA" dirty="0">
                <a:cs typeface="+mn-cs"/>
              </a:rPr>
              <a:t>افرازات الكبد </a:t>
            </a:r>
            <a:r>
              <a:rPr lang="ar-JO" dirty="0" smtClean="0">
                <a:cs typeface="+mn-cs"/>
              </a:rPr>
              <a:t>و</a:t>
            </a:r>
            <a:r>
              <a:rPr lang="ar-SA" dirty="0" smtClean="0">
                <a:cs typeface="+mn-cs"/>
              </a:rPr>
              <a:t>انزيماته</a:t>
            </a:r>
            <a:r>
              <a:rPr lang="en-US" dirty="0">
                <a:cs typeface="+mn-cs"/>
              </a:rPr>
              <a:t>.</a:t>
            </a:r>
          </a:p>
          <a:p>
            <a:pPr marL="457200" indent="-457200" algn="just" rtl="1">
              <a:buFont typeface="+mj-lt"/>
              <a:buAutoNum type="arabicPeriod"/>
            </a:pPr>
            <a:r>
              <a:rPr lang="ar-SA" dirty="0" smtClean="0">
                <a:cs typeface="+mn-cs"/>
              </a:rPr>
              <a:t>ال</a:t>
            </a:r>
            <a:r>
              <a:rPr lang="ar-JO" dirty="0" smtClean="0">
                <a:cs typeface="+mn-cs"/>
              </a:rPr>
              <a:t>ُ</a:t>
            </a:r>
            <a:r>
              <a:rPr lang="ar-SA" dirty="0" smtClean="0">
                <a:cs typeface="+mn-cs"/>
              </a:rPr>
              <a:t>رهاب الاجتماعي</a:t>
            </a:r>
            <a:r>
              <a:rPr lang="ar-JO" dirty="0" smtClean="0">
                <a:cs typeface="+mn-cs"/>
              </a:rPr>
              <a:t>:</a:t>
            </a:r>
            <a:r>
              <a:rPr lang="ar-SA" dirty="0" smtClean="0">
                <a:cs typeface="+mn-cs"/>
              </a:rPr>
              <a:t> </a:t>
            </a:r>
            <a:r>
              <a:rPr lang="ar-SA" dirty="0">
                <a:cs typeface="+mn-cs"/>
              </a:rPr>
              <a:t>للوزن الزائد </a:t>
            </a:r>
            <a:r>
              <a:rPr lang="ar-JO" dirty="0" smtClean="0">
                <a:cs typeface="+mn-cs"/>
              </a:rPr>
              <a:t>أ</a:t>
            </a:r>
            <a:r>
              <a:rPr lang="ar-SA" dirty="0" smtClean="0">
                <a:cs typeface="+mn-cs"/>
              </a:rPr>
              <a:t>حيانا </a:t>
            </a:r>
            <a:r>
              <a:rPr lang="ar-SA" dirty="0">
                <a:cs typeface="+mn-cs"/>
              </a:rPr>
              <a:t>تأثير سلبي </a:t>
            </a:r>
            <a:r>
              <a:rPr lang="ar-JO" dirty="0" smtClean="0">
                <a:cs typeface="+mn-cs"/>
              </a:rPr>
              <a:t>على</a:t>
            </a:r>
            <a:r>
              <a:rPr lang="ar-SA" dirty="0" smtClean="0">
                <a:cs typeface="+mn-cs"/>
              </a:rPr>
              <a:t> </a:t>
            </a:r>
            <a:r>
              <a:rPr lang="ar-SA" dirty="0">
                <a:cs typeface="+mn-cs"/>
              </a:rPr>
              <a:t>نفسيه </a:t>
            </a:r>
            <a:r>
              <a:rPr lang="ar-SA" dirty="0" smtClean="0">
                <a:cs typeface="+mn-cs"/>
              </a:rPr>
              <a:t>الإنسان</a:t>
            </a:r>
            <a:r>
              <a:rPr lang="ar-JO" dirty="0" smtClean="0">
                <a:cs typeface="+mn-cs"/>
              </a:rPr>
              <a:t>،</a:t>
            </a:r>
            <a:r>
              <a:rPr lang="ar-SA" dirty="0" smtClean="0">
                <a:cs typeface="+mn-cs"/>
              </a:rPr>
              <a:t> ومدى </a:t>
            </a:r>
            <a:r>
              <a:rPr lang="ar-SA" dirty="0">
                <a:cs typeface="+mn-cs"/>
              </a:rPr>
              <a:t>ثقته بنفسه </a:t>
            </a:r>
            <a:r>
              <a:rPr lang="ar-SA" dirty="0" smtClean="0">
                <a:cs typeface="+mn-cs"/>
              </a:rPr>
              <a:t>وتصالحه </a:t>
            </a:r>
            <a:r>
              <a:rPr lang="ar-SA" dirty="0">
                <a:cs typeface="+mn-cs"/>
              </a:rPr>
              <a:t>مع ذاته </a:t>
            </a:r>
            <a:r>
              <a:rPr lang="ar-JO" dirty="0" smtClean="0">
                <a:cs typeface="+mn-cs"/>
              </a:rPr>
              <a:t>خاصة </a:t>
            </a:r>
            <a:r>
              <a:rPr lang="ar-SA" dirty="0" smtClean="0">
                <a:cs typeface="+mn-cs"/>
              </a:rPr>
              <a:t> </a:t>
            </a:r>
            <a:r>
              <a:rPr lang="ar-SA" dirty="0">
                <a:cs typeface="+mn-cs"/>
              </a:rPr>
              <a:t>بعمر </a:t>
            </a:r>
            <a:r>
              <a:rPr lang="ar-SA" dirty="0" smtClean="0">
                <a:cs typeface="+mn-cs"/>
              </a:rPr>
              <a:t>المراهقة </a:t>
            </a:r>
            <a:r>
              <a:rPr lang="ar-SA" dirty="0">
                <a:cs typeface="+mn-cs"/>
              </a:rPr>
              <a:t>و الشباب</a:t>
            </a:r>
            <a:r>
              <a:rPr lang="en-US" dirty="0">
                <a:cs typeface="+mn-cs"/>
              </a:rPr>
              <a:t>. </a:t>
            </a:r>
          </a:p>
          <a:p>
            <a:pPr marL="457200" marR="0" algn="just" rtl="1">
              <a:lnSpc>
                <a:spcPct val="107000"/>
              </a:lnSpc>
              <a:spcBef>
                <a:spcPts val="0"/>
              </a:spcBef>
              <a:spcAft>
                <a:spcPts val="800"/>
              </a:spcAft>
            </a:pPr>
            <a:r>
              <a:rPr lang="en-US" dirty="0">
                <a:latin typeface="Calibri" panose="020F0502020204030204" pitchFamily="34" charset="0"/>
                <a:ea typeface="Calibri" panose="020F0502020204030204" pitchFamily="34" charset="0"/>
                <a:cs typeface="+mn-cs"/>
              </a:rPr>
              <a:t> </a:t>
            </a:r>
          </a:p>
          <a:p>
            <a:pPr algn="just"/>
            <a:endParaRPr lang="en-US" dirty="0">
              <a:cs typeface="+mn-cs"/>
            </a:endParaRPr>
          </a:p>
        </p:txBody>
      </p:sp>
      <p:pic>
        <p:nvPicPr>
          <p:cNvPr id="2052" name="Picture 4" descr="Overweight World - Obesity Facts and Statistics on Make a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5723" y="2946327"/>
            <a:ext cx="3810000" cy="213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8797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326" y="1125416"/>
            <a:ext cx="8281939" cy="1009356"/>
          </a:xfrm>
        </p:spPr>
        <p:txBody>
          <a:bodyPr>
            <a:noAutofit/>
          </a:bodyPr>
          <a:lstStyle/>
          <a:p>
            <a:pPr algn="just" rtl="1"/>
            <a:r>
              <a:rPr lang="ar-SA" sz="5400" dirty="0"/>
              <a:t>طرق التخلص من مرض وآفة السمنة</a:t>
            </a:r>
            <a:endParaRPr lang="en-US" sz="5400" dirty="0"/>
          </a:p>
        </p:txBody>
      </p:sp>
      <p:sp>
        <p:nvSpPr>
          <p:cNvPr id="4" name="Text Placeholder 3"/>
          <p:cNvSpPr>
            <a:spLocks noGrp="1"/>
          </p:cNvSpPr>
          <p:nvPr>
            <p:ph type="body" sz="half" idx="2"/>
          </p:nvPr>
        </p:nvSpPr>
        <p:spPr>
          <a:xfrm>
            <a:off x="2917080" y="2716758"/>
            <a:ext cx="6893170" cy="1424484"/>
          </a:xfrm>
        </p:spPr>
        <p:txBody>
          <a:bodyPr>
            <a:noAutofit/>
          </a:bodyPr>
          <a:lstStyle/>
          <a:p>
            <a:pPr algn="just" rtl="1"/>
            <a:r>
              <a:rPr lang="ar-SA" sz="2400" dirty="0"/>
              <a:t>يا ليت لهذه الآفة رش أو مبيد معين</a:t>
            </a:r>
            <a:r>
              <a:rPr lang="en-US" sz="2400" dirty="0"/>
              <a:t> </a:t>
            </a:r>
            <a:r>
              <a:rPr lang="ar-SA" sz="2400" dirty="0"/>
              <a:t>للقضاء عليها بلمح البرق، لكن للأسف هي تحتاج القليل من الوقت والمجهود للتخلص منها</a:t>
            </a:r>
            <a:endParaRPr lang="en-US" sz="3200" dirty="0">
              <a:cs typeface="+mn-cs"/>
            </a:endParaRPr>
          </a:p>
        </p:txBody>
      </p:sp>
      <p:pic>
        <p:nvPicPr>
          <p:cNvPr id="3074" name="Picture 2" descr="Lacrima Pelmel mondo spray gif oggi Riorganizzare sottovent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17781" y="3992329"/>
            <a:ext cx="2953385" cy="2215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311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5030" y="506438"/>
            <a:ext cx="8281939" cy="1009356"/>
          </a:xfrm>
        </p:spPr>
        <p:txBody>
          <a:bodyPr>
            <a:noAutofit/>
          </a:bodyPr>
          <a:lstStyle/>
          <a:p>
            <a:pPr algn="just" rtl="1"/>
            <a:r>
              <a:rPr lang="ar-SA" sz="5400" dirty="0"/>
              <a:t>طرق التخلص من مرض وآفة السمنة</a:t>
            </a:r>
            <a:endParaRPr lang="en-US" sz="5400" dirty="0"/>
          </a:p>
        </p:txBody>
      </p:sp>
      <p:sp>
        <p:nvSpPr>
          <p:cNvPr id="4" name="Text Placeholder 3"/>
          <p:cNvSpPr>
            <a:spLocks noGrp="1"/>
          </p:cNvSpPr>
          <p:nvPr>
            <p:ph type="body" sz="half" idx="2"/>
          </p:nvPr>
        </p:nvSpPr>
        <p:spPr>
          <a:xfrm>
            <a:off x="2532184" y="1515794"/>
            <a:ext cx="8844647" cy="1424484"/>
          </a:xfrm>
        </p:spPr>
        <p:txBody>
          <a:bodyPr>
            <a:noAutofit/>
          </a:bodyPr>
          <a:lstStyle/>
          <a:p>
            <a:pPr algn="just" rtl="1"/>
            <a:r>
              <a:rPr lang="ar-JO" sz="2000" dirty="0">
                <a:cs typeface="+mn-cs"/>
              </a:rPr>
              <a:t>من أبرز طرق التخلص من السمنة هي:</a:t>
            </a:r>
          </a:p>
          <a:p>
            <a:pPr marL="457200" indent="-457200" algn="just" rtl="1">
              <a:buFont typeface="+mj-lt"/>
              <a:buAutoNum type="arabicPeriod"/>
            </a:pPr>
            <a:r>
              <a:rPr lang="ar-SA" sz="2000" dirty="0" smtClean="0">
                <a:cs typeface="+mn-cs"/>
              </a:rPr>
              <a:t>الإصرار </a:t>
            </a:r>
            <a:r>
              <a:rPr lang="ar-SA" sz="2000" dirty="0">
                <a:cs typeface="+mn-cs"/>
              </a:rPr>
              <a:t>على التغير ومواجهة حقيقة زيادة الوزن: تعد هذه الخطوة الأهم في مشوار القضاء على السمنة واللجوء إلى طبيب او أخصائي لمعرفه كميه الدهون التي يجب التخلص منها</a:t>
            </a:r>
            <a:r>
              <a:rPr lang="en-US" sz="2000" dirty="0">
                <a:cs typeface="+mn-cs"/>
              </a:rPr>
              <a:t>.</a:t>
            </a:r>
          </a:p>
          <a:p>
            <a:pPr marL="457200" indent="-457200" algn="just" rtl="1">
              <a:buFont typeface="+mj-lt"/>
              <a:buAutoNum type="arabicPeriod"/>
            </a:pPr>
            <a:r>
              <a:rPr lang="ar-SA" sz="2000" dirty="0">
                <a:cs typeface="+mn-cs"/>
              </a:rPr>
              <a:t>الطعام المتوازن: يجب أن يكون هذا نمط حياه للأشخاص، بحيث يجب الإكثار من الأطعمة ذات القيمة الغذائية الجيدة وذات السعرات القليلة والإقلاع عن السمين الابيضين (السكر والملح)</a:t>
            </a:r>
            <a:endParaRPr lang="en-US" sz="2000" dirty="0">
              <a:cs typeface="+mn-cs"/>
            </a:endParaRPr>
          </a:p>
          <a:p>
            <a:pPr marL="457200" indent="-457200" algn="just" rtl="1">
              <a:buFont typeface="+mj-lt"/>
              <a:buAutoNum type="arabicPeriod"/>
            </a:pPr>
            <a:r>
              <a:rPr lang="ar-SA" sz="2000" dirty="0">
                <a:cs typeface="+mn-cs"/>
              </a:rPr>
              <a:t>يجب ممارسه التمارين المناسبة ومع المدربين المختصين لبداية التدريب الرياضي بمراحل مناسبه للوزن والوضع الصحي</a:t>
            </a:r>
            <a:r>
              <a:rPr lang="en-US" sz="2000" dirty="0">
                <a:cs typeface="+mn-cs"/>
              </a:rPr>
              <a:t>.</a:t>
            </a:r>
          </a:p>
          <a:p>
            <a:pPr marL="457200" indent="-457200" algn="just" rtl="1">
              <a:buFont typeface="+mj-lt"/>
              <a:buAutoNum type="arabicPeriod"/>
            </a:pPr>
            <a:r>
              <a:rPr lang="ar-SA" sz="2000" dirty="0">
                <a:cs typeface="+mn-cs"/>
              </a:rPr>
              <a:t>التقليل من استخدام الأجهزة الإلكترونية واستبدالها بالأجهزة الرياضية</a:t>
            </a:r>
            <a:r>
              <a:rPr lang="en-US" sz="2000" dirty="0">
                <a:cs typeface="+mn-cs"/>
              </a:rPr>
              <a:t>.</a:t>
            </a:r>
          </a:p>
          <a:p>
            <a:pPr marL="457200" indent="-457200" algn="just" rtl="1">
              <a:buFont typeface="+mj-lt"/>
              <a:buAutoNum type="arabicPeriod"/>
            </a:pPr>
            <a:r>
              <a:rPr lang="ar-SA" sz="2000" dirty="0">
                <a:cs typeface="+mn-cs"/>
              </a:rPr>
              <a:t>قد يلجأ البعض للخيار الجراحي كتكميم المعدة، او شفط الدهون</a:t>
            </a:r>
            <a:r>
              <a:rPr lang="en-US" sz="2000" dirty="0">
                <a:cs typeface="+mn-cs"/>
              </a:rPr>
              <a:t>....</a:t>
            </a:r>
          </a:p>
          <a:p>
            <a:pPr algn="just" rtl="1"/>
            <a:r>
              <a:rPr lang="en-US" sz="2000" dirty="0">
                <a:cs typeface="+mn-cs"/>
              </a:rPr>
              <a:t> </a:t>
            </a:r>
            <a:r>
              <a:rPr lang="ar-SA" sz="2000" dirty="0">
                <a:cs typeface="+mn-cs"/>
              </a:rPr>
              <a:t>لكن ان شخصيا مع الإرادة واستخدام الطرق الأكثر أمانا</a:t>
            </a:r>
            <a:r>
              <a:rPr lang="en-US" sz="2000" dirty="0">
                <a:cs typeface="+mn-cs"/>
              </a:rPr>
              <a:t>.</a:t>
            </a:r>
          </a:p>
          <a:p>
            <a:pPr marL="457200" indent="-457200" algn="just" rtl="1">
              <a:buFont typeface="+mj-lt"/>
              <a:buAutoNum type="arabicPeriod"/>
            </a:pPr>
            <a:r>
              <a:rPr lang="ar-SA" sz="2000" dirty="0">
                <a:cs typeface="+mn-cs"/>
              </a:rPr>
              <a:t>اللجوء لمعالج نفسي أو طبيب لأنه أحياناً يكون سبب السمنة هو الأكل العاطفي</a:t>
            </a:r>
            <a:r>
              <a:rPr lang="en-US" sz="2000" dirty="0">
                <a:cs typeface="+mn-cs"/>
              </a:rPr>
              <a:t>.</a:t>
            </a:r>
          </a:p>
          <a:p>
            <a:pPr marL="457200" indent="-457200" algn="just" rtl="1">
              <a:buFont typeface="+mj-lt"/>
              <a:buAutoNum type="arabicPeriod"/>
            </a:pPr>
            <a:r>
              <a:rPr lang="ar-SA" sz="2000" dirty="0" smtClean="0">
                <a:cs typeface="+mn-cs"/>
              </a:rPr>
              <a:t>و</a:t>
            </a:r>
            <a:r>
              <a:rPr lang="ar-JO" sz="2000" dirty="0" smtClean="0">
                <a:cs typeface="+mn-cs"/>
              </a:rPr>
              <a:t>أ</a:t>
            </a:r>
            <a:r>
              <a:rPr lang="ar-SA" sz="2000" dirty="0" smtClean="0">
                <a:cs typeface="+mn-cs"/>
              </a:rPr>
              <a:t>خيرا </a:t>
            </a:r>
            <a:r>
              <a:rPr lang="ar-SA" sz="2000" dirty="0">
                <a:cs typeface="+mn-cs"/>
              </a:rPr>
              <a:t>عدم السماح لأنفسنا بإدمان عادات الغذاء الغير صحية ومشاهده دعايات الأكل الجاهز والغير صحي</a:t>
            </a:r>
            <a:r>
              <a:rPr lang="en-US" sz="2000" dirty="0">
                <a:cs typeface="+mn-cs"/>
              </a:rPr>
              <a:t>.</a:t>
            </a:r>
          </a:p>
          <a:p>
            <a:pPr algn="just" rtl="1"/>
            <a:endParaRPr lang="en-US" sz="2000" dirty="0">
              <a:cs typeface="+mn-cs"/>
            </a:endParaRPr>
          </a:p>
        </p:txBody>
      </p:sp>
      <p:pic>
        <p:nvPicPr>
          <p:cNvPr id="5122" name="Picture 2" descr="The Obesity Solution: Exercise Science and Wellness | CSP Globa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614" y="3949634"/>
            <a:ext cx="4149139" cy="1565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1838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2351" y="1097281"/>
            <a:ext cx="8281939" cy="1009356"/>
          </a:xfrm>
        </p:spPr>
        <p:txBody>
          <a:bodyPr>
            <a:noAutofit/>
          </a:bodyPr>
          <a:lstStyle/>
          <a:p>
            <a:pPr algn="just" rtl="1"/>
            <a:r>
              <a:rPr lang="ar-SA" sz="5400" dirty="0"/>
              <a:t>السمنة </a:t>
            </a:r>
            <a:r>
              <a:rPr lang="ar-SA" sz="5400" dirty="0" smtClean="0"/>
              <a:t>والمراهق</a:t>
            </a:r>
            <a:endParaRPr lang="en-US" sz="5400" dirty="0"/>
          </a:p>
        </p:txBody>
      </p:sp>
      <p:sp>
        <p:nvSpPr>
          <p:cNvPr id="4" name="Text Placeholder 3"/>
          <p:cNvSpPr>
            <a:spLocks noGrp="1"/>
          </p:cNvSpPr>
          <p:nvPr>
            <p:ph type="body" sz="half" idx="2"/>
          </p:nvPr>
        </p:nvSpPr>
        <p:spPr>
          <a:xfrm>
            <a:off x="5795888" y="2213463"/>
            <a:ext cx="5735687" cy="1424484"/>
          </a:xfrm>
        </p:spPr>
        <p:txBody>
          <a:bodyPr>
            <a:noAutofit/>
          </a:bodyPr>
          <a:lstStyle/>
          <a:p>
            <a:pPr algn="just" rtl="1"/>
            <a:r>
              <a:rPr lang="ar-JO" sz="2800" dirty="0">
                <a:cs typeface="+mn-cs"/>
              </a:rPr>
              <a:t>للمراهقة مشاكل عديده منها هرموناته الغير متزنة، والتغيرات الفسيولوجية والبيولوجية، لتأتي السمنة فتزيد من  هذه التحديات والمشاكل كلها. </a:t>
            </a:r>
          </a:p>
          <a:p>
            <a:pPr algn="just" rtl="1"/>
            <a:r>
              <a:rPr lang="ar-JO" sz="2800" dirty="0">
                <a:cs typeface="+mn-cs"/>
              </a:rPr>
              <a:t>للوزن الزائد إثر سلبي على نمو المراهق وتعرضه للعديد من الأمراض كالسكري من النوع الثاني وأمراض القلب والضغط، عدا عن احتماليه تأثره النفسي وشعوره بعدم الثقة بالنفس.</a:t>
            </a:r>
          </a:p>
          <a:p>
            <a:pPr algn="just" rtl="1"/>
            <a:endParaRPr lang="en-US" sz="2800" dirty="0">
              <a:cs typeface="+mn-cs"/>
            </a:endParaRPr>
          </a:p>
        </p:txBody>
      </p:sp>
      <p:pic>
        <p:nvPicPr>
          <p:cNvPr id="7170" name="Picture 2" descr="Childhood Obesity Animation by Gaëtan Orsini Recly on Dribbb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6568" y="2213463"/>
            <a:ext cx="4791565" cy="3593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608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6086" y="422031"/>
            <a:ext cx="8281939" cy="1009356"/>
          </a:xfrm>
        </p:spPr>
        <p:txBody>
          <a:bodyPr>
            <a:noAutofit/>
          </a:bodyPr>
          <a:lstStyle/>
          <a:p>
            <a:pPr algn="just" rtl="1"/>
            <a:r>
              <a:rPr lang="ar-SA" sz="5400" dirty="0"/>
              <a:t>السمنة </a:t>
            </a:r>
            <a:r>
              <a:rPr lang="ar-SA" sz="5400" dirty="0" smtClean="0"/>
              <a:t>والمراهق</a:t>
            </a:r>
            <a:endParaRPr lang="en-US" sz="5400" dirty="0"/>
          </a:p>
        </p:txBody>
      </p:sp>
      <p:sp>
        <p:nvSpPr>
          <p:cNvPr id="4" name="Text Placeholder 3"/>
          <p:cNvSpPr>
            <a:spLocks noGrp="1"/>
          </p:cNvSpPr>
          <p:nvPr>
            <p:ph type="body" sz="half" idx="2"/>
          </p:nvPr>
        </p:nvSpPr>
        <p:spPr>
          <a:xfrm>
            <a:off x="4684543" y="1512276"/>
            <a:ext cx="6875168" cy="1424484"/>
          </a:xfrm>
        </p:spPr>
        <p:txBody>
          <a:bodyPr>
            <a:noAutofit/>
          </a:bodyPr>
          <a:lstStyle/>
          <a:p>
            <a:pPr algn="just" rtl="1"/>
            <a:r>
              <a:rPr lang="en-US" sz="2000" dirty="0">
                <a:cs typeface="+mn-cs"/>
              </a:rPr>
              <a:t> </a:t>
            </a:r>
            <a:r>
              <a:rPr lang="ar-SA" sz="2000" dirty="0">
                <a:cs typeface="+mn-cs"/>
              </a:rPr>
              <a:t>هذه بعض النصائح لحل هذه المشكلة عند المراهقين</a:t>
            </a:r>
            <a:r>
              <a:rPr lang="en-US" sz="2000" dirty="0">
                <a:cs typeface="+mn-cs"/>
              </a:rPr>
              <a:t>:</a:t>
            </a:r>
          </a:p>
          <a:p>
            <a:pPr marL="457200" indent="-457200" algn="just" rtl="1">
              <a:buFont typeface="+mj-lt"/>
              <a:buAutoNum type="arabicPeriod"/>
            </a:pPr>
            <a:r>
              <a:rPr lang="ar-SA" sz="2000" dirty="0">
                <a:cs typeface="+mn-cs"/>
              </a:rPr>
              <a:t>التركيز على العائلة ككل للتغير من عاداتها الغذائية السيئة، وعدم التركيز فقط على المراهق وحده</a:t>
            </a:r>
            <a:r>
              <a:rPr lang="en-US" sz="2000" dirty="0">
                <a:cs typeface="+mn-cs"/>
              </a:rPr>
              <a:t>.</a:t>
            </a:r>
          </a:p>
          <a:p>
            <a:pPr marL="457200" indent="-457200" algn="just" rtl="1">
              <a:buFont typeface="+mj-lt"/>
              <a:buAutoNum type="arabicPeriod"/>
            </a:pPr>
            <a:r>
              <a:rPr lang="ar-SA" sz="2000" dirty="0">
                <a:cs typeface="+mn-cs"/>
              </a:rPr>
              <a:t>يجب على الأهل أن يكونوا قدوة صحية لأبنائهم في الأنماط الغذائية أو حتى ممارسة التمارين الرياضية</a:t>
            </a:r>
            <a:r>
              <a:rPr lang="en-US" sz="2000" dirty="0">
                <a:cs typeface="+mn-cs"/>
              </a:rPr>
              <a:t>. </a:t>
            </a:r>
          </a:p>
          <a:p>
            <a:pPr marL="457200" indent="-457200" algn="just" rtl="1">
              <a:buFont typeface="+mj-lt"/>
              <a:buAutoNum type="arabicPeriod"/>
            </a:pPr>
            <a:r>
              <a:rPr lang="ar-SA" sz="2000" dirty="0">
                <a:cs typeface="+mn-cs"/>
              </a:rPr>
              <a:t>يجب تشجيع المراهقين على ممارسه التمارين الرياضية وجعلها جزء من نمطهم اليومي</a:t>
            </a:r>
            <a:r>
              <a:rPr lang="en-US" sz="2000" dirty="0">
                <a:cs typeface="+mn-cs"/>
              </a:rPr>
              <a:t>.</a:t>
            </a:r>
          </a:p>
          <a:p>
            <a:pPr marL="457200" indent="-457200" algn="just" rtl="1">
              <a:buFont typeface="+mj-lt"/>
              <a:buAutoNum type="arabicPeriod"/>
            </a:pPr>
            <a:r>
              <a:rPr lang="ar-SA" sz="2000" dirty="0">
                <a:cs typeface="+mn-cs"/>
              </a:rPr>
              <a:t>التقليل قدر الإمكان من ساعات اللعب بالألعاب الإلكترونية والحاسوب</a:t>
            </a:r>
            <a:r>
              <a:rPr lang="en-US" sz="2000" dirty="0">
                <a:cs typeface="+mn-cs"/>
              </a:rPr>
              <a:t>.</a:t>
            </a:r>
          </a:p>
          <a:p>
            <a:pPr marL="457200" indent="-457200" algn="just" rtl="1">
              <a:buFont typeface="+mj-lt"/>
              <a:buAutoNum type="arabicPeriod"/>
            </a:pPr>
            <a:r>
              <a:rPr lang="ar-SA" sz="2000" dirty="0">
                <a:cs typeface="+mn-cs"/>
              </a:rPr>
              <a:t>يجب تحضير خمس وجبات خفيفة تحتوي على الفاكهة والخضروات والبروتين</a:t>
            </a:r>
            <a:r>
              <a:rPr lang="en-US" sz="2000" dirty="0">
                <a:cs typeface="+mn-cs"/>
              </a:rPr>
              <a:t>. </a:t>
            </a:r>
          </a:p>
          <a:p>
            <a:pPr marL="457200" indent="-457200" algn="just" rtl="1">
              <a:buFont typeface="+mj-lt"/>
              <a:buAutoNum type="arabicPeriod"/>
            </a:pPr>
            <a:r>
              <a:rPr lang="ar-SA" sz="2000" dirty="0">
                <a:cs typeface="+mn-cs"/>
              </a:rPr>
              <a:t>شرب للكثير من الماء</a:t>
            </a:r>
            <a:r>
              <a:rPr lang="en-US" sz="2000" dirty="0">
                <a:cs typeface="+mn-cs"/>
              </a:rPr>
              <a:t>.</a:t>
            </a:r>
          </a:p>
          <a:p>
            <a:pPr marL="457200" indent="-457200" algn="just" rtl="1">
              <a:buFont typeface="+mj-lt"/>
              <a:buAutoNum type="arabicPeriod"/>
            </a:pPr>
            <a:r>
              <a:rPr lang="ar-SA" sz="2000" dirty="0">
                <a:cs typeface="+mn-cs"/>
              </a:rPr>
              <a:t>اخيرا النوم لساعات كافيه فذلك يزيد من عملية حرق الدهون</a:t>
            </a:r>
            <a:r>
              <a:rPr lang="en-US" sz="2000" dirty="0" smtClean="0">
                <a:cs typeface="+mn-cs"/>
              </a:rPr>
              <a:t>.</a:t>
            </a:r>
            <a:endParaRPr lang="en-US" sz="2000" dirty="0">
              <a:cs typeface="+mn-cs"/>
            </a:endParaRPr>
          </a:p>
          <a:p>
            <a:pPr algn="just" rtl="1"/>
            <a:endParaRPr lang="en-US" sz="4000" dirty="0">
              <a:cs typeface="+mn-cs"/>
            </a:endParaRPr>
          </a:p>
        </p:txBody>
      </p:sp>
      <p:pic>
        <p:nvPicPr>
          <p:cNvPr id="8194" name="Picture 2" descr="Nutrition GIFs - Get the best gif on GIF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2356" y="2164730"/>
            <a:ext cx="3982852" cy="3982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8015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124</TotalTime>
  <Words>894</Words>
  <Application>Microsoft Office PowerPoint</Application>
  <PresentationFormat>Widescreen</PresentationFormat>
  <Paragraphs>63</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Century Gothic</vt:lpstr>
      <vt:lpstr>Times New Roman</vt:lpstr>
      <vt:lpstr>Wingdings 3</vt:lpstr>
      <vt:lpstr>Ion</vt:lpstr>
      <vt:lpstr>السمنة</vt:lpstr>
      <vt:lpstr>ما هي السمنة؟ </vt:lpstr>
      <vt:lpstr> كيفيه حساب نسبه الدهون بالجسم</vt:lpstr>
      <vt:lpstr>أسباب السمنة:</vt:lpstr>
      <vt:lpstr>مخاطر السمنة:</vt:lpstr>
      <vt:lpstr>طرق التخلص من مرض وآفة السمنة</vt:lpstr>
      <vt:lpstr>طرق التخلص من مرض وآفة السمنة</vt:lpstr>
      <vt:lpstr>السمنة والمراهق</vt:lpstr>
      <vt:lpstr>السمنة والمراهق</vt:lpstr>
      <vt:lpstr>PowerPoint Presentation</vt:lpstr>
      <vt:lpstr>شكراً جزيلاً</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ما هي السمنة :</dc:title>
  <dc:creator>Rasha</dc:creator>
  <cp:lastModifiedBy>Rasha</cp:lastModifiedBy>
  <cp:revision>20</cp:revision>
  <dcterms:created xsi:type="dcterms:W3CDTF">2023-05-23T16:55:45Z</dcterms:created>
  <dcterms:modified xsi:type="dcterms:W3CDTF">2023-05-23T19:00:28Z</dcterms:modified>
</cp:coreProperties>
</file>