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4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accent1"/>
          </a:solid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rgbClr val="FFFFFF"/>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rgbClr val="FFFFFF"/>
                </a:solidFill>
              </a:defRPr>
            </a:lvl1pPr>
          </a:lstStyle>
          <a:p>
            <a:fld id="{25F587C0-D42D-444C-BC94-5AFEF4E69CD5}" type="datetimeFigureOut">
              <a:rPr lang="en-US" smtClean="0"/>
              <a:t>5/23/2023</a:t>
            </a:fld>
            <a:endParaRPr lang="en-US"/>
          </a:p>
        </p:txBody>
      </p:sp>
      <p:sp>
        <p:nvSpPr>
          <p:cNvPr id="5"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78491418-1726-4E23-B156-1D394184D265}"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24874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587C0-D42D-444C-BC94-5AFEF4E69CD5}"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714513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587C0-D42D-444C-BC94-5AFEF4E69CD5}"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720616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5F587C0-D42D-444C-BC94-5AFEF4E69CD5}"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3176885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5F587C0-D42D-444C-BC94-5AFEF4E69CD5}" type="datetimeFigureOut">
              <a:rPr lang="en-US" smtClean="0"/>
              <a:t>5/23/2023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491418-1726-4E23-B156-1D394184D265}"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907706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5F587C0-D42D-444C-BC94-5AFEF4E69CD5}"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323826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F587C0-D42D-444C-BC94-5AFEF4E69CD5}" type="datetimeFigureOut">
              <a:rPr lang="en-US" smtClean="0"/>
              <a:t>5/23/2023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3608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5F587C0-D42D-444C-BC94-5AFEF4E69CD5}" type="datetimeFigureOut">
              <a:rPr lang="en-US" smtClean="0"/>
              <a:t>5/23/2023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660497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5F587C0-D42D-444C-BC94-5AFEF4E69CD5}" type="datetimeFigureOut">
              <a:rPr lang="en-US" smtClean="0"/>
              <a:t>5/23/2023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287362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F587C0-D42D-444C-BC94-5AFEF4E69CD5}"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2557977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5F587C0-D42D-444C-BC94-5AFEF4E69CD5}" type="datetimeFigureOut">
              <a:rPr lang="en-US" smtClean="0"/>
              <a:t>5/23/2023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491418-1726-4E23-B156-1D394184D265}" type="slidenum">
              <a:rPr lang="en-US" smtClean="0"/>
              <a:t>‹#›</a:t>
            </a:fld>
            <a:endParaRPr lang="en-US"/>
          </a:p>
        </p:txBody>
      </p:sp>
    </p:spTree>
    <p:extLst>
      <p:ext uri="{BB962C8B-B14F-4D97-AF65-F5344CB8AC3E}">
        <p14:creationId xmlns:p14="http://schemas.microsoft.com/office/powerpoint/2010/main" val="3717190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accent1"/>
                </a:solidFill>
              </a:defRPr>
            </a:lvl1pPr>
          </a:lstStyle>
          <a:p>
            <a:fld id="{25F587C0-D42D-444C-BC94-5AFEF4E69CD5}" type="datetimeFigureOut">
              <a:rPr lang="en-US" smtClean="0"/>
              <a:t>5/23/2023</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accent1"/>
                </a:solidFill>
              </a:defRPr>
            </a:lvl1pPr>
          </a:lstStyle>
          <a:p>
            <a:fld id="{78491418-1726-4E23-B156-1D394184D265}" type="slidenum">
              <a:rPr lang="en-US" smtClean="0"/>
              <a:t>‹#›</a:t>
            </a:fld>
            <a:endParaRPr lang="en-US"/>
          </a:p>
        </p:txBody>
      </p:sp>
    </p:spTree>
    <p:extLst>
      <p:ext uri="{BB962C8B-B14F-4D97-AF65-F5344CB8AC3E}">
        <p14:creationId xmlns:p14="http://schemas.microsoft.com/office/powerpoint/2010/main" val="33176346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accent1"/>
        </a:buClr>
        <a:buSzPct val="80000"/>
        <a:buFont typeface="Corbel" pitchFamily="34" charset="0"/>
        <a:buChar char="•"/>
        <a:defRPr sz="2200" kern="1200">
          <a:solidFill>
            <a:schemeClr val="accent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2000" kern="1200">
          <a:solidFill>
            <a:schemeClr val="accent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800" kern="1200">
          <a:solidFill>
            <a:schemeClr val="accent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unwater.org/water-facts/water-scarcity" TargetMode="External"/><Relationship Id="rId2" Type="http://schemas.openxmlformats.org/officeDocument/2006/relationships/hyperlink" Target="https://www.un.org/en/climatechange/science/climate-issues/water?gclid=CjwKCAjwge2iBhBBEiwAfXDBR3SqgGtMt_ehx1yVSKmKsiniYuMUa302xtTXc21yo1VMlPFRoDywJRoCzMEQAvD_BwE"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81937-46FE-4731-93A0-065036F2992E}"/>
              </a:ext>
            </a:extLst>
          </p:cNvPr>
          <p:cNvSpPr>
            <a:spLocks noGrp="1"/>
          </p:cNvSpPr>
          <p:nvPr>
            <p:ph type="ctrTitle"/>
          </p:nvPr>
        </p:nvSpPr>
        <p:spPr/>
        <p:txBody>
          <a:bodyPr/>
          <a:lstStyle/>
          <a:p>
            <a:r>
              <a:rPr lang="en-US" dirty="0"/>
              <a:t>Water Crisis in Jordan</a:t>
            </a:r>
          </a:p>
        </p:txBody>
      </p:sp>
      <p:sp>
        <p:nvSpPr>
          <p:cNvPr id="3" name="Subtitle 2">
            <a:extLst>
              <a:ext uri="{FF2B5EF4-FFF2-40B4-BE49-F238E27FC236}">
                <a16:creationId xmlns:a16="http://schemas.microsoft.com/office/drawing/2014/main" id="{A8A75231-37E6-471F-B9F2-7A09DB690014}"/>
              </a:ext>
            </a:extLst>
          </p:cNvPr>
          <p:cNvSpPr>
            <a:spLocks noGrp="1"/>
          </p:cNvSpPr>
          <p:nvPr>
            <p:ph type="subTitle" idx="1"/>
          </p:nvPr>
        </p:nvSpPr>
        <p:spPr/>
        <p:txBody>
          <a:bodyPr/>
          <a:lstStyle/>
          <a:p>
            <a:r>
              <a:rPr lang="en-US" dirty="0"/>
              <a:t>By Raed And Fuad</a:t>
            </a:r>
          </a:p>
        </p:txBody>
      </p:sp>
    </p:spTree>
    <p:extLst>
      <p:ext uri="{BB962C8B-B14F-4D97-AF65-F5344CB8AC3E}">
        <p14:creationId xmlns:p14="http://schemas.microsoft.com/office/powerpoint/2010/main" val="28601950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A788-C2DF-42F4-82E3-91FE13139F72}"/>
              </a:ext>
            </a:extLst>
          </p:cNvPr>
          <p:cNvSpPr>
            <a:spLocks noGrp="1"/>
          </p:cNvSpPr>
          <p:nvPr>
            <p:ph type="title"/>
          </p:nvPr>
        </p:nvSpPr>
        <p:spPr/>
        <p:txBody>
          <a:bodyPr/>
          <a:lstStyle/>
          <a:p>
            <a:r>
              <a:rPr lang="en-US" dirty="0"/>
              <a:t>What Is Water Crisis?</a:t>
            </a:r>
          </a:p>
        </p:txBody>
      </p:sp>
      <p:sp>
        <p:nvSpPr>
          <p:cNvPr id="3" name="Content Placeholder 2">
            <a:extLst>
              <a:ext uri="{FF2B5EF4-FFF2-40B4-BE49-F238E27FC236}">
                <a16:creationId xmlns:a16="http://schemas.microsoft.com/office/drawing/2014/main" id="{474DA77E-B3ED-4409-B6AF-E495DA36D8B8}"/>
              </a:ext>
            </a:extLst>
          </p:cNvPr>
          <p:cNvSpPr>
            <a:spLocks noGrp="1"/>
          </p:cNvSpPr>
          <p:nvPr>
            <p:ph idx="1"/>
          </p:nvPr>
        </p:nvSpPr>
        <p:spPr/>
        <p:txBody>
          <a:bodyPr/>
          <a:lstStyle/>
          <a:p>
            <a:pPr marL="45720" indent="0" algn="l">
              <a:buNone/>
            </a:pPr>
            <a:r>
              <a:rPr lang="en-US" sz="2400" b="1" i="0" dirty="0">
                <a:solidFill>
                  <a:srgbClr val="000000"/>
                </a:solidFill>
                <a:effectLst/>
                <a:latin typeface="Agency FB" panose="020B0503020202020204" pitchFamily="34" charset="0"/>
              </a:rPr>
              <a:t>Water scarcity is a major problem in the 21</a:t>
            </a:r>
            <a:r>
              <a:rPr lang="en-US" sz="2400" b="1" i="0" baseline="30000" dirty="0">
                <a:solidFill>
                  <a:srgbClr val="000000"/>
                </a:solidFill>
                <a:effectLst/>
                <a:latin typeface="Agency FB" panose="020B0503020202020204" pitchFamily="34" charset="0"/>
              </a:rPr>
              <a:t>st</a:t>
            </a:r>
            <a:r>
              <a:rPr lang="en-US" sz="2400" b="1" i="0" dirty="0">
                <a:solidFill>
                  <a:srgbClr val="000000"/>
                </a:solidFill>
                <a:effectLst/>
                <a:latin typeface="Agency FB" panose="020B0503020202020204" pitchFamily="34" charset="0"/>
              </a:rPr>
              <a:t> century, many households on every continent, with poorer communities and countries are the most affected by the lack of water, </a:t>
            </a:r>
            <a:r>
              <a:rPr lang="en-US" sz="2400" b="1" i="0" dirty="0">
                <a:solidFill>
                  <a:schemeClr val="tx1">
                    <a:lumMod val="95000"/>
                    <a:lumOff val="5000"/>
                  </a:schemeClr>
                </a:solidFill>
                <a:effectLst/>
                <a:latin typeface="Agency FB" panose="020B0503020202020204" pitchFamily="34" charset="0"/>
              </a:rPr>
              <a:t>Jordan is a major victim in said water </a:t>
            </a:r>
            <a:r>
              <a:rPr lang="en-US" sz="2400" b="1" dirty="0">
                <a:solidFill>
                  <a:schemeClr val="tx1">
                    <a:lumMod val="95000"/>
                    <a:lumOff val="5000"/>
                  </a:schemeClr>
                </a:solidFill>
                <a:latin typeface="Agency FB" panose="020B0503020202020204" pitchFamily="34" charset="0"/>
              </a:rPr>
              <a:t>s</a:t>
            </a:r>
            <a:r>
              <a:rPr lang="en-US" sz="2400" b="1" i="0" dirty="0">
                <a:solidFill>
                  <a:schemeClr val="tx1">
                    <a:lumMod val="95000"/>
                    <a:lumOff val="5000"/>
                  </a:schemeClr>
                </a:solidFill>
                <a:effectLst/>
                <a:latin typeface="Agency FB" panose="020B0503020202020204" pitchFamily="34" charset="0"/>
              </a:rPr>
              <a:t>carcity.</a:t>
            </a:r>
            <a:br>
              <a:rPr lang="en-US" sz="2400" b="1" i="0" dirty="0">
                <a:solidFill>
                  <a:srgbClr val="000000"/>
                </a:solidFill>
                <a:effectLst/>
                <a:latin typeface="Agency FB" panose="020B0503020202020204" pitchFamily="34" charset="0"/>
              </a:rPr>
            </a:br>
            <a:br>
              <a:rPr lang="en-US" sz="2400" b="1" i="0" dirty="0">
                <a:solidFill>
                  <a:srgbClr val="000000"/>
                </a:solidFill>
                <a:effectLst/>
                <a:latin typeface="Agency FB" panose="020B0503020202020204" pitchFamily="34" charset="0"/>
              </a:rPr>
            </a:br>
            <a:r>
              <a:rPr lang="en-US" sz="2400" b="1" i="0" dirty="0">
                <a:solidFill>
                  <a:schemeClr val="tx1">
                    <a:lumMod val="95000"/>
                    <a:lumOff val="5000"/>
                  </a:schemeClr>
                </a:solidFill>
                <a:effectLst/>
                <a:latin typeface="Agency FB" panose="020B0503020202020204" pitchFamily="34" charset="0"/>
              </a:rPr>
              <a:t>about two billion people worldwide do not have access to safe drinking water today and roughly half of the world’s population is experiencing severe water scarcity, these numbers are expected to increase by a large amount.</a:t>
            </a:r>
            <a:br>
              <a:rPr lang="en-US" sz="2400" b="1" i="0" dirty="0">
                <a:solidFill>
                  <a:schemeClr val="tx1">
                    <a:lumMod val="95000"/>
                    <a:lumOff val="5000"/>
                  </a:schemeClr>
                </a:solidFill>
                <a:effectLst/>
                <a:latin typeface="Agency FB" panose="020B0503020202020204" pitchFamily="34" charset="0"/>
              </a:rPr>
            </a:br>
            <a:endParaRPr lang="en-US" sz="2400" b="1" i="0" dirty="0">
              <a:solidFill>
                <a:schemeClr val="tx1">
                  <a:lumMod val="95000"/>
                  <a:lumOff val="5000"/>
                </a:schemeClr>
              </a:solidFill>
              <a:effectLst/>
              <a:latin typeface="Agency FB" panose="020B0503020202020204" pitchFamily="34" charset="0"/>
            </a:endParaRPr>
          </a:p>
        </p:txBody>
      </p:sp>
      <p:pic>
        <p:nvPicPr>
          <p:cNvPr id="3074" name="Picture 2" descr="Liquid capital: how investors should tackle the water crisis | AllianzGI">
            <a:extLst>
              <a:ext uri="{FF2B5EF4-FFF2-40B4-BE49-F238E27FC236}">
                <a16:creationId xmlns:a16="http://schemas.microsoft.com/office/drawing/2014/main" id="{EC65B50D-F12B-49DD-AFFF-5CF03D875C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8466" y="4492713"/>
            <a:ext cx="3141133" cy="1603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47612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E8321-5594-49F7-8001-DF9DC02CA773}"/>
              </a:ext>
            </a:extLst>
          </p:cNvPr>
          <p:cNvSpPr>
            <a:spLocks noGrp="1"/>
          </p:cNvSpPr>
          <p:nvPr>
            <p:ph type="title"/>
          </p:nvPr>
        </p:nvSpPr>
        <p:spPr/>
        <p:txBody>
          <a:bodyPr/>
          <a:lstStyle/>
          <a:p>
            <a:r>
              <a:rPr lang="en-US" dirty="0"/>
              <a:t>Issues</a:t>
            </a:r>
          </a:p>
        </p:txBody>
      </p:sp>
      <p:sp>
        <p:nvSpPr>
          <p:cNvPr id="3" name="Content Placeholder 2">
            <a:extLst>
              <a:ext uri="{FF2B5EF4-FFF2-40B4-BE49-F238E27FC236}">
                <a16:creationId xmlns:a16="http://schemas.microsoft.com/office/drawing/2014/main" id="{8E0DF0AD-E72B-4123-B317-E1C3FEED618B}"/>
              </a:ext>
            </a:extLst>
          </p:cNvPr>
          <p:cNvSpPr>
            <a:spLocks noGrp="1"/>
          </p:cNvSpPr>
          <p:nvPr>
            <p:ph idx="1"/>
          </p:nvPr>
        </p:nvSpPr>
        <p:spPr/>
        <p:txBody>
          <a:bodyPr/>
          <a:lstStyle/>
          <a:p>
            <a:r>
              <a:rPr lang="en-US" sz="2400" b="1" i="0" dirty="0">
                <a:solidFill>
                  <a:srgbClr val="212721"/>
                </a:solidFill>
                <a:effectLst/>
                <a:latin typeface="Agency FB" panose="020B0503020202020204" pitchFamily="34" charset="0"/>
                <a:cs typeface="Aldhabi" panose="01000000000000000000" pitchFamily="2" charset="-78"/>
              </a:rPr>
              <a:t>Jordan is a very water-scarce country with most of its water being used up as quickly as it can be refilled. </a:t>
            </a:r>
            <a:br>
              <a:rPr lang="en-US" sz="2400" b="1" i="0" dirty="0">
                <a:solidFill>
                  <a:srgbClr val="212721"/>
                </a:solidFill>
                <a:effectLst/>
                <a:latin typeface="Agency FB" panose="020B0503020202020204" pitchFamily="34" charset="0"/>
                <a:cs typeface="Aldhabi" panose="01000000000000000000" pitchFamily="2" charset="-78"/>
              </a:rPr>
            </a:br>
            <a:br>
              <a:rPr lang="en-US" sz="2400" b="1" i="0" dirty="0">
                <a:solidFill>
                  <a:schemeClr val="tx1">
                    <a:lumMod val="95000"/>
                    <a:lumOff val="5000"/>
                  </a:schemeClr>
                </a:solidFill>
                <a:effectLst/>
                <a:latin typeface="Agency FB" panose="020B0503020202020204" pitchFamily="34" charset="0"/>
                <a:cs typeface="Aldhabi" panose="01000000000000000000" pitchFamily="2" charset="-78"/>
              </a:rPr>
            </a:br>
            <a:r>
              <a:rPr lang="en-US" sz="2400" b="1" i="0" dirty="0">
                <a:solidFill>
                  <a:schemeClr val="tx1">
                    <a:lumMod val="95000"/>
                    <a:lumOff val="5000"/>
                  </a:schemeClr>
                </a:solidFill>
                <a:effectLst/>
                <a:latin typeface="Agency FB" panose="020B0503020202020204" pitchFamily="34" charset="0"/>
              </a:rPr>
              <a:t>Poorer households are forced to spend a lot of their incomes on poor quality services and water.</a:t>
            </a:r>
            <a:r>
              <a:rPr lang="en-US" sz="2400" b="1" dirty="0">
                <a:solidFill>
                  <a:schemeClr val="tx1">
                    <a:lumMod val="95000"/>
                    <a:lumOff val="5000"/>
                  </a:schemeClr>
                </a:solidFill>
                <a:latin typeface="Agency FB" panose="020B0503020202020204" pitchFamily="34" charset="0"/>
                <a:cs typeface="Aldhabi" panose="01000000000000000000" pitchFamily="2" charset="-78"/>
              </a:rPr>
              <a:t> </a:t>
            </a:r>
            <a:r>
              <a:rPr lang="en-US" sz="2400" b="1" i="0" dirty="0">
                <a:solidFill>
                  <a:schemeClr val="tx1">
                    <a:lumMod val="95000"/>
                    <a:lumOff val="5000"/>
                  </a:schemeClr>
                </a:solidFill>
                <a:effectLst/>
                <a:latin typeface="Agency FB" panose="020B0503020202020204" pitchFamily="34" charset="0"/>
              </a:rPr>
              <a:t>The situation in Jordan is also of great concern because of the high rates of open defecation and the limited access to safer water.</a:t>
            </a:r>
            <a:endParaRPr lang="en-US" dirty="0"/>
          </a:p>
        </p:txBody>
      </p:sp>
      <p:pic>
        <p:nvPicPr>
          <p:cNvPr id="2050" name="Picture 2" descr="Climate Change, Water Scarcity and a Shrinking Dead Sea: Jordan Faces a  Perfect Storm - Impakter">
            <a:extLst>
              <a:ext uri="{FF2B5EF4-FFF2-40B4-BE49-F238E27FC236}">
                <a16:creationId xmlns:a16="http://schemas.microsoft.com/office/drawing/2014/main" id="{4A7DB3D6-094B-4987-9FB8-0F7258CFA4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7746" y="4353674"/>
            <a:ext cx="4048125" cy="18337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32959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5CFCC7-4CD0-4E4F-ADB7-C74BC65D7B3E}"/>
              </a:ext>
            </a:extLst>
          </p:cNvPr>
          <p:cNvSpPr>
            <a:spLocks noGrp="1"/>
          </p:cNvSpPr>
          <p:nvPr>
            <p:ph type="title"/>
          </p:nvPr>
        </p:nvSpPr>
        <p:spPr/>
        <p:txBody>
          <a:bodyPr/>
          <a:lstStyle/>
          <a:p>
            <a:r>
              <a:rPr lang="en-US" dirty="0"/>
              <a:t>Causes</a:t>
            </a:r>
          </a:p>
        </p:txBody>
      </p:sp>
      <p:sp>
        <p:nvSpPr>
          <p:cNvPr id="3" name="Content Placeholder 2">
            <a:extLst>
              <a:ext uri="{FF2B5EF4-FFF2-40B4-BE49-F238E27FC236}">
                <a16:creationId xmlns:a16="http://schemas.microsoft.com/office/drawing/2014/main" id="{6D91D3B6-D009-4913-84C1-37092B309850}"/>
              </a:ext>
            </a:extLst>
          </p:cNvPr>
          <p:cNvSpPr>
            <a:spLocks noGrp="1"/>
          </p:cNvSpPr>
          <p:nvPr>
            <p:ph idx="1"/>
          </p:nvPr>
        </p:nvSpPr>
        <p:spPr/>
        <p:txBody>
          <a:bodyPr>
            <a:normAutofit/>
          </a:bodyPr>
          <a:lstStyle/>
          <a:p>
            <a:r>
              <a:rPr lang="en-US" sz="2400" b="1" i="0" dirty="0">
                <a:solidFill>
                  <a:srgbClr val="000000"/>
                </a:solidFill>
                <a:effectLst/>
                <a:latin typeface="Agency FB" panose="020B0503020202020204" pitchFamily="34" charset="0"/>
              </a:rPr>
              <a:t>The overflow of wastewater pumping stations, leaks from sewage systems and exposure to industrial and commercial waste are majorly polluting Jordan's surface river sources which causes water pollution.</a:t>
            </a:r>
          </a:p>
          <a:p>
            <a:r>
              <a:rPr lang="en-US" sz="2400" b="1" dirty="0">
                <a:solidFill>
                  <a:srgbClr val="212721"/>
                </a:solidFill>
                <a:latin typeface="Agency FB" panose="020B0503020202020204" pitchFamily="34" charset="0"/>
                <a:cs typeface="Aldhabi" panose="01000000000000000000" pitchFamily="2" charset="-78"/>
              </a:rPr>
              <a:t>The p</a:t>
            </a:r>
            <a:r>
              <a:rPr lang="en-US" sz="2400" b="1" i="0" dirty="0">
                <a:solidFill>
                  <a:srgbClr val="212721"/>
                </a:solidFill>
                <a:effectLst/>
                <a:latin typeface="Agency FB" panose="020B0503020202020204" pitchFamily="34" charset="0"/>
                <a:cs typeface="Aldhabi" panose="01000000000000000000" pitchFamily="2" charset="-78"/>
              </a:rPr>
              <a:t>opulation growth and the </a:t>
            </a:r>
            <a:r>
              <a:rPr lang="en-US" sz="2400" b="1" dirty="0">
                <a:solidFill>
                  <a:srgbClr val="212721"/>
                </a:solidFill>
                <a:latin typeface="Agency FB" panose="020B0503020202020204" pitchFamily="34" charset="0"/>
                <a:cs typeface="Aldhabi" panose="01000000000000000000" pitchFamily="2" charset="-78"/>
              </a:rPr>
              <a:t>waves</a:t>
            </a:r>
            <a:r>
              <a:rPr lang="en-US" sz="2400" b="1" i="0" dirty="0">
                <a:solidFill>
                  <a:srgbClr val="212721"/>
                </a:solidFill>
                <a:effectLst/>
                <a:latin typeface="Agency FB" panose="020B0503020202020204" pitchFamily="34" charset="0"/>
                <a:cs typeface="Aldhabi" panose="01000000000000000000" pitchFamily="2" charset="-78"/>
              </a:rPr>
              <a:t> of refugees from regional disputes such as Syria, Iraq and Palestine put additional strain on an already stressed water supply.</a:t>
            </a:r>
            <a:endParaRPr lang="en-US" sz="2400" dirty="0"/>
          </a:p>
        </p:txBody>
      </p:sp>
      <p:pic>
        <p:nvPicPr>
          <p:cNvPr id="1026" name="Picture 2" descr="Jordan's water crisis offers a warning for world — report | Jordan Times">
            <a:extLst>
              <a:ext uri="{FF2B5EF4-FFF2-40B4-BE49-F238E27FC236}">
                <a16:creationId xmlns:a16="http://schemas.microsoft.com/office/drawing/2014/main" id="{8672A7B8-7568-4CE9-9C1D-7A3442F653F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400" y="4076700"/>
            <a:ext cx="2819579" cy="18811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8620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5852F-D4E3-4AC4-957A-FE20BF0869BC}"/>
              </a:ext>
            </a:extLst>
          </p:cNvPr>
          <p:cNvSpPr>
            <a:spLocks noGrp="1"/>
          </p:cNvSpPr>
          <p:nvPr>
            <p:ph type="title"/>
          </p:nvPr>
        </p:nvSpPr>
        <p:spPr/>
        <p:txBody>
          <a:bodyPr/>
          <a:lstStyle/>
          <a:p>
            <a:r>
              <a:rPr lang="en-US" dirty="0"/>
              <a:t>Consequences</a:t>
            </a:r>
          </a:p>
        </p:txBody>
      </p:sp>
      <p:sp>
        <p:nvSpPr>
          <p:cNvPr id="3" name="Content Placeholder 2">
            <a:extLst>
              <a:ext uri="{FF2B5EF4-FFF2-40B4-BE49-F238E27FC236}">
                <a16:creationId xmlns:a16="http://schemas.microsoft.com/office/drawing/2014/main" id="{EF7CDFD0-8912-4204-8BFA-8E2ADD096CE0}"/>
              </a:ext>
            </a:extLst>
          </p:cNvPr>
          <p:cNvSpPr>
            <a:spLocks noGrp="1"/>
          </p:cNvSpPr>
          <p:nvPr>
            <p:ph idx="1"/>
          </p:nvPr>
        </p:nvSpPr>
        <p:spPr/>
        <p:txBody>
          <a:bodyPr>
            <a:normAutofit/>
          </a:bodyPr>
          <a:lstStyle/>
          <a:p>
            <a:r>
              <a:rPr lang="en-US" sz="2400" b="1" i="0" dirty="0">
                <a:solidFill>
                  <a:schemeClr val="tx1">
                    <a:lumMod val="95000"/>
                    <a:lumOff val="5000"/>
                  </a:schemeClr>
                </a:solidFill>
                <a:effectLst/>
                <a:latin typeface="Agency FB" panose="020B0503020202020204" pitchFamily="34" charset="0"/>
              </a:rPr>
              <a:t>Scarcity of water in schools results in children and young adults being unable to practice important hygiene </a:t>
            </a:r>
            <a:r>
              <a:rPr lang="en-US" sz="2400" b="1" i="0" dirty="0" err="1">
                <a:solidFill>
                  <a:schemeClr val="tx1">
                    <a:lumMod val="95000"/>
                    <a:lumOff val="5000"/>
                  </a:schemeClr>
                </a:solidFill>
                <a:effectLst/>
                <a:latin typeface="Agency FB" panose="020B0503020202020204" pitchFamily="34" charset="0"/>
              </a:rPr>
              <a:t>behaviour</a:t>
            </a:r>
            <a:r>
              <a:rPr lang="en-US" sz="2400" b="1" i="0" dirty="0">
                <a:solidFill>
                  <a:schemeClr val="tx1">
                    <a:lumMod val="95000"/>
                    <a:lumOff val="5000"/>
                  </a:schemeClr>
                </a:solidFill>
                <a:effectLst/>
                <a:latin typeface="Agency FB" panose="020B0503020202020204" pitchFamily="34" charset="0"/>
              </a:rPr>
              <a:t> like washing their hand. Limited access to water can also decrease school attendance and performance for younger people.</a:t>
            </a:r>
            <a:br>
              <a:rPr lang="en-US" sz="2400" b="1" i="0" dirty="0">
                <a:solidFill>
                  <a:schemeClr val="tx1">
                    <a:lumMod val="95000"/>
                    <a:lumOff val="5000"/>
                  </a:schemeClr>
                </a:solidFill>
                <a:effectLst/>
                <a:latin typeface="Agency FB" panose="020B0503020202020204" pitchFamily="34" charset="0"/>
              </a:rPr>
            </a:br>
            <a:br>
              <a:rPr lang="en-US" sz="2400" b="1" i="0" dirty="0">
                <a:solidFill>
                  <a:schemeClr val="tx1">
                    <a:lumMod val="95000"/>
                    <a:lumOff val="5000"/>
                  </a:schemeClr>
                </a:solidFill>
                <a:effectLst/>
                <a:latin typeface="Agency FB" panose="020B0503020202020204" pitchFamily="34" charset="0"/>
              </a:rPr>
            </a:br>
            <a:r>
              <a:rPr lang="en-US" sz="2400" b="1" dirty="0">
                <a:solidFill>
                  <a:srgbClr val="000000"/>
                </a:solidFill>
                <a:latin typeface="Agency FB" panose="020B0503020202020204" pitchFamily="34" charset="0"/>
              </a:rPr>
              <a:t>T</a:t>
            </a:r>
            <a:r>
              <a:rPr lang="en-US" sz="2400" b="1" i="0" dirty="0">
                <a:solidFill>
                  <a:srgbClr val="000000"/>
                </a:solidFill>
                <a:effectLst/>
                <a:latin typeface="Agency FB" panose="020B0503020202020204" pitchFamily="34" charset="0"/>
              </a:rPr>
              <a:t>he water crisis in Jordan can affect health, environment, economy, social stability and can  lead to dehydration.</a:t>
            </a:r>
          </a:p>
        </p:txBody>
      </p:sp>
      <p:pic>
        <p:nvPicPr>
          <p:cNvPr id="1026" name="Picture 2" descr="Jordan's water crisis deepens as climate changes, population grows – Union  of Arab Banks">
            <a:extLst>
              <a:ext uri="{FF2B5EF4-FFF2-40B4-BE49-F238E27FC236}">
                <a16:creationId xmlns:a16="http://schemas.microsoft.com/office/drawing/2014/main" id="{722DB20A-FFB0-4D6D-B532-B9D50669AD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30533" y="4275138"/>
            <a:ext cx="3680994" cy="19732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8175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7336F-B3D5-4E77-AB98-D397FA0F8031}"/>
              </a:ext>
            </a:extLst>
          </p:cNvPr>
          <p:cNvSpPr>
            <a:spLocks noGrp="1"/>
          </p:cNvSpPr>
          <p:nvPr>
            <p:ph type="title"/>
          </p:nvPr>
        </p:nvSpPr>
        <p:spPr/>
        <p:txBody>
          <a:bodyPr/>
          <a:lstStyle/>
          <a:p>
            <a:r>
              <a:rPr lang="en-US" dirty="0"/>
              <a:t>Solutions</a:t>
            </a:r>
          </a:p>
        </p:txBody>
      </p:sp>
      <p:sp>
        <p:nvSpPr>
          <p:cNvPr id="3" name="Content Placeholder 2">
            <a:extLst>
              <a:ext uri="{FF2B5EF4-FFF2-40B4-BE49-F238E27FC236}">
                <a16:creationId xmlns:a16="http://schemas.microsoft.com/office/drawing/2014/main" id="{719A31DA-306E-41AB-BC91-3976A38C0536}"/>
              </a:ext>
            </a:extLst>
          </p:cNvPr>
          <p:cNvSpPr>
            <a:spLocks noGrp="1"/>
          </p:cNvSpPr>
          <p:nvPr>
            <p:ph idx="1"/>
          </p:nvPr>
        </p:nvSpPr>
        <p:spPr/>
        <p:txBody>
          <a:bodyPr/>
          <a:lstStyle/>
          <a:p>
            <a:r>
              <a:rPr lang="en-US" sz="2400" b="1" i="0" dirty="0">
                <a:solidFill>
                  <a:srgbClr val="000000"/>
                </a:solidFill>
                <a:effectLst/>
                <a:latin typeface="Agency FB" panose="020B0503020202020204" pitchFamily="34" charset="0"/>
              </a:rPr>
              <a:t>Jordanians should replace their taps when </a:t>
            </a:r>
            <a:r>
              <a:rPr lang="en-US" sz="2400" b="1" dirty="0">
                <a:solidFill>
                  <a:srgbClr val="000000"/>
                </a:solidFill>
                <a:latin typeface="Agency FB" panose="020B0503020202020204" pitchFamily="34" charset="0"/>
              </a:rPr>
              <a:t>it is </a:t>
            </a:r>
            <a:r>
              <a:rPr lang="en-US" sz="2400" b="1" i="0" dirty="0">
                <a:solidFill>
                  <a:srgbClr val="000000"/>
                </a:solidFill>
                <a:effectLst/>
                <a:latin typeface="Agency FB" panose="020B0503020202020204" pitchFamily="34" charset="0"/>
              </a:rPr>
              <a:t>leaking to save themselves money and water. </a:t>
            </a:r>
            <a:r>
              <a:rPr lang="en-US" sz="2400" b="1" dirty="0">
                <a:solidFill>
                  <a:srgbClr val="000000"/>
                </a:solidFill>
                <a:latin typeface="Agency FB" panose="020B0503020202020204" pitchFamily="34" charset="0"/>
              </a:rPr>
              <a:t>Jordanians that live on the </a:t>
            </a:r>
            <a:r>
              <a:rPr lang="en-US" sz="2400" b="1" i="0" dirty="0">
                <a:solidFill>
                  <a:srgbClr val="000000"/>
                </a:solidFill>
                <a:effectLst/>
                <a:latin typeface="Agency FB" panose="020B0503020202020204" pitchFamily="34" charset="0"/>
              </a:rPr>
              <a:t>ground floor with their own garden should collect rainwater in buckets and give it to cats, use it to clean their car.</a:t>
            </a:r>
            <a:br>
              <a:rPr lang="en-US" sz="2400" b="1" i="0" dirty="0">
                <a:solidFill>
                  <a:srgbClr val="000000"/>
                </a:solidFill>
                <a:effectLst/>
                <a:latin typeface="Agency FB" panose="020B0503020202020204" pitchFamily="34" charset="0"/>
              </a:rPr>
            </a:br>
            <a:br>
              <a:rPr lang="en-US" sz="2400" b="1" i="0" dirty="0">
                <a:solidFill>
                  <a:srgbClr val="000000"/>
                </a:solidFill>
                <a:effectLst/>
                <a:latin typeface="Agency FB" panose="020B0503020202020204" pitchFamily="34" charset="0"/>
              </a:rPr>
            </a:br>
            <a:r>
              <a:rPr lang="en-US" sz="2400" b="1" i="0" dirty="0">
                <a:solidFill>
                  <a:srgbClr val="000000"/>
                </a:solidFill>
                <a:effectLst/>
                <a:latin typeface="Agency FB" panose="020B0503020202020204" pitchFamily="34" charset="0"/>
              </a:rPr>
              <a:t>Jordanians should attempt to save and recycle water when they are able to. </a:t>
            </a:r>
            <a:r>
              <a:rPr lang="en-US" sz="2400" b="1" dirty="0">
                <a:solidFill>
                  <a:srgbClr val="000000"/>
                </a:solidFill>
                <a:latin typeface="Agency FB" panose="020B0503020202020204" pitchFamily="34" charset="0"/>
              </a:rPr>
              <a:t>The government should also attempt to seek help from major global powers such as the United States.</a:t>
            </a:r>
            <a:endParaRPr lang="en-US" sz="2400" b="1" i="0" dirty="0">
              <a:solidFill>
                <a:srgbClr val="000000"/>
              </a:solidFill>
              <a:effectLst/>
              <a:latin typeface="Agency FB" panose="020B0503020202020204" pitchFamily="34" charset="0"/>
            </a:endParaRPr>
          </a:p>
          <a:p>
            <a:endParaRPr lang="en-US" dirty="0"/>
          </a:p>
        </p:txBody>
      </p:sp>
    </p:spTree>
    <p:extLst>
      <p:ext uri="{BB962C8B-B14F-4D97-AF65-F5344CB8AC3E}">
        <p14:creationId xmlns:p14="http://schemas.microsoft.com/office/powerpoint/2010/main" val="17301530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9E51-B776-48F6-9982-9C1AE3FA6F2A}"/>
              </a:ext>
            </a:extLst>
          </p:cNvPr>
          <p:cNvSpPr>
            <a:spLocks noGrp="1"/>
          </p:cNvSpPr>
          <p:nvPr>
            <p:ph type="title"/>
          </p:nvPr>
        </p:nvSpPr>
        <p:spPr/>
        <p:txBody>
          <a:bodyPr/>
          <a:lstStyle/>
          <a:p>
            <a:r>
              <a:rPr lang="en-US" dirty="0"/>
              <a:t>Sources </a:t>
            </a:r>
          </a:p>
        </p:txBody>
      </p:sp>
      <p:sp>
        <p:nvSpPr>
          <p:cNvPr id="3" name="Content Placeholder 2">
            <a:extLst>
              <a:ext uri="{FF2B5EF4-FFF2-40B4-BE49-F238E27FC236}">
                <a16:creationId xmlns:a16="http://schemas.microsoft.com/office/drawing/2014/main" id="{7BDA7527-500D-449D-85BB-5733077128AF}"/>
              </a:ext>
            </a:extLst>
          </p:cNvPr>
          <p:cNvSpPr>
            <a:spLocks noGrp="1"/>
          </p:cNvSpPr>
          <p:nvPr>
            <p:ph idx="1"/>
          </p:nvPr>
        </p:nvSpPr>
        <p:spPr/>
        <p:txBody>
          <a:bodyPr>
            <a:normAutofit fontScale="25000" lnSpcReduction="20000"/>
          </a:bodyPr>
          <a:lstStyle/>
          <a:p>
            <a:r>
              <a:rPr lang="en-US" sz="7400" b="1" i="1" dirty="0">
                <a:solidFill>
                  <a:schemeClr val="tx1">
                    <a:lumMod val="95000"/>
                    <a:lumOff val="5000"/>
                  </a:schemeClr>
                </a:solidFill>
              </a:rPr>
              <a:t>1:</a:t>
            </a:r>
            <a:r>
              <a:rPr lang="en-US" sz="7400" b="1" i="1" dirty="0">
                <a:effectLst/>
              </a:rPr>
              <a:t> </a:t>
            </a:r>
            <a:r>
              <a:rPr lang="en-US" sz="7400" b="1" i="1" dirty="0">
                <a:solidFill>
                  <a:schemeClr val="tx1">
                    <a:lumMod val="95000"/>
                    <a:lumOff val="5000"/>
                  </a:schemeClr>
                </a:solidFill>
                <a:effectLst/>
                <a:latin typeface="Agency FB" panose="020B0503020202020204" pitchFamily="34" charset="0"/>
              </a:rPr>
              <a:t>Water Resources &amp; Environment: Basic page: Jordan (2022b) U.S. Agency for International Development. Available at: https://www.usaid.gov/jordan/water-resources-environment#:~:text=Jordan%20is%20one%20of%20the,as%20it%20can%20be%20replenished. (Accessed: 10 May 2023). </a:t>
            </a:r>
            <a:br>
              <a:rPr lang="en-US" sz="7400" b="1" i="1" dirty="0">
                <a:solidFill>
                  <a:schemeClr val="tx1">
                    <a:lumMod val="95000"/>
                    <a:lumOff val="5000"/>
                  </a:schemeClr>
                </a:solidFill>
                <a:effectLst/>
              </a:rPr>
            </a:br>
            <a:br>
              <a:rPr lang="en-US" sz="7400" b="1" i="1" dirty="0">
                <a:solidFill>
                  <a:schemeClr val="tx1">
                    <a:lumMod val="95000"/>
                    <a:lumOff val="5000"/>
                  </a:schemeClr>
                </a:solidFill>
                <a:effectLst/>
              </a:rPr>
            </a:br>
            <a:r>
              <a:rPr lang="en-US" sz="7400" b="1" i="1" dirty="0">
                <a:solidFill>
                  <a:schemeClr val="tx1">
                    <a:lumMod val="95000"/>
                    <a:lumOff val="5000"/>
                  </a:schemeClr>
                </a:solidFill>
                <a:effectLst/>
              </a:rPr>
              <a:t>2: </a:t>
            </a:r>
            <a:r>
              <a:rPr lang="en-US" sz="7400" b="1" i="1" dirty="0">
                <a:solidFill>
                  <a:schemeClr val="tx1">
                    <a:lumMod val="95000"/>
                    <a:lumOff val="5000"/>
                  </a:schemeClr>
                </a:solidFill>
                <a:effectLst/>
                <a:latin typeface="Agency FB" panose="020B0503020202020204" pitchFamily="34" charset="0"/>
              </a:rPr>
              <a:t>United Nations. (n.d.). Water – at the center of the Climate Crisis. United Nations. </a:t>
            </a:r>
            <a:r>
              <a:rPr lang="en-US" sz="7400" b="1" i="1" dirty="0">
                <a:solidFill>
                  <a:schemeClr val="tx1">
                    <a:lumMod val="95000"/>
                    <a:lumOff val="5000"/>
                  </a:schemeClr>
                </a:solidFill>
                <a:effectLst/>
                <a:latin typeface="Agency FB" panose="020B0503020202020204" pitchFamily="34" charset="0"/>
                <a:hlinkClick r:id="rId2" tooltip="https://www.un.org/en/climatechange/science/climate-issues/water?gclid=CjwKCAjwge2iBhBBEiwAfXDBR3SqgGtMt_ehx1yVSKmKsiniYuMUa302xtTXc21yo1VMlPFRoDywJRoCzMEQAvD_BwE">
                  <a:extLst>
                    <a:ext uri="{A12FA001-AC4F-418D-AE19-62706E023703}">
                      <ahyp:hlinkClr xmlns:ahyp="http://schemas.microsoft.com/office/drawing/2018/hyperlinkcolor" val="tx"/>
                    </a:ext>
                  </a:extLst>
                </a:hlinkClick>
              </a:rPr>
              <a:t>https://www.un.org/en/climatechange/science/climate-issues/water?gclid=CjwKCAjwge2iBhBBEiwAfXDBR3SqgGtMt_ehx1yVSKmKsiniYuMUa302xtTXc21yo1VMlPFRoDywJRoCzMEQAvD_BwE</a:t>
            </a:r>
            <a:br>
              <a:rPr lang="en-US" sz="7400" b="1" i="1" dirty="0">
                <a:solidFill>
                  <a:schemeClr val="tx1">
                    <a:lumMod val="95000"/>
                    <a:lumOff val="5000"/>
                  </a:schemeClr>
                </a:solidFill>
                <a:effectLst/>
              </a:rPr>
            </a:br>
            <a:br>
              <a:rPr lang="en-US" sz="7400" b="1" i="1" dirty="0">
                <a:solidFill>
                  <a:schemeClr val="tx1">
                    <a:lumMod val="95000"/>
                    <a:lumOff val="5000"/>
                  </a:schemeClr>
                </a:solidFill>
                <a:effectLst/>
              </a:rPr>
            </a:br>
            <a:r>
              <a:rPr lang="en-US" sz="7400" b="1" i="1" dirty="0">
                <a:solidFill>
                  <a:schemeClr val="tx1">
                    <a:lumMod val="95000"/>
                    <a:lumOff val="5000"/>
                  </a:schemeClr>
                </a:solidFill>
                <a:effectLst/>
              </a:rPr>
              <a:t>3: </a:t>
            </a:r>
            <a:r>
              <a:rPr lang="en-US" sz="7400" b="1" i="1" dirty="0">
                <a:solidFill>
                  <a:schemeClr val="tx1">
                    <a:lumMod val="95000"/>
                    <a:lumOff val="5000"/>
                  </a:schemeClr>
                </a:solidFill>
                <a:effectLst/>
                <a:latin typeface="Agency FB" panose="020B0503020202020204" pitchFamily="34" charset="0"/>
              </a:rPr>
              <a:t>“Water, Sanitation and Hygiene.” UNICEF Jordan, www.unicef.org/jordan/water-sanitation-and-hygiene. Accessed 10 May 2023. </a:t>
            </a:r>
          </a:p>
          <a:p>
            <a:r>
              <a:rPr lang="en-US" sz="7400" b="1" i="1" dirty="0">
                <a:solidFill>
                  <a:schemeClr val="tx1">
                    <a:lumMod val="95000"/>
                    <a:lumOff val="5000"/>
                  </a:schemeClr>
                </a:solidFill>
              </a:rPr>
              <a:t>4: </a:t>
            </a:r>
            <a:r>
              <a:rPr lang="en-US" sz="7400" b="1" i="1" dirty="0">
                <a:solidFill>
                  <a:schemeClr val="tx1">
                    <a:lumMod val="95000"/>
                    <a:lumOff val="5000"/>
                  </a:schemeClr>
                </a:solidFill>
                <a:effectLst/>
                <a:latin typeface="Agency FB" panose="020B0503020202020204" pitchFamily="34" charset="0"/>
                <a:ea typeface="Cambria" panose="02040503050406030204" pitchFamily="18" charset="0"/>
              </a:rPr>
              <a:t>United Nations. “Water Scarcity.” UN-Water, 2021, </a:t>
            </a:r>
            <a:r>
              <a:rPr lang="en-US" sz="7400" b="1" i="1" dirty="0">
                <a:solidFill>
                  <a:schemeClr val="tx1">
                    <a:lumMod val="95000"/>
                    <a:lumOff val="5000"/>
                  </a:schemeClr>
                </a:solidFill>
                <a:effectLst/>
                <a:latin typeface="Agency FB" panose="020B0503020202020204" pitchFamily="34" charset="0"/>
                <a:ea typeface="Cambria" panose="02040503050406030204" pitchFamily="18" charset="0"/>
                <a:hlinkClick r:id="rId3"/>
              </a:rPr>
              <a:t>www.unwater.org/water-facts/water-scarcity</a:t>
            </a:r>
            <a:r>
              <a:rPr lang="en-US" sz="7400" b="1" i="1" dirty="0">
                <a:solidFill>
                  <a:schemeClr val="tx1">
                    <a:lumMod val="95000"/>
                    <a:lumOff val="5000"/>
                  </a:schemeClr>
                </a:solidFill>
                <a:effectLst/>
                <a:latin typeface="Agency FB" panose="020B0503020202020204" pitchFamily="34" charset="0"/>
                <a:ea typeface="Cambria" panose="02040503050406030204" pitchFamily="18" charset="0"/>
              </a:rPr>
              <a:t>. </a:t>
            </a:r>
            <a:br>
              <a:rPr lang="en-US" sz="7400" b="1" i="1" dirty="0">
                <a:solidFill>
                  <a:schemeClr val="tx1">
                    <a:lumMod val="95000"/>
                    <a:lumOff val="5000"/>
                  </a:schemeClr>
                </a:solidFill>
                <a:effectLst/>
                <a:latin typeface="Agency FB" panose="020B0503020202020204" pitchFamily="34" charset="0"/>
                <a:ea typeface="Cambria" panose="02040503050406030204" pitchFamily="18" charset="0"/>
              </a:rPr>
            </a:br>
            <a:br>
              <a:rPr lang="en-US" sz="7400" b="1" i="1" dirty="0">
                <a:solidFill>
                  <a:schemeClr val="tx1">
                    <a:lumMod val="95000"/>
                    <a:lumOff val="5000"/>
                  </a:schemeClr>
                </a:solidFill>
                <a:effectLst/>
                <a:latin typeface="Agency FB" panose="020B0503020202020204" pitchFamily="34" charset="0"/>
                <a:ea typeface="Cambria" panose="02040503050406030204" pitchFamily="18" charset="0"/>
              </a:rPr>
            </a:br>
            <a:r>
              <a:rPr lang="en-US" sz="7400" b="1" i="1" dirty="0">
                <a:solidFill>
                  <a:schemeClr val="tx1">
                    <a:lumMod val="95000"/>
                    <a:lumOff val="5000"/>
                  </a:schemeClr>
                </a:solidFill>
                <a:latin typeface="Agency FB" panose="020B0503020202020204" pitchFamily="34" charset="0"/>
                <a:ea typeface="Cambria" panose="02040503050406030204" pitchFamily="18" charset="0"/>
              </a:rPr>
              <a:t>5: </a:t>
            </a:r>
            <a:r>
              <a:rPr lang="en-US" sz="7400" b="1" i="1" dirty="0" err="1">
                <a:solidFill>
                  <a:schemeClr val="tx1">
                    <a:lumMod val="95000"/>
                    <a:lumOff val="5000"/>
                  </a:schemeClr>
                </a:solidFill>
                <a:effectLst/>
                <a:latin typeface="Agency FB" panose="020B0503020202020204" pitchFamily="34" charset="0"/>
              </a:rPr>
              <a:t>Saiesha</a:t>
            </a:r>
            <a:r>
              <a:rPr lang="en-US" sz="7400" b="1" i="1" dirty="0">
                <a:solidFill>
                  <a:schemeClr val="tx1">
                    <a:lumMod val="95000"/>
                    <a:lumOff val="5000"/>
                  </a:schemeClr>
                </a:solidFill>
                <a:effectLst/>
                <a:latin typeface="Agency FB" panose="020B0503020202020204" pitchFamily="34" charset="0"/>
              </a:rPr>
              <a:t>. (2022, April 14). 7 facts about water scarcity in Jordan. The </a:t>
            </a:r>
            <a:r>
              <a:rPr lang="en-US" sz="7400" b="1" i="1" dirty="0" err="1">
                <a:solidFill>
                  <a:schemeClr val="tx1">
                    <a:lumMod val="95000"/>
                    <a:lumOff val="5000"/>
                  </a:schemeClr>
                </a:solidFill>
                <a:effectLst/>
                <a:latin typeface="Agency FB" panose="020B0503020202020204" pitchFamily="34" charset="0"/>
              </a:rPr>
              <a:t>Borgen</a:t>
            </a:r>
            <a:r>
              <a:rPr lang="en-US" sz="7400" b="1" i="1" dirty="0">
                <a:solidFill>
                  <a:schemeClr val="tx1">
                    <a:lumMod val="95000"/>
                    <a:lumOff val="5000"/>
                  </a:schemeClr>
                </a:solidFill>
                <a:effectLst/>
                <a:latin typeface="Agency FB" panose="020B0503020202020204" pitchFamily="34" charset="0"/>
              </a:rPr>
              <a:t> Project. https://borgenproject.org/water-scarcity-in-jordan/ </a:t>
            </a:r>
          </a:p>
          <a:p>
            <a:endParaRPr lang="en-US" sz="7400" b="1" i="1" dirty="0">
              <a:solidFill>
                <a:schemeClr val="tx1">
                  <a:lumMod val="95000"/>
                  <a:lumOff val="5000"/>
                </a:schemeClr>
              </a:solidFill>
              <a:effectLst/>
              <a:latin typeface="Agency FB" panose="020B0503020202020204" pitchFamily="34" charset="0"/>
              <a:ea typeface="Cambria" panose="02040503050406030204" pitchFamily="18" charset="0"/>
            </a:endParaRPr>
          </a:p>
          <a:p>
            <a:endParaRPr lang="en-US" sz="2400" dirty="0">
              <a:solidFill>
                <a:schemeClr val="tx1">
                  <a:lumMod val="95000"/>
                  <a:lumOff val="5000"/>
                </a:schemeClr>
              </a:solidFill>
              <a:effectLst/>
            </a:endParaRPr>
          </a:p>
          <a:p>
            <a:endParaRPr lang="en-US" sz="2400" dirty="0">
              <a:solidFill>
                <a:schemeClr val="tx1">
                  <a:lumMod val="95000"/>
                  <a:lumOff val="5000"/>
                </a:schemeClr>
              </a:solidFill>
              <a:effectLst/>
            </a:endParaRPr>
          </a:p>
          <a:p>
            <a:r>
              <a:rPr lang="en-US" sz="1600" b="1" dirty="0">
                <a:solidFill>
                  <a:schemeClr val="tx1">
                    <a:lumMod val="95000"/>
                    <a:lumOff val="5000"/>
                  </a:schemeClr>
                </a:solidFill>
                <a:effectLst/>
              </a:rPr>
              <a:t> </a:t>
            </a:r>
          </a:p>
          <a:p>
            <a:endParaRPr lang="en-US" b="1" dirty="0"/>
          </a:p>
        </p:txBody>
      </p:sp>
    </p:spTree>
    <p:extLst>
      <p:ext uri="{BB962C8B-B14F-4D97-AF65-F5344CB8AC3E}">
        <p14:creationId xmlns:p14="http://schemas.microsoft.com/office/powerpoint/2010/main" val="36967393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FB74A-EF34-49C9-A085-16D959C0B8B0}"/>
              </a:ext>
            </a:extLst>
          </p:cNvPr>
          <p:cNvSpPr>
            <a:spLocks noGrp="1"/>
          </p:cNvSpPr>
          <p:nvPr>
            <p:ph type="title"/>
          </p:nvPr>
        </p:nvSpPr>
        <p:spPr>
          <a:xfrm>
            <a:off x="4597401" y="2666999"/>
            <a:ext cx="9875520" cy="1356360"/>
          </a:xfrm>
        </p:spPr>
        <p:txBody>
          <a:bodyPr/>
          <a:lstStyle/>
          <a:p>
            <a:r>
              <a:rPr lang="en-US" dirty="0"/>
              <a:t>The End</a:t>
            </a:r>
          </a:p>
        </p:txBody>
      </p:sp>
      <p:sp>
        <p:nvSpPr>
          <p:cNvPr id="3" name="Content Placeholder 2">
            <a:extLst>
              <a:ext uri="{FF2B5EF4-FFF2-40B4-BE49-F238E27FC236}">
                <a16:creationId xmlns:a16="http://schemas.microsoft.com/office/drawing/2014/main" id="{51039486-1FA9-41D4-B4AF-33D5B3A853E6}"/>
              </a:ext>
            </a:extLst>
          </p:cNvPr>
          <p:cNvSpPr>
            <a:spLocks noGrp="1"/>
          </p:cNvSpPr>
          <p:nvPr>
            <p:ph idx="1"/>
          </p:nvPr>
        </p:nvSpPr>
        <p:spPr>
          <a:xfrm rot="10800000" flipV="1">
            <a:off x="10126133" y="6096000"/>
            <a:ext cx="889738" cy="152400"/>
          </a:xfrm>
        </p:spPr>
        <p:txBody>
          <a:bodyPr>
            <a:normAutofit fontScale="25000" lnSpcReduction="20000"/>
          </a:bodyPr>
          <a:lstStyle/>
          <a:p>
            <a:pPr marL="45720" indent="0">
              <a:buNone/>
            </a:pPr>
            <a:r>
              <a:rPr lang="en-US" dirty="0"/>
              <a:t>Raed And Fuad</a:t>
            </a:r>
          </a:p>
          <a:p>
            <a:pPr marL="45720" indent="0">
              <a:buNone/>
            </a:pPr>
            <a:endParaRPr lang="en-US" dirty="0"/>
          </a:p>
        </p:txBody>
      </p:sp>
    </p:spTree>
    <p:extLst>
      <p:ext uri="{BB962C8B-B14F-4D97-AF65-F5344CB8AC3E}">
        <p14:creationId xmlns:p14="http://schemas.microsoft.com/office/powerpoint/2010/main" val="562403087"/>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docProps/app.xml><?xml version="1.0" encoding="utf-8"?>
<Properties xmlns="http://schemas.openxmlformats.org/officeDocument/2006/extended-properties" xmlns:vt="http://schemas.openxmlformats.org/officeDocument/2006/docPropsVTypes">
  <Template>Basis</Template>
  <TotalTime>89</TotalTime>
  <Words>573</Words>
  <Application>Microsoft Office PowerPoint</Application>
  <PresentationFormat>Widescreen</PresentationFormat>
  <Paragraphs>22</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Agency FB</vt:lpstr>
      <vt:lpstr>Corbel</vt:lpstr>
      <vt:lpstr>Basis</vt:lpstr>
      <vt:lpstr>Water Crisis in Jordan</vt:lpstr>
      <vt:lpstr>What Is Water Crisis?</vt:lpstr>
      <vt:lpstr>Issues</vt:lpstr>
      <vt:lpstr>Causes</vt:lpstr>
      <vt:lpstr>Consequences</vt:lpstr>
      <vt:lpstr>Solutions</vt:lpstr>
      <vt:lpstr>Sources </vt:lpstr>
      <vt:lpstr>The End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Water Crisis in Jordan</dc:title>
  <dc:creator>Raed Asali</dc:creator>
  <cp:lastModifiedBy>Raed Asali</cp:lastModifiedBy>
  <cp:revision>3</cp:revision>
  <dcterms:created xsi:type="dcterms:W3CDTF">2023-05-10T15:13:31Z</dcterms:created>
  <dcterms:modified xsi:type="dcterms:W3CDTF">2023-05-23T04:29:20Z</dcterms:modified>
</cp:coreProperties>
</file>