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56" r:id="rId2"/>
    <p:sldId id="285" r:id="rId3"/>
    <p:sldId id="273" r:id="rId4"/>
    <p:sldId id="287" r:id="rId5"/>
    <p:sldId id="288" r:id="rId6"/>
    <p:sldId id="289" r:id="rId7"/>
    <p:sldId id="290" r:id="rId8"/>
    <p:sldId id="291" r:id="rId9"/>
    <p:sldId id="292" r:id="rId10"/>
    <p:sldId id="294" r:id="rId11"/>
    <p:sldId id="295" r:id="rId12"/>
    <p:sldId id="281" r:id="rId13"/>
    <p:sldId id="283" r:id="rId14"/>
    <p:sldId id="282" r:id="rId15"/>
    <p:sldId id="280" r:id="rId16"/>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3118FAF9-975C-4C61-8B60-F88217C974D8}" type="datetimeFigureOut">
              <a:rPr lang="en-US" smtClean="0"/>
              <a:pPr/>
              <a:t>5/22/2023</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111234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8FAF9-975C-4C61-8B60-F88217C974D8}"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23942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118FAF9-975C-4C61-8B60-F88217C974D8}" type="datetimeFigureOut">
              <a:rPr lang="en-US" smtClean="0"/>
              <a:pPr/>
              <a:t>5/22/2023</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12069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118FAF9-975C-4C61-8B60-F88217C974D8}" type="datetimeFigureOut">
              <a:rPr lang="en-US" smtClean="0"/>
              <a:pPr/>
              <a:t>5/22/2023</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FA40E05-3836-4C33-AF98-C74F747BB995}"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9119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3118FAF9-975C-4C61-8B60-F88217C974D8}" type="datetimeFigureOut">
              <a:rPr lang="en-US" smtClean="0"/>
              <a:pPr/>
              <a:t>5/22/2023</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375711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118FAF9-975C-4C61-8B60-F88217C974D8}" type="datetimeFigureOut">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48480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118FAF9-975C-4C61-8B60-F88217C974D8}" type="datetimeFigureOut">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2392870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18FAF9-975C-4C61-8B60-F88217C974D8}"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121596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118FAF9-975C-4C61-8B60-F88217C974D8}" type="datetimeFigureOut">
              <a:rPr lang="en-US" smtClean="0"/>
              <a:pPr/>
              <a:t>5/22/2023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364247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18FAF9-975C-4C61-8B60-F88217C974D8}"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2274082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118FAF9-975C-4C61-8B60-F88217C974D8}" type="datetimeFigureOut">
              <a:rPr lang="en-US" smtClean="0"/>
              <a:pPr/>
              <a:t>5/22/2023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47429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18FAF9-975C-4C61-8B60-F88217C974D8}"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121621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18FAF9-975C-4C61-8B60-F88217C974D8}" type="datetimeFigureOut">
              <a:rPr lang="en-US" smtClean="0"/>
              <a:pPr/>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342173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18FAF9-975C-4C61-8B60-F88217C974D8}" type="datetimeFigureOut">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257335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8FAF9-975C-4C61-8B60-F88217C974D8}" type="datetimeFigureOut">
              <a:rPr lang="en-US" smtClean="0"/>
              <a:pPr/>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41018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8FAF9-975C-4C61-8B60-F88217C974D8}"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309434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8FAF9-975C-4C61-8B60-F88217C974D8}"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A40E05-3836-4C33-AF98-C74F747BB995}" type="slidenum">
              <a:rPr lang="en-US" smtClean="0"/>
              <a:pPr/>
              <a:t>‹#›</a:t>
            </a:fld>
            <a:endParaRPr lang="en-US"/>
          </a:p>
        </p:txBody>
      </p:sp>
    </p:spTree>
    <p:extLst>
      <p:ext uri="{BB962C8B-B14F-4D97-AF65-F5344CB8AC3E}">
        <p14:creationId xmlns:p14="http://schemas.microsoft.com/office/powerpoint/2010/main" val="364736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18FAF9-975C-4C61-8B60-F88217C974D8}" type="datetimeFigureOut">
              <a:rPr lang="en-US" smtClean="0"/>
              <a:pPr/>
              <a:t>5/22/2023</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FA40E05-3836-4C33-AF98-C74F747BB995}" type="slidenum">
              <a:rPr lang="en-US" smtClean="0"/>
              <a:pPr/>
              <a:t>‹#›</a:t>
            </a:fld>
            <a:endParaRPr lang="en-US"/>
          </a:p>
        </p:txBody>
      </p:sp>
    </p:spTree>
    <p:extLst>
      <p:ext uri="{BB962C8B-B14F-4D97-AF65-F5344CB8AC3E}">
        <p14:creationId xmlns:p14="http://schemas.microsoft.com/office/powerpoint/2010/main" val="187794448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0tM5_sVZGFk" TargetMode="External"/><Relationship Id="rId2" Type="http://schemas.openxmlformats.org/officeDocument/2006/relationships/hyperlink" Target="https://www.youtube.com/watch?v=6WOpdpfhUs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IW0-k4e_PD8"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larabiya.net/ar/medicine-and-health/2019/04/26/%D8%AA%D8%AD%D8%B0%D9%8A%D8%B1-%D8%A7%D9%84%D8%B3%D9%85%D9%86%D8%A9-%D8%AA%D8%AD%D8%AF%D8%AB-%D8%AA%D8%BA%D9%8A%D9%8A%D8%B1%D8%A7%D8%AA-%D8%B3%D9%84%D8%A8%D9%8A%D8%A9-%D9%81%D9%8A-%D8%B4%D9%83%D9%84-%D9%88%D8%A8%D9%86%D9%8A%D8%A9-%D8%A7%D9%84%D8%AF%D9%85%D8%A7%D8%BA" TargetMode="External"/><Relationship Id="rId2" Type="http://schemas.openxmlformats.org/officeDocument/2006/relationships/hyperlink" Target="https://www.alarabiya.net/ar/medicine-and-health/2019/01/21/6-%D8%A3%D8%B3%D8%A8%D8%A7%D8%A8-%D9%84%D9%86-%D8%AA%D8%AA%D8%AE%D9%8A%D9%84%D9%87%D8%A7-%D8%AA%D8%B3%D8%A8%D8%A8-%D8%A7%D9%84%D8%B3%D9%85%D9%86%D8%A9-%D9%88%D8%A7%D9%84%D8%A8%D8%AF%D8%A7%D9%86%D8%A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Px6wTJPMak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wikipedia.org/wiki/%D9%81%D9%82%D8%AF%D8%A7%D9%86_%D8%A7%D9%84%D8%B4%D9%87%D9%8A%D8%A9_%D8%A7%D9%84%D8%B9%D8%B5%D8%A7%D8%A8%D9%8A" TargetMode="External"/><Relationship Id="rId2" Type="http://schemas.openxmlformats.org/officeDocument/2006/relationships/hyperlink" Target="https://ar.wikipedia.org/wiki/%D8%A7%D8%B6%D8%B7%D8%B1%D8%A7%D8%A8_%D8%A7%D9%84%D8%A3%D9%83%D9%84" TargetMode="External"/><Relationship Id="rId1" Type="http://schemas.openxmlformats.org/officeDocument/2006/relationships/slideLayout" Target="../slideLayouts/slideLayout2.xml"/><Relationship Id="rId5" Type="http://schemas.openxmlformats.org/officeDocument/2006/relationships/hyperlink" Target="https://ar.wikipedia.org/wiki/%D8%B3%D9%85%D9%86%D8%A9" TargetMode="External"/><Relationship Id="rId4" Type="http://schemas.openxmlformats.org/officeDocument/2006/relationships/hyperlink" Target="https://ar.wikipedia.org/wiki/%D9%86%D9%87%D8%A7%D9%85_%D8%B9%D8%B5%D8%A8%D9%8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r.wikipedia.org/wiki/%D8%B3%D9%85%D9%86%D8%A9_%D8%A7%D9%84%D8%A3%D8%B7%D9%81%D8%A7%D9%84" TargetMode="External"/><Relationship Id="rId2" Type="http://schemas.openxmlformats.org/officeDocument/2006/relationships/hyperlink" Target="https://ar.wikipedia.org/wiki/%D8%B3%D9%85%D9%86%D8%A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Px6wTJPMakc" TargetMode="External"/><Relationship Id="rId2" Type="http://schemas.openxmlformats.org/officeDocument/2006/relationships/hyperlink" Target="https://arabic.cnn.com/health/article/2019/01/18/5myth-losing-weigh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052736"/>
            <a:ext cx="6696744" cy="1944216"/>
          </a:xfrm>
        </p:spPr>
        <p:txBody>
          <a:bodyPr>
            <a:normAutofit fontScale="90000"/>
          </a:bodyPr>
          <a:lstStyle/>
          <a:p>
            <a:pPr algn="r" rtl="1"/>
            <a:r>
              <a:rPr lang="ar-JO" sz="8000" b="1" dirty="0" smtClean="0"/>
              <a:t>السمنة والزيادة المفرطة في الوزن</a:t>
            </a:r>
            <a:endParaRPr lang="en-US" sz="8000" b="1" dirty="0"/>
          </a:p>
        </p:txBody>
      </p:sp>
      <p:sp>
        <p:nvSpPr>
          <p:cNvPr id="3" name="Subtitle 2"/>
          <p:cNvSpPr>
            <a:spLocks noGrp="1"/>
          </p:cNvSpPr>
          <p:nvPr>
            <p:ph type="subTitle" idx="1"/>
          </p:nvPr>
        </p:nvSpPr>
        <p:spPr>
          <a:xfrm>
            <a:off x="1907704" y="3501008"/>
            <a:ext cx="6517482" cy="1371599"/>
          </a:xfrm>
        </p:spPr>
        <p:txBody>
          <a:bodyPr>
            <a:normAutofit/>
          </a:bodyPr>
          <a:lstStyle/>
          <a:p>
            <a:r>
              <a:rPr lang="ar-JO" sz="3500" dirty="0" smtClean="0">
                <a:solidFill>
                  <a:schemeClr val="tx1"/>
                </a:solidFill>
              </a:rPr>
              <a:t>اعداد: كرستين حنانيا – عبدالله </a:t>
            </a:r>
            <a:r>
              <a:rPr lang="ar-JO" sz="3500" dirty="0" smtClean="0">
                <a:solidFill>
                  <a:schemeClr val="tx1"/>
                </a:solidFill>
              </a:rPr>
              <a:t>أبوجابر</a:t>
            </a:r>
            <a:endParaRPr lang="ar-JO" sz="3500" dirty="0" smtClean="0">
              <a:solidFill>
                <a:schemeClr val="tx1"/>
              </a:solidFill>
            </a:endParaRPr>
          </a:p>
          <a:p>
            <a:r>
              <a:rPr lang="ar-JO" sz="3500" dirty="0" smtClean="0">
                <a:solidFill>
                  <a:schemeClr val="tx1"/>
                </a:solidFill>
              </a:rPr>
              <a:t>الصف: الثامن الدولي د              </a:t>
            </a:r>
            <a:r>
              <a:rPr lang="ar-JO" sz="3500" dirty="0"/>
              <a:t>    </a:t>
            </a:r>
            <a:r>
              <a:rPr lang="en-US" sz="3500" dirty="0" smtClean="0"/>
              <a:t>   </a:t>
            </a:r>
            <a:endParaRPr lang="en-US" sz="35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92695"/>
            <a:ext cx="8154104" cy="936105"/>
          </a:xfrm>
        </p:spPr>
        <p:txBody>
          <a:bodyPr>
            <a:normAutofit fontScale="90000"/>
          </a:bodyPr>
          <a:lstStyle/>
          <a:p>
            <a:pPr algn="ctr"/>
            <a:r>
              <a:rPr lang="ar-JO" b="1" dirty="0" smtClean="0"/>
              <a:t/>
            </a:r>
            <a:br>
              <a:rPr lang="ar-JO" b="1" dirty="0" smtClean="0"/>
            </a:br>
            <a:r>
              <a:rPr lang="ar-JO" sz="4400" dirty="0"/>
              <a:t>تجارب واقعية لنساء انتصرن عليها... </a:t>
            </a:r>
            <a:r>
              <a:rPr lang="ar-JO" sz="4400" dirty="0" smtClean="0"/>
              <a:t/>
            </a:r>
            <a:br>
              <a:rPr lang="ar-JO" sz="4400" dirty="0" smtClean="0"/>
            </a:br>
            <a:r>
              <a:rPr lang="ar-JO" sz="4400" dirty="0" smtClean="0"/>
              <a:t>كيف </a:t>
            </a:r>
            <a:r>
              <a:rPr lang="ar-JO" sz="4400" dirty="0"/>
              <a:t>تقهرين السُمنة؟</a:t>
            </a:r>
            <a:r>
              <a:rPr lang="ar-JO" b="1" dirty="0"/>
              <a:t/>
            </a:r>
            <a:br>
              <a:rPr lang="ar-JO" b="1" dirty="0"/>
            </a:br>
            <a:endParaRPr lang="en-US" dirty="0"/>
          </a:p>
        </p:txBody>
      </p:sp>
      <p:sp>
        <p:nvSpPr>
          <p:cNvPr id="3" name="Content Placeholder 2"/>
          <p:cNvSpPr>
            <a:spLocks noGrp="1"/>
          </p:cNvSpPr>
          <p:nvPr>
            <p:ph idx="1"/>
          </p:nvPr>
        </p:nvSpPr>
        <p:spPr>
          <a:xfrm>
            <a:off x="683568" y="1916832"/>
            <a:ext cx="8154104" cy="4850864"/>
          </a:xfrm>
        </p:spPr>
        <p:txBody>
          <a:bodyPr>
            <a:normAutofit lnSpcReduction="10000"/>
          </a:bodyPr>
          <a:lstStyle/>
          <a:p>
            <a:pPr algn="r" rtl="1"/>
            <a:r>
              <a:rPr lang="ar-JO" b="1" dirty="0"/>
              <a:t>الموضة كانت </a:t>
            </a:r>
            <a:r>
              <a:rPr lang="ar-JO" b="1" dirty="0" smtClean="0"/>
              <a:t>الدافع</a:t>
            </a:r>
          </a:p>
          <a:p>
            <a:pPr marL="0" indent="0" algn="justLow" rtl="1">
              <a:buNone/>
            </a:pPr>
            <a:r>
              <a:rPr lang="ar-JO" dirty="0"/>
              <a:t/>
            </a:r>
            <a:br>
              <a:rPr lang="ar-JO" dirty="0"/>
            </a:br>
            <a:r>
              <a:rPr lang="ar-JO" dirty="0"/>
              <a:t>تُعد تجربة ياسمين أحمد، 16 سنة، مشجعة للغاية، وتقول عنها: «لم أهتم بمشكلة وزني الزائد من البداية بسبب صغر سني، لكن بعد بلوغي سن الخامسة عشرة أصبحت أهتم بالملابس والموضة، ووجدت أن كل الملابس التي أرتديها لا تليق بسني الصغيرة، حيث كنت أضطر لشراء ملابس السيدات، فقد كان وزني 88 كيلوغراماً، وهذه البدانة سببت لي مشاكل صحية كثيرة، أهمها ضيق التنفس المستمر، والتعب العام في الجسم، مع أقل مجهود أبذله، رغم أن الطبيعي في سني أن أتسم بالنشاط والحركة، ومما ضاعف شعوري بالضيق أنني لم أكن بدينة في طفولتي، لكن زاد وزني بسبب إفراطي في تناول الطعام».</a:t>
            </a:r>
            <a:br>
              <a:rPr lang="ar-JO" dirty="0"/>
            </a:br>
            <a:r>
              <a:rPr lang="ar-JO" dirty="0"/>
              <a:t>وتوضح ياسمين، الطالبة في الصف الأول الثانوي، أن واقعها دفعها للبحث عن طريقة جادة لإنقاص وزنها، وتقول: «لم أفكر في الذهاب إلى طبيب لإنقاص وزني، حتى لا أحرم نفسي من الطعام، فقد كنت آكل مع أسرتي بشكل طبيعي لكن بكميات قليلة، كما ابتعدت عن تناول المشروبات الغازية والشوكولاتة والمعجّنات، واعتمدت على الخبز </a:t>
            </a:r>
            <a:r>
              <a:rPr lang="ar-JO" dirty="0" smtClean="0"/>
              <a:t>الأسمر </a:t>
            </a:r>
            <a:r>
              <a:rPr lang="ar-JO" dirty="0"/>
              <a:t>واللبن الخالي الدسم. وفي الحقيقة، كان هذا النظام سبباً في إنقاص الكثير من الكيلوغرامات الزائدة، إذ أصبح وزني 65 كيلوغراماً في غضون ثلاثة أشهر، ولا أخفي أنني واجهت الكثير من المتاعب في الأسبوع الأول بسبب التخفيف من كميات الطعام، لكنني اعتدت بعد ذلك على الأمر».</a:t>
            </a:r>
            <a:endParaRPr lang="en-US" dirty="0"/>
          </a:p>
        </p:txBody>
      </p:sp>
    </p:spTree>
    <p:extLst>
      <p:ext uri="{BB962C8B-B14F-4D97-AF65-F5344CB8AC3E}">
        <p14:creationId xmlns:p14="http://schemas.microsoft.com/office/powerpoint/2010/main" val="240539563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40768"/>
            <a:ext cx="7955280" cy="3168352"/>
          </a:xfrm>
        </p:spPr>
        <p:txBody>
          <a:bodyPr/>
          <a:lstStyle/>
          <a:p>
            <a:pPr algn="justLow" rtl="1"/>
            <a:r>
              <a:rPr lang="ar-JO" dirty="0"/>
              <a:t>وتشير ياسمين إلى أنها وبعد انتصارها على السمنة أصبحت تشارك في مسابقات الجمال، وحصلت على جائزة في إحدى المسابقات عن جمال الوجه الطبيعي الخالي من المساحيق، لأن حياتها اختلفت تماماً بعد فقدانها 23 كيلوغراماً من وزنها، بحيث أصبحت ترتدي الملابس التي تعجبها، وبالتالي تحسّنت صحتها وباتت تتحرك بسهولة، والأهم من ذلك إصرارها على متابعة النظام الغذائي لما فيه من فوائد صحية على الجسم، بعيداً عن إنقاص الوزن، وقد نشرت ياسمين أخيراً مقطع فيديو على «يوتيوب» تحكي فيه تجربتها حتى تستفيد الفتيات منها.</a:t>
            </a:r>
            <a:endParaRPr lang="en-US" dirty="0"/>
          </a:p>
        </p:txBody>
      </p:sp>
    </p:spTree>
    <p:extLst>
      <p:ext uri="{BB962C8B-B14F-4D97-AF65-F5344CB8AC3E}">
        <p14:creationId xmlns:p14="http://schemas.microsoft.com/office/powerpoint/2010/main" val="84180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6BA084-0FCB-4B14-B17A-701CE573C3B4}"/>
              </a:ext>
            </a:extLst>
          </p:cNvPr>
          <p:cNvSpPr>
            <a:spLocks noGrp="1"/>
          </p:cNvSpPr>
          <p:nvPr>
            <p:ph type="title"/>
          </p:nvPr>
        </p:nvSpPr>
        <p:spPr>
          <a:xfrm>
            <a:off x="1113399" y="620688"/>
            <a:ext cx="7773338" cy="792087"/>
          </a:xfrm>
        </p:spPr>
        <p:txBody>
          <a:bodyPr>
            <a:normAutofit/>
          </a:bodyPr>
          <a:lstStyle/>
          <a:p>
            <a:pPr algn="ctr" rtl="1"/>
            <a:r>
              <a:rPr lang="ar-JO" b="1" dirty="0"/>
              <a:t>ما الذي يسبب السمنة وفرط الوزن؟</a:t>
            </a:r>
          </a:p>
        </p:txBody>
      </p:sp>
      <p:sp>
        <p:nvSpPr>
          <p:cNvPr id="6" name="TextBox 5">
            <a:extLst>
              <a:ext uri="{FF2B5EF4-FFF2-40B4-BE49-F238E27FC236}">
                <a16:creationId xmlns="" xmlns:a16="http://schemas.microsoft.com/office/drawing/2014/main" id="{68F11BA9-A0A1-4CAC-962B-98A4492522EE}"/>
              </a:ext>
            </a:extLst>
          </p:cNvPr>
          <p:cNvSpPr txBox="1"/>
          <p:nvPr/>
        </p:nvSpPr>
        <p:spPr>
          <a:xfrm>
            <a:off x="249757" y="1556792"/>
            <a:ext cx="8640959" cy="5693866"/>
          </a:xfrm>
          <a:prstGeom prst="rect">
            <a:avLst/>
          </a:prstGeom>
          <a:noFill/>
        </p:spPr>
        <p:txBody>
          <a:bodyPr wrap="square" rtlCol="0">
            <a:spAutoFit/>
          </a:bodyPr>
          <a:lstStyle/>
          <a:p>
            <a:pPr algn="r" rtl="1"/>
            <a:r>
              <a:rPr lang="ar-JO" sz="2800" dirty="0" smtClean="0"/>
              <a:t>يتمثل </a:t>
            </a:r>
            <a:r>
              <a:rPr lang="ar-JO" sz="2800" dirty="0"/>
              <a:t>السبب الأساسي في فرط الوزن والسمنة في اختلال توازن الطاقة بين السعرات الحرارية التي يستهلكها الإنسان وتلك التي يحرقها جسمه</a:t>
            </a:r>
            <a:r>
              <a:rPr lang="ar-JO" sz="2800" dirty="0" smtClean="0"/>
              <a:t>.</a:t>
            </a:r>
          </a:p>
          <a:p>
            <a:pPr algn="r" rtl="1"/>
            <a:r>
              <a:rPr lang="ar-JO" sz="2800" dirty="0" smtClean="0"/>
              <a:t>وهناك عوامل وأسباب محتملة أخرى </a:t>
            </a:r>
            <a:r>
              <a:rPr lang="ar-JO" sz="2800" dirty="0"/>
              <a:t>للإصابة بمرض السمنة</a:t>
            </a:r>
            <a:r>
              <a:rPr lang="ar-JO" sz="2800" dirty="0" smtClean="0"/>
              <a:t>:</a:t>
            </a:r>
          </a:p>
          <a:p>
            <a:pPr marL="457200" indent="-457200" algn="r" rtl="1">
              <a:buFont typeface="Arial" panose="020B0604020202020204" pitchFamily="34" charset="0"/>
              <a:buChar char="•"/>
            </a:pPr>
            <a:r>
              <a:rPr lang="ar-JO" sz="2800" dirty="0" smtClean="0"/>
              <a:t>الوراثة.</a:t>
            </a:r>
          </a:p>
          <a:p>
            <a:pPr marL="457200" indent="-457200" algn="r" rtl="1">
              <a:buFont typeface="Arial" panose="020B0604020202020204" pitchFamily="34" charset="0"/>
              <a:buChar char="•"/>
            </a:pPr>
            <a:r>
              <a:rPr lang="ar-JO" sz="2800" dirty="0" smtClean="0"/>
              <a:t>عدم </a:t>
            </a:r>
            <a:r>
              <a:rPr lang="ar-JO" sz="2800" dirty="0"/>
              <a:t>النوم جيداً</a:t>
            </a:r>
            <a:r>
              <a:rPr lang="ar-JO" sz="2800" dirty="0" smtClean="0"/>
              <a:t>.</a:t>
            </a:r>
          </a:p>
          <a:p>
            <a:pPr marL="457200" indent="-457200" algn="r" rtl="1">
              <a:buFont typeface="Arial" panose="020B0604020202020204" pitchFamily="34" charset="0"/>
              <a:buChar char="•"/>
            </a:pPr>
            <a:r>
              <a:rPr lang="ar-JO" sz="2800" dirty="0" smtClean="0"/>
              <a:t>تناول </a:t>
            </a:r>
            <a:r>
              <a:rPr lang="ar-JO" sz="2800" dirty="0"/>
              <a:t>الكحول</a:t>
            </a:r>
            <a:r>
              <a:rPr lang="ar-JO" sz="2800" dirty="0" smtClean="0"/>
              <a:t>.</a:t>
            </a:r>
          </a:p>
          <a:p>
            <a:pPr marL="457200" indent="-457200" algn="r" rtl="1">
              <a:buFont typeface="Arial" panose="020B0604020202020204" pitchFamily="34" charset="0"/>
              <a:buChar char="•"/>
            </a:pPr>
            <a:r>
              <a:rPr lang="ar-JO" sz="2800" dirty="0" smtClean="0"/>
              <a:t>التدخين.</a:t>
            </a:r>
          </a:p>
          <a:p>
            <a:pPr marL="457200" indent="-457200" algn="r" rtl="1">
              <a:buFont typeface="Arial" panose="020B0604020202020204" pitchFamily="34" charset="0"/>
              <a:buChar char="•"/>
            </a:pPr>
            <a:r>
              <a:rPr lang="ar-JO" sz="2800" dirty="0" smtClean="0"/>
              <a:t>الحمل.</a:t>
            </a:r>
          </a:p>
          <a:p>
            <a:pPr marL="457200" indent="-457200" algn="r" rtl="1">
              <a:buFont typeface="Arial" panose="020B0604020202020204" pitchFamily="34" charset="0"/>
              <a:buChar char="•"/>
            </a:pPr>
            <a:r>
              <a:rPr lang="ar-JO" sz="2800" dirty="0" smtClean="0"/>
              <a:t>التقدم </a:t>
            </a:r>
            <a:r>
              <a:rPr lang="ar-JO" sz="2800" dirty="0"/>
              <a:t>بالسن ودخول سن اليأس</a:t>
            </a:r>
            <a:r>
              <a:rPr lang="ar-JO" sz="2800" dirty="0" smtClean="0"/>
              <a:t>.</a:t>
            </a:r>
          </a:p>
          <a:p>
            <a:pPr marL="457200" indent="-457200" algn="r" rtl="1">
              <a:buFont typeface="Arial" panose="020B0604020202020204" pitchFamily="34" charset="0"/>
              <a:buChar char="•"/>
            </a:pPr>
            <a:r>
              <a:rPr lang="ar-JO" sz="2800" dirty="0" smtClean="0"/>
              <a:t>الإصابة </a:t>
            </a:r>
            <a:r>
              <a:rPr lang="ar-JO" sz="2800" dirty="0"/>
              <a:t>ببعض الأمراض، مثل</a:t>
            </a:r>
            <a:r>
              <a:rPr lang="ar-JO" sz="2800" dirty="0" smtClean="0"/>
              <a:t>: خمول </a:t>
            </a:r>
            <a:r>
              <a:rPr lang="ar-JO" sz="2800" dirty="0"/>
              <a:t>الغدة الدرقية</a:t>
            </a:r>
            <a:r>
              <a:rPr lang="ar-JO" sz="2800" dirty="0" smtClean="0"/>
              <a:t>. متلازمة </a:t>
            </a:r>
            <a:r>
              <a:rPr lang="ar-JO" sz="2800" dirty="0"/>
              <a:t>المبيض متعدد الكيسات</a:t>
            </a:r>
            <a:r>
              <a:rPr lang="ar-JO" sz="2800" dirty="0" smtClean="0"/>
              <a:t>. متلازمة </a:t>
            </a:r>
            <a:r>
              <a:rPr lang="ar-JO" sz="2800" dirty="0"/>
              <a:t>كوشينغ</a:t>
            </a:r>
            <a:r>
              <a:rPr lang="ar-JO" sz="2800" dirty="0" smtClean="0"/>
              <a:t>. تناول </a:t>
            </a:r>
            <a:r>
              <a:rPr lang="ar-JO" sz="2800" dirty="0"/>
              <a:t>بعض أنواع الأدوية، ومنها</a:t>
            </a:r>
            <a:r>
              <a:rPr lang="ar-JO" sz="2800" dirty="0" smtClean="0"/>
              <a:t>: مضادات </a:t>
            </a:r>
            <a:r>
              <a:rPr lang="ar-JO" sz="2800" dirty="0"/>
              <a:t>الاكتئاب</a:t>
            </a:r>
            <a:r>
              <a:rPr lang="ar-JO" sz="2800" dirty="0" smtClean="0"/>
              <a:t>. موانع </a:t>
            </a:r>
            <a:r>
              <a:rPr lang="ar-JO" sz="2800" dirty="0"/>
              <a:t>الحمل الهرمونية</a:t>
            </a:r>
            <a:r>
              <a:rPr lang="ar-JO" sz="2800" dirty="0" smtClean="0"/>
              <a:t>. الكورتيزون.</a:t>
            </a:r>
          </a:p>
          <a:p>
            <a:pPr algn="r" rtl="1"/>
            <a:endParaRPr lang="ar-JO" sz="2800" dirty="0"/>
          </a:p>
        </p:txBody>
      </p:sp>
    </p:spTree>
    <p:extLst>
      <p:ext uri="{BB962C8B-B14F-4D97-AF65-F5344CB8AC3E}">
        <p14:creationId xmlns:p14="http://schemas.microsoft.com/office/powerpoint/2010/main" val="1003709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6BA084-0FCB-4B14-B17A-701CE573C3B4}"/>
              </a:ext>
            </a:extLst>
          </p:cNvPr>
          <p:cNvSpPr>
            <a:spLocks noGrp="1"/>
          </p:cNvSpPr>
          <p:nvPr>
            <p:ph type="title"/>
          </p:nvPr>
        </p:nvSpPr>
        <p:spPr>
          <a:xfrm>
            <a:off x="685332" y="404665"/>
            <a:ext cx="7773338" cy="792087"/>
          </a:xfrm>
        </p:spPr>
        <p:txBody>
          <a:bodyPr>
            <a:normAutofit/>
          </a:bodyPr>
          <a:lstStyle/>
          <a:p>
            <a:pPr algn="ctr" rtl="1"/>
            <a:r>
              <a:rPr lang="ar-JO" b="1" dirty="0" smtClean="0"/>
              <a:t>أنواع السمنة</a:t>
            </a:r>
            <a:endParaRPr lang="ar-JO" b="1" dirty="0"/>
          </a:p>
        </p:txBody>
      </p:sp>
      <p:sp>
        <p:nvSpPr>
          <p:cNvPr id="6" name="TextBox 5">
            <a:extLst>
              <a:ext uri="{FF2B5EF4-FFF2-40B4-BE49-F238E27FC236}">
                <a16:creationId xmlns="" xmlns:a16="http://schemas.microsoft.com/office/drawing/2014/main" id="{68F11BA9-A0A1-4CAC-962B-98A4492522EE}"/>
              </a:ext>
            </a:extLst>
          </p:cNvPr>
          <p:cNvSpPr txBox="1"/>
          <p:nvPr/>
        </p:nvSpPr>
        <p:spPr>
          <a:xfrm>
            <a:off x="395536" y="1340768"/>
            <a:ext cx="8424935" cy="4401205"/>
          </a:xfrm>
          <a:prstGeom prst="rect">
            <a:avLst/>
          </a:prstGeom>
          <a:noFill/>
        </p:spPr>
        <p:txBody>
          <a:bodyPr wrap="square" rtlCol="0">
            <a:spAutoFit/>
          </a:bodyPr>
          <a:lstStyle/>
          <a:p>
            <a:pPr algn="r" rtl="1"/>
            <a:r>
              <a:rPr lang="ar-JO" sz="2800" dirty="0"/>
              <a:t>يتم عادة تقسيم مرض السمنة لعدة أنواع أو درجات، وذلك بناء على مدى ارتفاع مؤشر كتلة الجسم لدى الفرد. وتتضمن درجات السمنة ما يلي</a:t>
            </a:r>
            <a:r>
              <a:rPr lang="ar-JO" sz="2800" dirty="0" smtClean="0"/>
              <a:t>:</a:t>
            </a:r>
          </a:p>
          <a:p>
            <a:pPr algn="r" rtl="1"/>
            <a:endParaRPr lang="ar-JO" sz="2800" dirty="0" smtClean="0"/>
          </a:p>
          <a:p>
            <a:pPr marL="457200" indent="-457200" algn="r" rtl="1">
              <a:buFont typeface="Arial" panose="020B0604020202020204" pitchFamily="34" charset="0"/>
              <a:buChar char="•"/>
            </a:pPr>
            <a:r>
              <a:rPr lang="ar-JO" sz="2800" dirty="0" smtClean="0"/>
              <a:t>السمنة </a:t>
            </a:r>
            <a:r>
              <a:rPr lang="ar-JO" sz="2800" dirty="0"/>
              <a:t>من الدرجة الأولى، وفيها يكون مؤشر كتلة الجسم يتراوح ما بين 30 - 35</a:t>
            </a:r>
            <a:r>
              <a:rPr lang="ar-JO" sz="2800" dirty="0" smtClean="0"/>
              <a:t>.</a:t>
            </a:r>
          </a:p>
          <a:p>
            <a:pPr marL="457200" indent="-457200" algn="r" rtl="1">
              <a:buFont typeface="Arial" panose="020B0604020202020204" pitchFamily="34" charset="0"/>
              <a:buChar char="•"/>
            </a:pPr>
            <a:r>
              <a:rPr lang="ar-JO" sz="2800" dirty="0" smtClean="0"/>
              <a:t>السمنة </a:t>
            </a:r>
            <a:r>
              <a:rPr lang="ar-JO" sz="2800" dirty="0"/>
              <a:t>من الدرجة الثانية، وفيها يكون مؤشر كتلة الجسم يتراوح ما بين 35 - 40</a:t>
            </a:r>
            <a:r>
              <a:rPr lang="ar-JO" sz="2800" dirty="0" smtClean="0"/>
              <a:t>.</a:t>
            </a:r>
          </a:p>
          <a:p>
            <a:pPr marL="457200" indent="-457200" algn="r" rtl="1">
              <a:buFont typeface="Arial" panose="020B0604020202020204" pitchFamily="34" charset="0"/>
              <a:buChar char="•"/>
            </a:pPr>
            <a:r>
              <a:rPr lang="ar-JO" sz="2800" dirty="0" smtClean="0"/>
              <a:t>السمنة </a:t>
            </a:r>
            <a:r>
              <a:rPr lang="ar-JO" sz="2800" dirty="0"/>
              <a:t>من الدرجة الثالثة، والتي تعرف أيضاً باسم السمنة المفرطة، أو السمنة الشديدة، أو السمنة مرضية، وفيها يكون مؤشر كتلة الجسم يتجاوز الـ </a:t>
            </a:r>
            <a:r>
              <a:rPr lang="ar-JO" sz="2800" dirty="0" smtClean="0"/>
              <a:t>40.</a:t>
            </a:r>
            <a:endParaRPr lang="ar-JO" sz="2800" dirty="0"/>
          </a:p>
        </p:txBody>
      </p:sp>
    </p:spTree>
    <p:extLst>
      <p:ext uri="{BB962C8B-B14F-4D97-AF65-F5344CB8AC3E}">
        <p14:creationId xmlns:p14="http://schemas.microsoft.com/office/powerpoint/2010/main" val="2444732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6BA084-0FCB-4B14-B17A-701CE573C3B4}"/>
              </a:ext>
            </a:extLst>
          </p:cNvPr>
          <p:cNvSpPr>
            <a:spLocks noGrp="1"/>
          </p:cNvSpPr>
          <p:nvPr>
            <p:ph type="title"/>
          </p:nvPr>
        </p:nvSpPr>
        <p:spPr>
          <a:xfrm>
            <a:off x="685330" y="188641"/>
            <a:ext cx="8099137" cy="792087"/>
          </a:xfrm>
        </p:spPr>
        <p:txBody>
          <a:bodyPr>
            <a:normAutofit/>
          </a:bodyPr>
          <a:lstStyle/>
          <a:p>
            <a:pPr rtl="1"/>
            <a:r>
              <a:rPr lang="ar-JO" b="1" dirty="0" smtClean="0"/>
              <a:t>طرق الوقاية من السمنة</a:t>
            </a:r>
            <a:endParaRPr lang="ar-JO" b="1" dirty="0"/>
          </a:p>
        </p:txBody>
      </p:sp>
      <p:sp>
        <p:nvSpPr>
          <p:cNvPr id="6" name="TextBox 5">
            <a:extLst>
              <a:ext uri="{FF2B5EF4-FFF2-40B4-BE49-F238E27FC236}">
                <a16:creationId xmlns="" xmlns:a16="http://schemas.microsoft.com/office/drawing/2014/main" id="{68F11BA9-A0A1-4CAC-962B-98A4492522EE}"/>
              </a:ext>
            </a:extLst>
          </p:cNvPr>
          <p:cNvSpPr txBox="1"/>
          <p:nvPr/>
        </p:nvSpPr>
        <p:spPr>
          <a:xfrm>
            <a:off x="359532" y="980728"/>
            <a:ext cx="8424935" cy="5139869"/>
          </a:xfrm>
          <a:prstGeom prst="rect">
            <a:avLst/>
          </a:prstGeom>
          <a:noFill/>
        </p:spPr>
        <p:txBody>
          <a:bodyPr wrap="square" rtlCol="0">
            <a:spAutoFit/>
          </a:bodyPr>
          <a:lstStyle/>
          <a:p>
            <a:pPr marL="514350" indent="-514350" algn="r" rtl="1">
              <a:buFont typeface="+mj-lt"/>
              <a:buAutoNum type="arabicPeriod"/>
            </a:pPr>
            <a:r>
              <a:rPr lang="ar-JO" sz="2800" dirty="0" smtClean="0"/>
              <a:t>عمل </a:t>
            </a:r>
            <a:r>
              <a:rPr lang="ar-JO" sz="2800" dirty="0"/>
              <a:t>موازنة بين السعرات الحرارية المتناولة </a:t>
            </a:r>
            <a:r>
              <a:rPr lang="ar-JO" sz="2800" dirty="0" smtClean="0"/>
              <a:t>والتي ستحرق.</a:t>
            </a:r>
          </a:p>
          <a:p>
            <a:pPr marL="514350" indent="-514350" algn="r" rtl="1">
              <a:buAutoNum type="arabicPeriod"/>
            </a:pPr>
            <a:r>
              <a:rPr lang="ar-JO" sz="2800" dirty="0" smtClean="0"/>
              <a:t>تقليل </a:t>
            </a:r>
            <a:r>
              <a:rPr lang="ar-JO" sz="2800" dirty="0"/>
              <a:t>استهلاك الدهون غير الصحية وتناول الدهون </a:t>
            </a:r>
            <a:r>
              <a:rPr lang="ar-JO" sz="2800" dirty="0" smtClean="0"/>
              <a:t>الصحية.</a:t>
            </a:r>
          </a:p>
          <a:p>
            <a:pPr marL="514350" indent="-514350" algn="r" rtl="1">
              <a:buAutoNum type="arabicPeriod"/>
            </a:pPr>
            <a:r>
              <a:rPr lang="ar-JO" sz="2800" dirty="0" smtClean="0"/>
              <a:t>تناول </a:t>
            </a:r>
            <a:r>
              <a:rPr lang="ar-JO" sz="2800" dirty="0"/>
              <a:t>الأطعمة التي تحتوي على كميات عالية من </a:t>
            </a:r>
            <a:r>
              <a:rPr lang="ar-JO" sz="2800" dirty="0" smtClean="0"/>
              <a:t>الألياف.</a:t>
            </a:r>
          </a:p>
          <a:p>
            <a:pPr marL="514350" indent="-514350" algn="r" rtl="1">
              <a:buAutoNum type="arabicPeriod"/>
            </a:pPr>
            <a:r>
              <a:rPr lang="ar-JO" sz="2800" dirty="0" smtClean="0"/>
              <a:t>من </a:t>
            </a:r>
            <a:r>
              <a:rPr lang="ar-JO" sz="2800" dirty="0"/>
              <a:t>خلال تغيرات النظام الغذائي </a:t>
            </a:r>
            <a:r>
              <a:rPr lang="ar-JO" sz="2800" dirty="0" smtClean="0"/>
              <a:t>مثل :شرب الماء،</a:t>
            </a:r>
            <a:r>
              <a:rPr lang="ar-JO" sz="2800" dirty="0"/>
              <a:t> تناول وجبة العشاء قبل النوم بثلاث ساعات على الأكثر، </a:t>
            </a:r>
            <a:r>
              <a:rPr lang="ar-JO" sz="2800" dirty="0" smtClean="0"/>
              <a:t>اختيار </a:t>
            </a:r>
            <a:r>
              <a:rPr lang="ar-JO" sz="2800" dirty="0"/>
              <a:t>الأطعمة المكونة من الحبوب </a:t>
            </a:r>
            <a:r>
              <a:rPr lang="ar-JO" sz="2800" dirty="0" smtClean="0"/>
              <a:t>الكاملة ، مع </a:t>
            </a:r>
            <a:r>
              <a:rPr lang="ar-JO" sz="2800" dirty="0"/>
              <a:t>الابتعاد </a:t>
            </a:r>
            <a:r>
              <a:rPr lang="ar-JO" sz="2800" dirty="0" smtClean="0"/>
              <a:t>عن </a:t>
            </a:r>
            <a:r>
              <a:rPr lang="ar-JO" sz="2800" dirty="0"/>
              <a:t>الأطعمة التي تحتوي على </a:t>
            </a:r>
            <a:r>
              <a:rPr lang="ar-JO" sz="2800" dirty="0" smtClean="0"/>
              <a:t>السكريات.و</a:t>
            </a:r>
            <a:r>
              <a:rPr lang="ar-JO" sz="2800" dirty="0"/>
              <a:t>﻿</a:t>
            </a:r>
            <a:r>
              <a:rPr lang="ar-JO" sz="2800" dirty="0" smtClean="0"/>
              <a:t>تقليل أحجام </a:t>
            </a:r>
            <a:r>
              <a:rPr lang="ar-JO" sz="2800" dirty="0"/>
              <a:t>الوجبات وزيادة </a:t>
            </a:r>
            <a:r>
              <a:rPr lang="ar-JO" sz="2800" dirty="0" smtClean="0"/>
              <a:t>عددها.</a:t>
            </a:r>
          </a:p>
          <a:p>
            <a:pPr marL="514350" indent="-514350" algn="r" rtl="1">
              <a:buAutoNum type="arabicPeriod"/>
            </a:pPr>
            <a:r>
              <a:rPr lang="ar-JO" sz="2800" dirty="0" smtClean="0"/>
              <a:t>ممارسة النشاط البدني</a:t>
            </a:r>
          </a:p>
          <a:p>
            <a:pPr marL="514350" indent="-514350" algn="r" rtl="1">
              <a:buAutoNum type="arabicPeriod"/>
            </a:pPr>
            <a:r>
              <a:rPr lang="ar-JO" sz="2800" dirty="0" smtClean="0"/>
              <a:t>النوم لعدد ساعات كافي</a:t>
            </a:r>
          </a:p>
          <a:p>
            <a:pPr marL="514350" indent="-514350" algn="r" rtl="1">
              <a:buAutoNum type="arabicPeriod"/>
            </a:pPr>
            <a:r>
              <a:rPr lang="ar-JO" sz="2800" dirty="0" smtClean="0"/>
              <a:t>الراحة النفسية</a:t>
            </a:r>
          </a:p>
          <a:p>
            <a:pPr marL="514350" indent="-514350" algn="r" rtl="1">
              <a:buAutoNum type="arabicPeriod"/>
            </a:pPr>
            <a:r>
              <a:rPr lang="en-US" sz="2000" dirty="0">
                <a:hlinkClick r:id="rId2"/>
              </a:rPr>
              <a:t>https://</a:t>
            </a:r>
            <a:r>
              <a:rPr lang="en-US" sz="2000" dirty="0" smtClean="0">
                <a:hlinkClick r:id="rId2"/>
              </a:rPr>
              <a:t>www.youtube.com/watch?v=6WOpdpfhUss</a:t>
            </a:r>
            <a:r>
              <a:rPr lang="ar-JO" sz="2000" dirty="0" smtClean="0"/>
              <a:t> </a:t>
            </a:r>
            <a:r>
              <a:rPr lang="ar-JO" sz="2000" dirty="0"/>
              <a:t/>
            </a:r>
            <a:br>
              <a:rPr lang="ar-JO" sz="2000" dirty="0"/>
            </a:br>
            <a:r>
              <a:rPr lang="en-US" sz="2000" dirty="0">
                <a:hlinkClick r:id="rId3"/>
              </a:rPr>
              <a:t>https://</a:t>
            </a:r>
            <a:r>
              <a:rPr lang="en-US" sz="2000" dirty="0" smtClean="0">
                <a:hlinkClick r:id="rId3"/>
              </a:rPr>
              <a:t>www.youtube.com/watch?v=0tM5_sVZGFk</a:t>
            </a:r>
            <a:r>
              <a:rPr lang="ar-JO" sz="2800" dirty="0" smtClean="0"/>
              <a:t> </a:t>
            </a:r>
            <a:endParaRPr lang="ar-JO" sz="2500" dirty="0"/>
          </a:p>
        </p:txBody>
      </p:sp>
    </p:spTree>
    <p:extLst>
      <p:ext uri="{BB962C8B-B14F-4D97-AF65-F5344CB8AC3E}">
        <p14:creationId xmlns:p14="http://schemas.microsoft.com/office/powerpoint/2010/main" val="449092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698" y="764704"/>
            <a:ext cx="3310606" cy="938274"/>
          </a:xfrm>
        </p:spPr>
        <p:txBody>
          <a:bodyPr>
            <a:normAutofit fontScale="90000"/>
          </a:bodyPr>
          <a:lstStyle/>
          <a:p>
            <a:r>
              <a:rPr lang="ar-JO" b="1" dirty="0" smtClean="0"/>
              <a:t>مع تحياتنا لكم </a:t>
            </a:r>
            <a:br>
              <a:rPr lang="ar-JO" b="1" dirty="0" smtClean="0"/>
            </a:br>
            <a:r>
              <a:rPr lang="ar-JO" b="1" dirty="0" smtClean="0"/>
              <a:t>كرستين وعبدالله</a:t>
            </a:r>
            <a:endParaRPr lang="en-US" b="1" dirty="0"/>
          </a:p>
        </p:txBody>
      </p:sp>
      <p:pic>
        <p:nvPicPr>
          <p:cNvPr id="2052" name="Picture 4" descr="https://ddreams.cc/wp-content/uploads/2020/12/1158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2453" y="2132856"/>
            <a:ext cx="6779096" cy="381324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Football transfer spending falls with cut-price deals for Messi and Ronaldo  | Financial Ti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16313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ppt_x"/>
                                          </p:val>
                                        </p:tav>
                                        <p:tav tm="100000">
                                          <p:val>
                                            <p:strVal val="#ppt_x"/>
                                          </p:val>
                                        </p:tav>
                                      </p:tavLst>
                                    </p:anim>
                                    <p:anim calcmode="lin" valueType="num">
                                      <p:cBhvr additive="base">
                                        <p:cTn id="2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8166715" cy="2304257"/>
          </a:xfrm>
        </p:spPr>
        <p:txBody>
          <a:bodyPr>
            <a:normAutofit/>
          </a:bodyPr>
          <a:lstStyle/>
          <a:p>
            <a:pPr algn="ctr" rtl="1"/>
            <a:r>
              <a:rPr lang="ar-JO" sz="3200" dirty="0">
                <a:latin typeface="+mn-lt"/>
                <a:ea typeface="+mn-ea"/>
                <a:cs typeface="+mn-cs"/>
              </a:rPr>
              <a:t>مرحبا </a:t>
            </a:r>
            <a:r>
              <a:rPr lang="ar-JO" sz="3200" dirty="0" smtClean="0">
                <a:latin typeface="+mn-lt"/>
                <a:ea typeface="+mn-ea"/>
                <a:cs typeface="+mn-cs"/>
              </a:rPr>
              <a:t>أنا كرستين حنانيا   </a:t>
            </a:r>
            <a:br>
              <a:rPr lang="ar-JO" sz="3200" dirty="0" smtClean="0">
                <a:latin typeface="+mn-lt"/>
                <a:ea typeface="+mn-ea"/>
                <a:cs typeface="+mn-cs"/>
              </a:rPr>
            </a:br>
            <a:r>
              <a:rPr lang="ar-JO" sz="3200" dirty="0" smtClean="0">
                <a:latin typeface="+mn-lt"/>
                <a:ea typeface="+mn-ea"/>
                <a:cs typeface="+mn-cs"/>
              </a:rPr>
              <a:t>وأنا عبدالله أبو جابر </a:t>
            </a:r>
            <a:br>
              <a:rPr lang="ar-JO" sz="3200" dirty="0" smtClean="0">
                <a:latin typeface="+mn-lt"/>
                <a:ea typeface="+mn-ea"/>
                <a:cs typeface="+mn-cs"/>
              </a:rPr>
            </a:br>
            <a:r>
              <a:rPr lang="ar-JO" sz="3200" dirty="0">
                <a:latin typeface="+mn-lt"/>
                <a:ea typeface="+mn-ea"/>
                <a:cs typeface="+mn-cs"/>
              </a:rPr>
              <a:t/>
            </a:r>
            <a:br>
              <a:rPr lang="ar-JO" sz="3200" dirty="0">
                <a:latin typeface="+mn-lt"/>
                <a:ea typeface="+mn-ea"/>
                <a:cs typeface="+mn-cs"/>
              </a:rPr>
            </a:br>
            <a:r>
              <a:rPr lang="ar-JO" sz="3200" dirty="0" smtClean="0">
                <a:latin typeface="+mn-lt"/>
                <a:ea typeface="+mn-ea"/>
                <a:cs typeface="+mn-cs"/>
              </a:rPr>
              <a:t>اليوم سوف نقدم لكم خبر صحفي على شكل عرض تقديمي حول السمنة والزيادة المفرطة في الوزن</a:t>
            </a:r>
            <a:endParaRPr lang="en-US" sz="3200" dirty="0">
              <a:latin typeface="+mn-lt"/>
              <a:ea typeface="+mn-ea"/>
              <a:cs typeface="+mn-cs"/>
            </a:endParaRPr>
          </a:p>
        </p:txBody>
      </p:sp>
      <p:sp>
        <p:nvSpPr>
          <p:cNvPr id="3" name="Subtitle 2"/>
          <p:cNvSpPr>
            <a:spLocks noGrp="1"/>
          </p:cNvSpPr>
          <p:nvPr>
            <p:ph type="subTitle" idx="1"/>
          </p:nvPr>
        </p:nvSpPr>
        <p:spPr>
          <a:xfrm>
            <a:off x="1667106" y="3645024"/>
            <a:ext cx="6517482" cy="2088232"/>
          </a:xfrm>
        </p:spPr>
        <p:txBody>
          <a:bodyPr>
            <a:normAutofit/>
          </a:bodyPr>
          <a:lstStyle/>
          <a:p>
            <a:pPr rtl="1"/>
            <a:r>
              <a:rPr lang="ar-JO" sz="4300" dirty="0" smtClean="0">
                <a:solidFill>
                  <a:schemeClr val="tx1"/>
                </a:solidFill>
              </a:rPr>
              <a:t>نتمنى ان ينال عرضنا هذا اعجابكم </a:t>
            </a:r>
          </a:p>
          <a:p>
            <a:pPr rtl="1"/>
            <a:r>
              <a:rPr lang="ar-JO" sz="3000" dirty="0" smtClean="0">
                <a:solidFill>
                  <a:schemeClr val="tx1"/>
                </a:solidFill>
              </a:rPr>
              <a:t> </a:t>
            </a:r>
            <a:r>
              <a:rPr lang="en-US" sz="3000" dirty="0">
                <a:solidFill>
                  <a:srgbClr val="FF0000"/>
                </a:solidFill>
                <a:hlinkClick r:id="rId2"/>
              </a:rPr>
              <a:t>https</a:t>
            </a:r>
            <a:r>
              <a:rPr lang="en-US" sz="3000" dirty="0">
                <a:solidFill>
                  <a:schemeClr val="tx1"/>
                </a:solidFill>
                <a:hlinkClick r:id="rId2"/>
              </a:rPr>
              <a:t>://</a:t>
            </a:r>
            <a:r>
              <a:rPr lang="en-US" sz="3000" dirty="0" smtClean="0">
                <a:solidFill>
                  <a:schemeClr val="tx1"/>
                </a:solidFill>
                <a:hlinkClick r:id="rId2"/>
              </a:rPr>
              <a:t>www.youtube.com/watch?v=IW0-k4e_PD8</a:t>
            </a:r>
            <a:r>
              <a:rPr lang="ar-JO" sz="3000" dirty="0" smtClean="0">
                <a:solidFill>
                  <a:schemeClr val="tx1"/>
                </a:solidFill>
              </a:rPr>
              <a:t>  </a:t>
            </a:r>
            <a:endParaRPr lang="en-US" sz="3000" dirty="0">
              <a:solidFill>
                <a:schemeClr val="tx1"/>
              </a:solidFill>
            </a:endParaRPr>
          </a:p>
        </p:txBody>
      </p:sp>
    </p:spTree>
    <p:extLst>
      <p:ext uri="{BB962C8B-B14F-4D97-AF65-F5344CB8AC3E}">
        <p14:creationId xmlns:p14="http://schemas.microsoft.com/office/powerpoint/2010/main" val="968725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6BA084-0FCB-4B14-B17A-701CE573C3B4}"/>
              </a:ext>
            </a:extLst>
          </p:cNvPr>
          <p:cNvSpPr>
            <a:spLocks noGrp="1"/>
          </p:cNvSpPr>
          <p:nvPr>
            <p:ph type="title"/>
          </p:nvPr>
        </p:nvSpPr>
        <p:spPr>
          <a:xfrm>
            <a:off x="685332" y="404665"/>
            <a:ext cx="7773338" cy="792087"/>
          </a:xfrm>
        </p:spPr>
        <p:txBody>
          <a:bodyPr/>
          <a:lstStyle/>
          <a:p>
            <a:pPr rtl="1"/>
            <a:r>
              <a:rPr lang="ar-JO" b="1" dirty="0" smtClean="0"/>
              <a:t>تعريف السمنة</a:t>
            </a:r>
            <a:endParaRPr lang="en-US" u="sng" dirty="0"/>
          </a:p>
        </p:txBody>
      </p:sp>
      <p:sp>
        <p:nvSpPr>
          <p:cNvPr id="6" name="TextBox 5">
            <a:extLst>
              <a:ext uri="{FF2B5EF4-FFF2-40B4-BE49-F238E27FC236}">
                <a16:creationId xmlns="" xmlns:a16="http://schemas.microsoft.com/office/drawing/2014/main" id="{68F11BA9-A0A1-4CAC-962B-98A4492522EE}"/>
              </a:ext>
            </a:extLst>
          </p:cNvPr>
          <p:cNvSpPr txBox="1"/>
          <p:nvPr/>
        </p:nvSpPr>
        <p:spPr>
          <a:xfrm>
            <a:off x="395536" y="1340768"/>
            <a:ext cx="8424935" cy="4355038"/>
          </a:xfrm>
          <a:prstGeom prst="rect">
            <a:avLst/>
          </a:prstGeom>
          <a:noFill/>
        </p:spPr>
        <p:txBody>
          <a:bodyPr wrap="square" rtlCol="0">
            <a:spAutoFit/>
          </a:bodyPr>
          <a:lstStyle/>
          <a:p>
            <a:pPr algn="r" rtl="1"/>
            <a:r>
              <a:rPr lang="ar-JO" sz="2800" dirty="0" smtClean="0"/>
              <a:t>اذن كما شاهدنا في الفيديو السابق، السمنة هي...</a:t>
            </a:r>
          </a:p>
          <a:p>
            <a:pPr algn="r" rtl="1"/>
            <a:endParaRPr lang="ar-JO" sz="2800" dirty="0" smtClean="0"/>
          </a:p>
          <a:p>
            <a:pPr algn="r" rtl="1"/>
            <a:r>
              <a:rPr lang="ar-JO" sz="2800" dirty="0" smtClean="0"/>
              <a:t>تراكم </a:t>
            </a:r>
            <a:r>
              <a:rPr lang="ar-JO" sz="2800" dirty="0"/>
              <a:t>مفرط أو غير طبيعي للدهون والذي يلحق الضرر بصحة الفرد. ويعدّ السبب الرئيسي لزيادة الوزن والسمنة: اختلال توازن الطاقة بين السعرات الحرارية التي تدخل الجسم والسعرات الحرارية التي </a:t>
            </a:r>
            <a:r>
              <a:rPr lang="ar-JO" sz="2800" dirty="0" smtClean="0"/>
              <a:t>يحرقها.</a:t>
            </a:r>
          </a:p>
          <a:p>
            <a:pPr algn="r" rtl="1"/>
            <a:endParaRPr lang="ar-JO" sz="2800" dirty="0" smtClean="0"/>
          </a:p>
          <a:p>
            <a:pPr algn="r" rtl="1"/>
            <a:r>
              <a:rPr lang="ar-JO" sz="2800" dirty="0" smtClean="0"/>
              <a:t>يُعد </a:t>
            </a:r>
            <a:r>
              <a:rPr lang="ar-JO" sz="2800" dirty="0"/>
              <a:t>منسب كتلة الجسم مؤشّراً بسيطاً للوزن مقابل الطول يُستخدم عادة لتصنيف فرط الوزن والسمنة بين البالغين. ويُعرّف هذا المنسب بأنه وزن الشخص بالكيلوغرام مقسوماً على مربّع الطول بالمتر (</a:t>
            </a:r>
            <a:r>
              <a:rPr lang="ar-JO" sz="2800" dirty="0" smtClean="0"/>
              <a:t>كغم/ متر2</a:t>
            </a:r>
            <a:r>
              <a:rPr lang="ar-JO" sz="2800" dirty="0"/>
              <a:t>).</a:t>
            </a:r>
            <a:endParaRPr lang="en-US" sz="2500" dirty="0"/>
          </a:p>
          <a:p>
            <a:endParaRPr lang="en-US" sz="2500" dirty="0"/>
          </a:p>
        </p:txBody>
      </p:sp>
    </p:spTree>
    <p:extLst>
      <p:ext uri="{BB962C8B-B14F-4D97-AF65-F5344CB8AC3E}">
        <p14:creationId xmlns:p14="http://schemas.microsoft.com/office/powerpoint/2010/main" val="171114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27961"/>
            <a:ext cx="6377940" cy="1293028"/>
          </a:xfrm>
        </p:spPr>
        <p:txBody>
          <a:bodyPr/>
          <a:lstStyle/>
          <a:p>
            <a:pPr algn="ctr"/>
            <a:r>
              <a:rPr lang="ar-JO" dirty="0" smtClean="0"/>
              <a:t>رأي أطباء </a:t>
            </a:r>
            <a:r>
              <a:rPr lang="ar-JO" dirty="0"/>
              <a:t>علم النفس بالسمنة</a:t>
            </a:r>
            <a:endParaRPr lang="en-US" dirty="0"/>
          </a:p>
        </p:txBody>
      </p:sp>
      <p:sp>
        <p:nvSpPr>
          <p:cNvPr id="3" name="Content Placeholder 2"/>
          <p:cNvSpPr>
            <a:spLocks noGrp="1"/>
          </p:cNvSpPr>
          <p:nvPr>
            <p:ph idx="1"/>
          </p:nvPr>
        </p:nvSpPr>
        <p:spPr>
          <a:xfrm>
            <a:off x="594360" y="1625684"/>
            <a:ext cx="7955280" cy="4637956"/>
          </a:xfrm>
        </p:spPr>
        <p:txBody>
          <a:bodyPr>
            <a:normAutofit/>
          </a:bodyPr>
          <a:lstStyle/>
          <a:p>
            <a:pPr algn="r" rtl="1"/>
            <a:r>
              <a:rPr lang="ar-JO" dirty="0"/>
              <a:t>دعا مقال علمي لتصنيف</a:t>
            </a:r>
            <a:r>
              <a:rPr lang="ar-JO" dirty="0">
                <a:hlinkClick r:id="rId2"/>
              </a:rPr>
              <a:t> السمنة المفرطة</a:t>
            </a:r>
            <a:r>
              <a:rPr lang="ar-JO" dirty="0"/>
              <a:t> على أنها مرض، لأنها ليست دائماً ناجمة عن "خطأ" يرتكبه الشخص الذي يصاب بها، بحسب ما نشرته صحيفة "ديلي ميل" البريطانية.</a:t>
            </a:r>
          </a:p>
          <a:p>
            <a:pPr algn="r" rtl="1"/>
            <a:r>
              <a:rPr lang="ar-JO" dirty="0"/>
              <a:t>وقال بروفيسور، جون </a:t>
            </a:r>
            <a:r>
              <a:rPr lang="ar-JO" dirty="0" err="1"/>
              <a:t>وايلدينغ</a:t>
            </a:r>
            <a:r>
              <a:rPr lang="ar-JO" dirty="0"/>
              <a:t>، من جامعة ليفربول، </a:t>
            </a:r>
            <a:r>
              <a:rPr lang="ar-JO" dirty="0" err="1"/>
              <a:t>وفيكي</a:t>
            </a:r>
            <a:r>
              <a:rPr lang="ar-JO" dirty="0"/>
              <a:t> </a:t>
            </a:r>
            <a:r>
              <a:rPr lang="ar-JO" dirty="0" err="1"/>
              <a:t>مووني</a:t>
            </a:r>
            <a:r>
              <a:rPr lang="ar-JO" dirty="0"/>
              <a:t>، المدير التنفيذي للرابطة الأوروبية لدراسة السمنة، إن تصنيف السمنة كحالة صحية مزمنة، على غرار الربو أو الصرع، يمكن أن يشجع الأشخاص على التقدم للحصول على العلاج، "بدلاً من الاعتماد على بدعة النظام الغذائي"، حسب تعبيرهما.</a:t>
            </a:r>
          </a:p>
          <a:p>
            <a:pPr algn="r" rtl="1"/>
            <a:r>
              <a:rPr lang="ar-JO" dirty="0"/>
              <a:t>وأضافا في مقالهما العلمي المنشور في "الدورية البريطانية الطبية"، أنه يمكن أن يكون هذا التصنيف هو المفتاح لمعالجة أزمة السمنة، التي يعاني منها حوالي ثلث البالغين.</a:t>
            </a:r>
          </a:p>
          <a:p>
            <a:pPr algn="r" rtl="1"/>
            <a:r>
              <a:rPr lang="ar-JO" dirty="0"/>
              <a:t>وعارضا وجهة النظر القائلة إن </a:t>
            </a:r>
            <a:r>
              <a:rPr lang="ar-JO" dirty="0">
                <a:hlinkClick r:id="rId3"/>
              </a:rPr>
              <a:t>السمنة </a:t>
            </a:r>
            <a:r>
              <a:rPr lang="ar-JO" dirty="0"/>
              <a:t>اختيار ذاتي بالكامل، قائلين إنها تعزز النظرة السلبية لدى الأشخاص الذين يعانون من زيادة الوزن، وتجعل من الصعب عليهم الحصول على المساعدة.</a:t>
            </a:r>
          </a:p>
          <a:p>
            <a:endParaRPr lang="en-US" dirty="0"/>
          </a:p>
        </p:txBody>
      </p:sp>
    </p:spTree>
    <p:extLst>
      <p:ext uri="{BB962C8B-B14F-4D97-AF65-F5344CB8AC3E}">
        <p14:creationId xmlns:p14="http://schemas.microsoft.com/office/powerpoint/2010/main" val="37229692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0" end="0"/>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2" end="2"/>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30" y="476672"/>
            <a:ext cx="6377940" cy="1293028"/>
          </a:xfrm>
        </p:spPr>
        <p:txBody>
          <a:bodyPr/>
          <a:lstStyle/>
          <a:p>
            <a:pPr algn="ctr"/>
            <a:r>
              <a:rPr lang="ar-JO" dirty="0"/>
              <a:t>رأي أطباء علم النفس بالسمنة</a:t>
            </a:r>
            <a:endParaRPr lang="en-US" dirty="0"/>
          </a:p>
        </p:txBody>
      </p:sp>
      <p:sp>
        <p:nvSpPr>
          <p:cNvPr id="3" name="Content Placeholder 2"/>
          <p:cNvSpPr>
            <a:spLocks noGrp="1"/>
          </p:cNvSpPr>
          <p:nvPr>
            <p:ph idx="1"/>
          </p:nvPr>
        </p:nvSpPr>
        <p:spPr>
          <a:xfrm>
            <a:off x="594360" y="1553676"/>
            <a:ext cx="7955280" cy="4709964"/>
          </a:xfrm>
        </p:spPr>
        <p:txBody>
          <a:bodyPr>
            <a:normAutofit/>
          </a:bodyPr>
          <a:lstStyle/>
          <a:p>
            <a:pPr algn="r" rtl="1"/>
            <a:r>
              <a:rPr lang="ar-JO" b="1" dirty="0"/>
              <a:t>"وصمة العار"</a:t>
            </a:r>
          </a:p>
          <a:p>
            <a:pPr algn="r" rtl="1"/>
            <a:r>
              <a:rPr lang="ar-JO" dirty="0"/>
              <a:t>وكرر </a:t>
            </a:r>
            <a:r>
              <a:rPr lang="ar-JO" dirty="0" err="1"/>
              <a:t>بروفيسوران</a:t>
            </a:r>
            <a:r>
              <a:rPr lang="ar-JO" dirty="0"/>
              <a:t> </a:t>
            </a:r>
            <a:r>
              <a:rPr lang="ar-JO" dirty="0" err="1"/>
              <a:t>وايلدينغ</a:t>
            </a:r>
            <a:r>
              <a:rPr lang="ar-JO" dirty="0"/>
              <a:t> </a:t>
            </a:r>
            <a:r>
              <a:rPr lang="ar-JO" dirty="0" err="1"/>
              <a:t>ومووني</a:t>
            </a:r>
            <a:r>
              <a:rPr lang="ar-JO" dirty="0"/>
              <a:t> أن توزيع الدهون، الذي يسهم في خطر حدوث مضاعفات أيضية يتأثر بالجينات، "وبالتالي فإن وزن الجسم وتوزيع الدهون، وخطر المضاعفات يتأثر بشدة بالبيولوجيا، بمعنى إنه ليس خطأ الفرد إذا أصيب بالسمنة".</a:t>
            </a:r>
          </a:p>
          <a:p>
            <a:pPr algn="r" rtl="1"/>
            <a:r>
              <a:rPr lang="ar-JO" dirty="0"/>
              <a:t>وقالا إن الاعتراف بالسمنة كمرض "من شأنه أن يساعد في تقليل وصمة العار، والتمييز الذي يعاني منه الكثيرون من المصابين بالسمنة"، الأمر الذي يشجعهم على طلب الحصول على المساعدة الطبية. وبدلاً من تثبيطهم عن السعي للحصول على العلاج، فإن هذا الاعتراف بالسمنة كمرض ينبغي أن يمنحهم التشجيع اللازم للقيام بذلك.</a:t>
            </a:r>
          </a:p>
          <a:p>
            <a:pPr algn="r" rtl="1"/>
            <a:r>
              <a:rPr lang="ar-JO" dirty="0"/>
              <a:t>وأضافا أن "السمنة تترك المرضى خائفين من مناقشة وزنهم، لذا فإنهم يلجؤون إلى الأنظمة الغذائية أو الأدوية التي تصرف بدون وصفة طبية لأنهم يفترضون أن سمنتهم مسؤولية خاصة بهم وحدهم". وفى نهاية المطاف، فإن معظم المصابين بالسمنة سوف يصابون بمضاعفات، مثل مرض السكري أو السرطان أو أمراض القلب.</a:t>
            </a:r>
          </a:p>
          <a:p>
            <a:endParaRPr lang="en-US" dirty="0"/>
          </a:p>
        </p:txBody>
      </p:sp>
    </p:spTree>
    <p:extLst>
      <p:ext uri="{BB962C8B-B14F-4D97-AF65-F5344CB8AC3E}">
        <p14:creationId xmlns:p14="http://schemas.microsoft.com/office/powerpoint/2010/main" val="47820595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551796"/>
            <a:ext cx="6377940" cy="1293028"/>
          </a:xfrm>
        </p:spPr>
        <p:txBody>
          <a:bodyPr/>
          <a:lstStyle/>
          <a:p>
            <a:pPr algn="ctr"/>
            <a:r>
              <a:rPr lang="ar-JO" dirty="0"/>
              <a:t>رأي أطباء علم النفس بالسمنة</a:t>
            </a:r>
            <a:endParaRPr lang="en-US" dirty="0"/>
          </a:p>
        </p:txBody>
      </p:sp>
      <p:sp>
        <p:nvSpPr>
          <p:cNvPr id="3" name="Content Placeholder 2"/>
          <p:cNvSpPr>
            <a:spLocks noGrp="1"/>
          </p:cNvSpPr>
          <p:nvPr>
            <p:ph idx="1"/>
          </p:nvPr>
        </p:nvSpPr>
        <p:spPr>
          <a:xfrm>
            <a:off x="594360" y="1844824"/>
            <a:ext cx="7955280" cy="4418816"/>
          </a:xfrm>
        </p:spPr>
        <p:txBody>
          <a:bodyPr/>
          <a:lstStyle/>
          <a:p>
            <a:pPr algn="r" rtl="1"/>
            <a:r>
              <a:rPr lang="ar-JO" b="1" dirty="0"/>
              <a:t>رأي معارض</a:t>
            </a:r>
          </a:p>
          <a:p>
            <a:pPr algn="r" rtl="1"/>
            <a:r>
              <a:rPr lang="ar-JO" dirty="0"/>
              <a:t>لكن في المقابل انتقد بعض الأطباء هذه الحجة. وفي هذا السياق، قال الدكتور ريتشارد </a:t>
            </a:r>
            <a:r>
              <a:rPr lang="ar-JO" dirty="0" err="1"/>
              <a:t>بايل</a:t>
            </a:r>
            <a:r>
              <a:rPr lang="ar-JO" dirty="0"/>
              <a:t>، إن تعريف قاموس أوكسفورد للمرض "غامض لدرجة أنه يمكن تصنيف أي شيء تقريباً على أنه مرض".</a:t>
            </a:r>
          </a:p>
          <a:p>
            <a:pPr algn="r" rtl="1"/>
            <a:r>
              <a:rPr lang="ar-JO" dirty="0"/>
              <a:t>وكتب في مقال بـ"الدورية الطبية البريطانية" أن تصنيف السمنة كمرض يهدد بالحد من استقلالية المصابين بها وإضعاف القدرة على تمكينه وسلبهم الحافز الذي يعد عاملا مهما للتغيير، كما "أنها تروج للمغالطة القائلة بأن الوراثة هي القدر".</a:t>
            </a:r>
          </a:p>
          <a:p>
            <a:pPr algn="r" rtl="1"/>
            <a:r>
              <a:rPr lang="ar-JO" dirty="0"/>
              <a:t>وأضاف </a:t>
            </a:r>
            <a:r>
              <a:rPr lang="ar-JO" dirty="0" err="1"/>
              <a:t>بايل</a:t>
            </a:r>
            <a:r>
              <a:rPr lang="ar-JO" dirty="0"/>
              <a:t> أن "تصنيف السمنة على أنها مرض سيجعل الناس يشعرون بالرضا عن قدرهم ولن يقرروا السعي لفقدان الوزن</a:t>
            </a:r>
            <a:r>
              <a:rPr lang="ar-JO" dirty="0" smtClean="0"/>
              <a:t>".</a:t>
            </a:r>
          </a:p>
          <a:p>
            <a:pPr algn="r" rtl="1"/>
            <a:r>
              <a:rPr lang="en-US" sz="2400" dirty="0">
                <a:hlinkClick r:id="rId2"/>
              </a:rPr>
              <a:t>https://www.youtube.com/watch?v=9U5JJrrX5ys</a:t>
            </a:r>
            <a:endParaRPr lang="ar-JO" dirty="0"/>
          </a:p>
        </p:txBody>
      </p:sp>
    </p:spTree>
    <p:extLst>
      <p:ext uri="{BB962C8B-B14F-4D97-AF65-F5344CB8AC3E}">
        <p14:creationId xmlns:p14="http://schemas.microsoft.com/office/powerpoint/2010/main" val="270835469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0" end="0"/>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2" end="2"/>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3" end="3"/>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222" y="548680"/>
            <a:ext cx="6377940" cy="1293028"/>
          </a:xfrm>
        </p:spPr>
        <p:txBody>
          <a:bodyPr/>
          <a:lstStyle/>
          <a:p>
            <a:pPr algn="ctr"/>
            <a:r>
              <a:rPr lang="ar-JO" dirty="0" smtClean="0"/>
              <a:t>نظرة علم الاجتماع للسمنة </a:t>
            </a:r>
            <a:endParaRPr lang="en-US" dirty="0"/>
          </a:p>
        </p:txBody>
      </p:sp>
      <p:sp>
        <p:nvSpPr>
          <p:cNvPr id="3" name="Content Placeholder 2"/>
          <p:cNvSpPr>
            <a:spLocks noGrp="1"/>
          </p:cNvSpPr>
          <p:nvPr>
            <p:ph idx="1"/>
          </p:nvPr>
        </p:nvSpPr>
        <p:spPr>
          <a:xfrm>
            <a:off x="539552" y="1988840"/>
            <a:ext cx="7955280" cy="4562832"/>
          </a:xfrm>
        </p:spPr>
        <p:txBody>
          <a:bodyPr/>
          <a:lstStyle/>
          <a:p>
            <a:pPr algn="r" rtl="1"/>
            <a:r>
              <a:rPr lang="ar-JO" dirty="0"/>
              <a:t>لقد تأثر علم اجتماع الجسد بعمق بالمجتمع والطريقة التي ينظر بها المجتمع إلى </a:t>
            </a:r>
            <a:r>
              <a:rPr lang="ar-JO" dirty="0" smtClean="0"/>
              <a:t>الآخر،</a:t>
            </a:r>
            <a:r>
              <a:rPr lang="ar-JO" baseline="30000" dirty="0" smtClean="0"/>
              <a:t> </a:t>
            </a:r>
            <a:r>
              <a:rPr lang="ar-JO" dirty="0"/>
              <a:t> مما أدى بدوره إلى الطريقة التي ينظر بها الناس كأفراد إلى أنفسهم. في أحد طرفي الطيف، هناك </a:t>
            </a:r>
            <a:r>
              <a:rPr lang="ar-JO" dirty="0">
                <a:hlinkClick r:id="rId2" tooltip="اضطراب الأكل"/>
              </a:rPr>
              <a:t>اضطرابات في الأكل</a:t>
            </a:r>
            <a:r>
              <a:rPr lang="ar-JO" dirty="0"/>
              <a:t> مثل </a:t>
            </a:r>
            <a:r>
              <a:rPr lang="ar-JO" dirty="0">
                <a:hlinkClick r:id="rId3" tooltip="فقدان الشهية العصابي"/>
              </a:rPr>
              <a:t>فقدان الشهية</a:t>
            </a:r>
            <a:r>
              <a:rPr lang="ar-JO" dirty="0"/>
              <a:t> </a:t>
            </a:r>
            <a:r>
              <a:rPr lang="ar-JO" dirty="0">
                <a:hlinkClick r:id="rId4" tooltip="نهام عصبي"/>
              </a:rPr>
              <a:t>والشره المرضي</a:t>
            </a:r>
            <a:r>
              <a:rPr lang="ar-JO" dirty="0"/>
              <a:t>، ومن ناحية أخرى، هناك وباء متزايد </a:t>
            </a:r>
            <a:r>
              <a:rPr lang="ar-JO" dirty="0">
                <a:hlinkClick r:id="rId5" tooltip="سمنة"/>
              </a:rPr>
              <a:t>للسمنة</a:t>
            </a:r>
            <a:r>
              <a:rPr lang="ar-JO" dirty="0"/>
              <a:t>، خاصة في الولايات المتحدة. </a:t>
            </a:r>
            <a:endParaRPr lang="ar-JO" dirty="0" smtClean="0"/>
          </a:p>
          <a:p>
            <a:pPr algn="r" rtl="1"/>
            <a:r>
              <a:rPr lang="ar-JO" dirty="0" smtClean="0"/>
              <a:t>وقد </a:t>
            </a:r>
            <a:r>
              <a:rPr lang="ar-JO" dirty="0"/>
              <a:t>زادت كلا المثاليين بشكل كبير خلال العقود الأخيرة، نتيجةً جزئياً لتغطية وسائل الإعلام الجماهيرية المتزايدة، التي تعرض معايير داخل المجتمع والضغوط المتزايدة للشكل والشعور بطريقة معينة</a:t>
            </a:r>
            <a:r>
              <a:rPr lang="ar-JO" dirty="0" smtClean="0"/>
              <a:t>.</a:t>
            </a:r>
          </a:p>
          <a:p>
            <a:pPr algn="r" rtl="1"/>
            <a:r>
              <a:rPr lang="ar-JO" dirty="0"/>
              <a:t>هذه الفكرة هي ما يسميه علماء الاجتماع "التنشئة الاجتماعية للطبيعة"، وهي ظاهرة اعتادت أن تكون "طبيعية"، أو معطاة في الطبيعة، وأصبحت الآن اجتماعية وتعتمد على قراراتنا الاجتماعية</a:t>
            </a:r>
            <a:r>
              <a:rPr lang="ar-JO" dirty="0" smtClean="0"/>
              <a:t>.</a:t>
            </a:r>
            <a:endParaRPr lang="en-US" dirty="0"/>
          </a:p>
        </p:txBody>
      </p:sp>
    </p:spTree>
    <p:extLst>
      <p:ext uri="{BB962C8B-B14F-4D97-AF65-F5344CB8AC3E}">
        <p14:creationId xmlns:p14="http://schemas.microsoft.com/office/powerpoint/2010/main" val="169360910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0" end="0"/>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8027288" cy="4896544"/>
          </a:xfrm>
        </p:spPr>
        <p:txBody>
          <a:bodyPr>
            <a:normAutofit/>
          </a:bodyPr>
          <a:lstStyle/>
          <a:p>
            <a:pPr algn="justLow" rtl="1"/>
            <a:r>
              <a:rPr lang="ar-JO" dirty="0" smtClean="0"/>
              <a:t>أصبحت</a:t>
            </a:r>
            <a:r>
              <a:rPr lang="ar-JO" dirty="0"/>
              <a:t> </a:t>
            </a:r>
            <a:r>
              <a:rPr lang="ar-JO" dirty="0">
                <a:hlinkClick r:id="rId2" tooltip="سمنة"/>
              </a:rPr>
              <a:t>السمنة</a:t>
            </a:r>
            <a:r>
              <a:rPr lang="ar-JO" dirty="0"/>
              <a:t>، وهي الحالة التي يكون فيها المرء فوق الوزن الطبيعي، الطرف الآخر للأفكار المشوهة حول صورة الجسم (تعريف السمنة، 2001</a:t>
            </a:r>
            <a:r>
              <a:rPr lang="ar-JO" dirty="0" smtClean="0"/>
              <a:t>).</a:t>
            </a:r>
            <a:r>
              <a:rPr lang="ar-JO" baseline="30000" dirty="0" smtClean="0"/>
              <a:t> </a:t>
            </a:r>
            <a:r>
              <a:rPr lang="ar-JO" dirty="0" smtClean="0"/>
              <a:t>وفقًا </a:t>
            </a:r>
            <a:r>
              <a:rPr lang="ar-JO" dirty="0"/>
              <a:t>لمراكز السيطرة على الأمراض، فإن ما يقرب من 60% من الأمريكيين البالغين يعانون من زيادة الوزن الآن، ونحو 6.5% من الأطفال الأمريكيين الذين تتراوح أعمارهم بين 6 و11 عامًا إلى جانب 5% من الأعمار من الثانية عشرة إلى التاسعة عشرة يعانون من زيادة الوزن (</a:t>
            </a:r>
            <a:r>
              <a:rPr lang="ar-JO" dirty="0" err="1"/>
              <a:t>جيدينز</a:t>
            </a:r>
            <a:r>
              <a:rPr lang="ar-JO" dirty="0"/>
              <a:t>، </a:t>
            </a:r>
            <a:r>
              <a:rPr lang="ar-JO" dirty="0" err="1"/>
              <a:t>دونير</a:t>
            </a:r>
            <a:r>
              <a:rPr lang="ar-JO" dirty="0"/>
              <a:t>، </a:t>
            </a:r>
            <a:r>
              <a:rPr lang="ar-JO" dirty="0" err="1"/>
              <a:t>أبيلباوم</a:t>
            </a:r>
            <a:r>
              <a:rPr lang="ar-JO" dirty="0"/>
              <a:t>، وكار 2009</a:t>
            </a:r>
            <a:r>
              <a:rPr lang="ar-JO" dirty="0" smtClean="0"/>
              <a:t>).</a:t>
            </a:r>
            <a:r>
              <a:rPr lang="ar-JO" baseline="30000" dirty="0" smtClean="0"/>
              <a:t> </a:t>
            </a:r>
            <a:r>
              <a:rPr lang="ar-JO" dirty="0"/>
              <a:t> تختلف الأسباب التي يُعتقد أنها وراء السمنة على نطاق واسع وغالبًا ما تتم مناقشتها. يعتقد البعض أن الأمر يتعلق بـ "كون السكان أداة إحصائية، يعتقد البعض أن </a:t>
            </a:r>
            <a:r>
              <a:rPr lang="ar-JO" dirty="0">
                <a:hlinkClick r:id="rId3" tooltip="سمنة الأطفال"/>
              </a:rPr>
              <a:t>السمنة في مرحلة الطفولة</a:t>
            </a:r>
            <a:r>
              <a:rPr lang="ar-JO" dirty="0"/>
              <a:t> ناتجة عن عوامل تركيبية، ومن ثم يعتقد البعض الآخر أن المشاكل ناتجة عن شيء يسمى" البيئة المسببة للسمنة". يشعر علماء الاجتماع بالحيرة في الغالب في استمرار المواقف السلبية تجاه الأفراد الذين يعانون من زيادة الوزن والسمنة.</a:t>
            </a:r>
          </a:p>
          <a:p>
            <a:pPr algn="justLow" rtl="1"/>
            <a:r>
              <a:rPr lang="ar-JO" dirty="0"/>
              <a:t>من وجهة نظر العلم الاجتماعي، فإن التفاعلات التي ظهرت بين المجتمع وأفراد البدناء هي أن الأشخاص البدناء أكثر عرضة للتمييز في مجال العمل والتمييز من قبل مقدمي الرعاية الصحية، ومن التحرش اليومي بالاستهزاء والإهانة والعار (</a:t>
            </a:r>
            <a:r>
              <a:rPr lang="ar-JO" dirty="0" err="1"/>
              <a:t>جيدنز</a:t>
            </a:r>
            <a:r>
              <a:rPr lang="ar-JO" dirty="0"/>
              <a:t>، </a:t>
            </a:r>
            <a:r>
              <a:rPr lang="ar-JO" dirty="0" err="1"/>
              <a:t>دونير</a:t>
            </a:r>
            <a:r>
              <a:rPr lang="ar-JO" dirty="0"/>
              <a:t>، </a:t>
            </a:r>
            <a:r>
              <a:rPr lang="ar-JO" dirty="0" err="1"/>
              <a:t>أبيلبوم</a:t>
            </a:r>
            <a:r>
              <a:rPr lang="ar-JO" dirty="0"/>
              <a:t>، وكار 2009).</a:t>
            </a:r>
          </a:p>
          <a:p>
            <a:pPr marL="0" indent="0">
              <a:buNone/>
            </a:pPr>
            <a:endParaRPr lang="en-US" dirty="0"/>
          </a:p>
        </p:txBody>
      </p:sp>
    </p:spTree>
    <p:extLst>
      <p:ext uri="{BB962C8B-B14F-4D97-AF65-F5344CB8AC3E}">
        <p14:creationId xmlns:p14="http://schemas.microsoft.com/office/powerpoint/2010/main" val="1000123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062" y="188640"/>
            <a:ext cx="7794064" cy="864096"/>
          </a:xfrm>
        </p:spPr>
        <p:txBody>
          <a:bodyPr>
            <a:normAutofit/>
          </a:bodyPr>
          <a:lstStyle/>
          <a:p>
            <a:r>
              <a:rPr lang="en-US" sz="2000" dirty="0">
                <a:hlinkClick r:id="rId2"/>
              </a:rPr>
              <a:t>https://</a:t>
            </a:r>
            <a:r>
              <a:rPr lang="en-US" sz="2000" dirty="0" smtClean="0">
                <a:hlinkClick r:id="rId2"/>
              </a:rPr>
              <a:t>arabic.cnn.com/health/article/2019/01/18/5myth-losing-weight</a:t>
            </a:r>
            <a:r>
              <a:rPr lang="ar-JO" sz="2000" dirty="0" smtClean="0"/>
              <a:t> </a:t>
            </a:r>
            <a:endParaRPr lang="en-US" sz="2000" dirty="0"/>
          </a:p>
        </p:txBody>
      </p:sp>
      <p:sp>
        <p:nvSpPr>
          <p:cNvPr id="3" name="Content Placeholder 2"/>
          <p:cNvSpPr>
            <a:spLocks noGrp="1"/>
          </p:cNvSpPr>
          <p:nvPr>
            <p:ph idx="1"/>
          </p:nvPr>
        </p:nvSpPr>
        <p:spPr>
          <a:xfrm>
            <a:off x="1157846" y="1052736"/>
            <a:ext cx="7986154" cy="6120680"/>
          </a:xfrm>
        </p:spPr>
        <p:txBody>
          <a:bodyPr>
            <a:noAutofit/>
          </a:bodyPr>
          <a:lstStyle/>
          <a:p>
            <a:pPr lvl="1" algn="justLow" rtl="1"/>
            <a:r>
              <a:rPr lang="ar-JO" sz="1900" b="1" dirty="0"/>
              <a:t>هل هناك علاقة بين السمنة واللياقة البدنية؟ إليكم 5 خرافات عن فقدان الوزن</a:t>
            </a:r>
          </a:p>
          <a:p>
            <a:pPr algn="justLow" rtl="1"/>
            <a:r>
              <a:rPr lang="ar-JO" sz="1900" dirty="0"/>
              <a:t> تعتبر اللياقة البدنية أمر ضروري وذلك للمحافظة على صحة جيدة. ولكن هل تكفي اللياقة البدنية لتجنب مرض السكري وأمراض القلب؟ الإيجابيات :في الواقع, نعم.  بين ستيفن بلير، أستاذ علم الرياضة، وعلم الأوبئة والإحصاء الحيوي في جامعة ولاية كارولينا الجنوبية ذلك مبيناً الأسباب التالية</a:t>
            </a:r>
            <a:r>
              <a:rPr lang="ar-JO" sz="1900" dirty="0" smtClean="0"/>
              <a:t>:</a:t>
            </a:r>
          </a:p>
          <a:p>
            <a:pPr algn="justLow" rtl="1"/>
            <a:r>
              <a:rPr lang="ar-JO" sz="1900" dirty="0" smtClean="0"/>
              <a:t>إن </a:t>
            </a:r>
            <a:r>
              <a:rPr lang="ar-JO" sz="1900" dirty="0"/>
              <a:t>ذلك يعتبر أفضل من أن تكون نحيفاً وليس لديك أي لياقة </a:t>
            </a:r>
            <a:r>
              <a:rPr lang="ar-JO" sz="1900" dirty="0" smtClean="0"/>
              <a:t>بدنية وفقاً </a:t>
            </a:r>
            <a:r>
              <a:rPr lang="ar-JO" sz="1900" dirty="0"/>
              <a:t>للبحث فإن الأشخاص البدناء الذين يمارسون التمارين الرياضية لمدة 150 دقيقة فقط أسبوعياً، هم أقل خطورة  بنسبة النصف للوفاة مقارنة مع الأشخاص من ذوي الأوزان الطبيعية والذين لا يمارسون الرياضة على الإطلاق. ولكن هذا ليس صحيحاً  إذا انتقلت من حالة الوزن الزائد (أي  عند انتقال مؤشر كتلة الجسم، من 25 إلى 29.9) إلى حالة السمنة المفرطة (حيث يكون مؤشر كتلة الجسم 30  فأكثر). ولكن يبدو أن حصولك على اللياقة البدنية  مع  وجود القليل من الدهون سوف يكون مناسباً</a:t>
            </a:r>
            <a:r>
              <a:rPr lang="ar-JO" sz="1900" dirty="0" smtClean="0"/>
              <a:t>.</a:t>
            </a:r>
          </a:p>
          <a:p>
            <a:pPr algn="justLow" rtl="1"/>
            <a:r>
              <a:rPr lang="ar-JO" sz="1900" dirty="0" smtClean="0"/>
              <a:t>الوزن </a:t>
            </a:r>
            <a:r>
              <a:rPr lang="ar-JO" sz="1900" dirty="0"/>
              <a:t>لوحده لا يزيد من مخاطر المرض بل قلة اللياقة البدنية تفعل ذلك</a:t>
            </a:r>
            <a:r>
              <a:rPr lang="ar-JO" sz="1900" dirty="0" smtClean="0"/>
              <a:t>. في </a:t>
            </a:r>
            <a:r>
              <a:rPr lang="ar-JO" sz="1900" dirty="0"/>
              <a:t>إحدى الدراسات، فإن نصف  البالغين الذين يعانون من زيادة في الوزن ، إضافة إلى الثلث من البدناء والذين يمارسون التمارين الرياضية قد حظوا بمستويات طبيعية لضغط الدم والكوليسترول والشحوم الثلاثية والسكر في </a:t>
            </a:r>
            <a:r>
              <a:rPr lang="ar-JO" sz="1900" dirty="0" smtClean="0"/>
              <a:t>الدم، </a:t>
            </a:r>
            <a:r>
              <a:rPr lang="ar-JO" sz="1900" dirty="0"/>
              <a:t>الأمر الذي يعرضهم  بشكل أكبر لمخاطر طبيعية للإصابة بأمراض القلب والسكري، والذي يرجع كلاهما أساساً إلى الوزن</a:t>
            </a:r>
            <a:r>
              <a:rPr lang="ar-JO" sz="1900" dirty="0" smtClean="0"/>
              <a:t>.</a:t>
            </a:r>
          </a:p>
          <a:p>
            <a:pPr algn="justLow" rtl="1"/>
            <a:r>
              <a:rPr lang="ar-JO" sz="1900" dirty="0" smtClean="0"/>
              <a:t>الحصول </a:t>
            </a:r>
            <a:r>
              <a:rPr lang="ar-JO" sz="1900" dirty="0"/>
              <a:t>على اللياقة البدنية أكثر واقعية من النحافة إن الحميات الغذائية لا تنفع على المدى الطويل لدى معظم الأشخاص، بل علينا أن نبادر بالتفكير باستراتيجيات مختلفة. إنه من الأسهل للشخص الذي يعاني من السمنة أن يحصل على لياقة بدنية </a:t>
            </a:r>
            <a:r>
              <a:rPr lang="ar-JO" sz="1900" dirty="0" smtClean="0"/>
              <a:t>بدلاً </a:t>
            </a:r>
            <a:r>
              <a:rPr lang="ar-JO" sz="1900" dirty="0"/>
              <a:t>من أن يكون نحيفاً.  </a:t>
            </a:r>
            <a:endParaRPr lang="ar-JO" sz="1900" dirty="0" smtClean="0"/>
          </a:p>
          <a:p>
            <a:pPr marL="0" indent="0" algn="justLow" rtl="1">
              <a:buNone/>
            </a:pPr>
            <a:r>
              <a:rPr lang="en-US" sz="1900" dirty="0">
                <a:hlinkClick r:id="rId3"/>
              </a:rPr>
              <a:t>https://youtu.be/Px6wTJPMakc</a:t>
            </a:r>
            <a:r>
              <a:rPr lang="ar-JO" sz="1900" dirty="0"/>
              <a:t> </a:t>
            </a:r>
          </a:p>
          <a:p>
            <a:pPr marL="0" indent="0" algn="justLow" rtl="1">
              <a:buNone/>
            </a:pPr>
            <a:endParaRPr lang="en-US" sz="1900" dirty="0"/>
          </a:p>
        </p:txBody>
      </p:sp>
    </p:spTree>
    <p:extLst>
      <p:ext uri="{BB962C8B-B14F-4D97-AF65-F5344CB8AC3E}">
        <p14:creationId xmlns:p14="http://schemas.microsoft.com/office/powerpoint/2010/main" val="324993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12169</TotalTime>
  <Words>688</Words>
  <Application>Microsoft Office PowerPoint</Application>
  <PresentationFormat>On-screen Show (4:3)</PresentationFormat>
  <Paragraphs>71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Times New Roman</vt:lpstr>
      <vt:lpstr>Vapor Trail</vt:lpstr>
      <vt:lpstr>السمنة والزيادة المفرطة في الوزن</vt:lpstr>
      <vt:lpstr>مرحبا أنا كرستين حنانيا    وأنا عبدالله أبو جابر   اليوم سوف نقدم لكم خبر صحفي على شكل عرض تقديمي حول السمنة والزيادة المفرطة في الوزن</vt:lpstr>
      <vt:lpstr>تعريف السمنة</vt:lpstr>
      <vt:lpstr>رأي أطباء علم النفس بالسمنة</vt:lpstr>
      <vt:lpstr>رأي أطباء علم النفس بالسمنة</vt:lpstr>
      <vt:lpstr>رأي أطباء علم النفس بالسمنة</vt:lpstr>
      <vt:lpstr>نظرة علم الاجتماع للسمنة </vt:lpstr>
      <vt:lpstr>PowerPoint Presentation</vt:lpstr>
      <vt:lpstr>https://arabic.cnn.com/health/article/2019/01/18/5myth-losing-weight </vt:lpstr>
      <vt:lpstr> تجارب واقعية لنساء انتصرن عليها...  كيف تقهرين السُمنة؟ </vt:lpstr>
      <vt:lpstr>PowerPoint Presentation</vt:lpstr>
      <vt:lpstr>ما الذي يسبب السمنة وفرط الوزن؟</vt:lpstr>
      <vt:lpstr>أنواع السمنة</vt:lpstr>
      <vt:lpstr>طرق الوقاية من السمنة</vt:lpstr>
      <vt:lpstr>مع تحياتنا لكم  كرستين وعبدالله</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Fractions</dc:title>
  <dc:creator>NOS</dc:creator>
  <cp:lastModifiedBy>Windows User</cp:lastModifiedBy>
  <cp:revision>141</cp:revision>
  <cp:lastPrinted>2021-11-01T10:42:59Z</cp:lastPrinted>
  <dcterms:created xsi:type="dcterms:W3CDTF">2018-08-02T16:09:00Z</dcterms:created>
  <dcterms:modified xsi:type="dcterms:W3CDTF">2023-05-23T16:15:50Z</dcterms:modified>
</cp:coreProperties>
</file>