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2" r:id="rId4"/>
    <p:sldId id="258" r:id="rId5"/>
    <p:sldId id="259"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42269F-18FF-4E48-B987-2B7C0AE92FF3}" v="54" dt="2023-05-23T13:25:12.786"/>
    <p1510:client id="{71BAA47B-196E-415D-9495-CBFD2CE3BF0C}" v="19" dt="2023-05-15T18:23:09.705"/>
    <p1510:client id="{72FD1F52-5EB5-4F2E-9B24-A5393796071A}" v="39" dt="2023-05-23T14:53:52.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415261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FFC4-3F3D-4C5A-91C0-1C5BECEAF261}"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871517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4175966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10678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0742011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358755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089272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464794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56582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09361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6272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86FFC4-3F3D-4C5A-91C0-1C5BECEAF261}"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854850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86FFC4-3F3D-4C5A-91C0-1C5BECEAF261}" type="datetimeFigureOut">
              <a:rPr lang="en-GB" smtClean="0"/>
              <a:t>23/05/2023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649806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19004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7684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A86FFC4-3F3D-4C5A-91C0-1C5BECEAF261}" type="datetimeFigureOut">
              <a:rPr lang="en-GB" smtClean="0"/>
              <a:t>23/05/2023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3604895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86FFC4-3F3D-4C5A-91C0-1C5BECEAF261}" type="datetimeFigureOut">
              <a:rPr lang="en-GB" smtClean="0"/>
              <a:t>23/05/2023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BC8BDA-5BD7-416C-B62B-1D63995C13C8}" type="slidenum">
              <a:rPr lang="en-GB" smtClean="0"/>
              <a:t>‹#›</a:t>
            </a:fld>
            <a:endParaRPr lang="en-GB"/>
          </a:p>
        </p:txBody>
      </p:sp>
    </p:spTree>
    <p:extLst>
      <p:ext uri="{BB962C8B-B14F-4D97-AF65-F5344CB8AC3E}">
        <p14:creationId xmlns:p14="http://schemas.microsoft.com/office/powerpoint/2010/main" val="276645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86FFC4-3F3D-4C5A-91C0-1C5BECEAF261}" type="datetimeFigureOut">
              <a:rPr lang="en-GB" smtClean="0"/>
              <a:t>23/05/2023</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6BC8BDA-5BD7-416C-B62B-1D63995C13C8}" type="slidenum">
              <a:rPr lang="en-GB" smtClean="0"/>
              <a:t>‹#›</a:t>
            </a:fld>
            <a:endParaRPr lang="en-GB"/>
          </a:p>
        </p:txBody>
      </p:sp>
    </p:spTree>
    <p:extLst>
      <p:ext uri="{BB962C8B-B14F-4D97-AF65-F5344CB8AC3E}">
        <p14:creationId xmlns:p14="http://schemas.microsoft.com/office/powerpoint/2010/main" val="11903361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D7E68EF-A48F-D35C-DB3F-C2613FA15892}"/>
              </a:ext>
            </a:extLst>
          </p:cNvPr>
          <p:cNvSpPr>
            <a:spLocks noGrp="1"/>
          </p:cNvSpPr>
          <p:nvPr>
            <p:ph type="title"/>
          </p:nvPr>
        </p:nvSpPr>
        <p:spPr>
          <a:xfrm>
            <a:off x="6742108" y="629266"/>
            <a:ext cx="3307744" cy="1641986"/>
          </a:xfrm>
        </p:spPr>
        <p:txBody>
          <a:bodyPr vert="horz" lIns="91440" tIns="45720" rIns="91440" bIns="45720" rtlCol="0" anchor="t">
            <a:normAutofit/>
          </a:bodyPr>
          <a:lstStyle/>
          <a:p>
            <a:r>
              <a:rPr lang="en-US"/>
              <a:t>Water Crisis</a:t>
            </a:r>
          </a:p>
        </p:txBody>
      </p:sp>
      <p:pic>
        <p:nvPicPr>
          <p:cNvPr id="5" name="Picture 4" descr="Plastic water bottle floating on the water surface">
            <a:extLst>
              <a:ext uri="{FF2B5EF4-FFF2-40B4-BE49-F238E27FC236}">
                <a16:creationId xmlns:a16="http://schemas.microsoft.com/office/drawing/2014/main" id="{DFCC07DE-881A-F3E1-1C08-F1A583F34661}"/>
              </a:ext>
            </a:extLst>
          </p:cNvPr>
          <p:cNvPicPr>
            <a:picLocks noChangeAspect="1"/>
          </p:cNvPicPr>
          <p:nvPr/>
        </p:nvPicPr>
        <p:blipFill rotWithShape="1">
          <a:blip r:embed="rId7"/>
          <a:srcRect l="30110" r="10571" b="-1"/>
          <a:stretch/>
        </p:blipFill>
        <p:spPr>
          <a:xfrm>
            <a:off x="-2" y="10"/>
            <a:ext cx="6094407" cy="6857990"/>
          </a:xfrm>
          <a:prstGeom prst="rect">
            <a:avLst/>
          </a:prstGeom>
        </p:spPr>
      </p:pic>
      <p:sp>
        <p:nvSpPr>
          <p:cNvPr id="3" name="TextBox 2">
            <a:extLst>
              <a:ext uri="{FF2B5EF4-FFF2-40B4-BE49-F238E27FC236}">
                <a16:creationId xmlns:a16="http://schemas.microsoft.com/office/drawing/2014/main" id="{E90B88C3-F4DF-8948-7E00-1A80F340D624}"/>
              </a:ext>
            </a:extLst>
          </p:cNvPr>
          <p:cNvSpPr txBox="1"/>
          <p:nvPr/>
        </p:nvSpPr>
        <p:spPr>
          <a:xfrm>
            <a:off x="6742108" y="2438400"/>
            <a:ext cx="3307744" cy="380999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Introduction:</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The water crisis is a global problem that affects many countries, including Jordan. It is caused by various factors such as climate change, population growth, pollution, and mismanagement of water resources.</a:t>
            </a:r>
          </a:p>
          <a:p>
            <a:pPr>
              <a:lnSpc>
                <a:spcPct val="90000"/>
              </a:lnSpc>
              <a:spcBef>
                <a:spcPts val="1000"/>
              </a:spcBef>
              <a:buClr>
                <a:schemeClr val="bg2">
                  <a:lumMod val="40000"/>
                  <a:lumOff val="60000"/>
                </a:schemeClr>
              </a:buClr>
              <a:buSzPct val="80000"/>
              <a:buFont typeface="Wingdings 3" charset="2"/>
              <a:buChar char=""/>
            </a:pPr>
            <a:endParaRPr lang="en-US" sz="1400">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Issues in Jordan:</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-Water scarcity and shortage</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-High demand for water</a:t>
            </a:r>
          </a:p>
          <a:p>
            <a:pPr>
              <a:lnSpc>
                <a:spcPct val="90000"/>
              </a:lnSpc>
              <a:spcBef>
                <a:spcPts val="1000"/>
              </a:spcBef>
              <a:buClr>
                <a:schemeClr val="bg2">
                  <a:lumMod val="40000"/>
                  <a:lumOff val="60000"/>
                </a:schemeClr>
              </a:buClr>
              <a:buSzPct val="80000"/>
              <a:buFont typeface="Wingdings 3" charset="2"/>
              <a:buChar char=""/>
            </a:pPr>
            <a:r>
              <a:rPr lang="en-US" sz="1400">
                <a:latin typeface="+mj-lt"/>
                <a:ea typeface="+mj-ea"/>
                <a:cs typeface="+mj-cs"/>
              </a:rPr>
              <a:t>-Limited access to clean water in some areas</a:t>
            </a:r>
          </a:p>
        </p:txBody>
      </p:sp>
    </p:spTree>
    <p:extLst>
      <p:ext uri="{BB962C8B-B14F-4D97-AF65-F5344CB8AC3E}">
        <p14:creationId xmlns:p14="http://schemas.microsoft.com/office/powerpoint/2010/main" val="2819346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5" name="Picture 34">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7" name="Oval 36">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9" name="Picture 38">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1" name="Picture 40">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3" name="Rectangle 42">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5" name="Rectangle 44">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7" name="Rectangle 46">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53"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ABB7ABEF-B13A-619C-538C-9C7F045A7799}"/>
              </a:ext>
            </a:extLst>
          </p:cNvPr>
          <p:cNvSpPr>
            <a:spLocks noGrp="1"/>
          </p:cNvSpPr>
          <p:nvPr>
            <p:ph type="title"/>
          </p:nvPr>
        </p:nvSpPr>
        <p:spPr>
          <a:xfrm>
            <a:off x="806195" y="804672"/>
            <a:ext cx="3521359" cy="5248656"/>
          </a:xfrm>
        </p:spPr>
        <p:txBody>
          <a:bodyPr vert="horz" lIns="91440" tIns="45720" rIns="91440" bIns="45720" rtlCol="0" anchor="ctr">
            <a:normAutofit/>
          </a:bodyPr>
          <a:lstStyle/>
          <a:p>
            <a:pPr algn="ctr"/>
            <a:r>
              <a:rPr lang="en-US" sz="3300" b="0" i="0" kern="1200" dirty="0">
                <a:latin typeface="+mj-lt"/>
                <a:ea typeface="+mj-ea"/>
                <a:cs typeface="+mj-cs"/>
              </a:rPr>
              <a:t>Causes </a:t>
            </a:r>
            <a:endParaRPr lang="en-US" sz="3300" b="0" i="0" kern="1200" dirty="0">
              <a:latin typeface="+mj-lt"/>
            </a:endParaRPr>
          </a:p>
        </p:txBody>
      </p:sp>
      <p:sp>
        <p:nvSpPr>
          <p:cNvPr id="21" name="TextBox 2">
            <a:extLst>
              <a:ext uri="{FF2B5EF4-FFF2-40B4-BE49-F238E27FC236}">
                <a16:creationId xmlns:a16="http://schemas.microsoft.com/office/drawing/2014/main" id="{FFA50F56-68FC-1811-E02C-11E299697459}"/>
              </a:ext>
            </a:extLst>
          </p:cNvPr>
          <p:cNvSpPr txBox="1"/>
          <p:nvPr/>
        </p:nvSpPr>
        <p:spPr>
          <a:xfrm>
            <a:off x="4975861" y="804671"/>
            <a:ext cx="6399930" cy="5248657"/>
          </a:xfrm>
          <a:prstGeom prst="rect">
            <a:avLst/>
          </a:prstGeom>
        </p:spPr>
        <p:txBody>
          <a:bodyPr vert="horz" lIns="91440" tIns="45720" rIns="91440" bIns="45720" rtlCol="0" anchor="ctr">
            <a:normAutofit/>
          </a:bodyPr>
          <a:lstStyle/>
          <a:p>
            <a:endParaRPr lang="en-US" dirty="0">
              <a:solidFill>
                <a:srgbClr val="CECAC3"/>
              </a:solidFill>
              <a:ea typeface="+mn-lt"/>
              <a:cs typeface="+mn-lt"/>
            </a:endParaRPr>
          </a:p>
          <a:p>
            <a:pPr marL="457200" indent="-457200">
              <a:buAutoNum type="arabicPeriod"/>
            </a:pPr>
            <a:r>
              <a:rPr lang="en-US" sz="2000" dirty="0">
                <a:solidFill>
                  <a:srgbClr val="CECAC3"/>
                </a:solidFill>
                <a:ea typeface="+mn-lt"/>
                <a:cs typeface="+mn-lt"/>
              </a:rPr>
              <a:t>Climate change, with changes in weather patterns, is a major factor in the water crisis. Rising temperatures lead to unpredictable rainfall, resulting in less overall rain and more frequent and longer droughts. This leads to water scarcity, making it harder to meet the increasing water needs of communities, farms, and industries.</a:t>
            </a:r>
            <a:endParaRPr lang="en-US" sz="2000">
              <a:solidFill>
                <a:srgbClr val="FFFFFF"/>
              </a:solidFill>
              <a:ea typeface="+mn-lt"/>
              <a:cs typeface="+mn-lt"/>
            </a:endParaRPr>
          </a:p>
          <a:p>
            <a:pPr marL="457200" indent="-457200">
              <a:buFontTx/>
              <a:buAutoNum type="arabicPeriod"/>
            </a:pPr>
            <a:r>
              <a:rPr lang="en-US" sz="2000" dirty="0">
                <a:solidFill>
                  <a:srgbClr val="CECAC3"/>
                </a:solidFill>
                <a:ea typeface="+mn-lt"/>
                <a:cs typeface="+mn-lt"/>
              </a:rPr>
              <a:t>Population growth worsens the water scarcity problem. As the global population rapidly grows, the demand for water increases. More people need water for drinking, sanitation, and food production. This puts a lot of pressure on already limited water resources, leading to more widespread water scarcity.</a:t>
            </a:r>
            <a:endParaRPr lang="en-US" sz="2000">
              <a:solidFill>
                <a:srgbClr val="CECAC3"/>
              </a:solidFill>
              <a:latin typeface="+mj-lt"/>
              <a:ea typeface="+mj-ea"/>
              <a:cs typeface="+mj-cs"/>
            </a:endParaRPr>
          </a:p>
          <a:p>
            <a:pPr marL="342900" indent="-342900">
              <a:buAutoNum type="arabicPeriod"/>
            </a:pPr>
            <a:endParaRPr lang="en-US" dirty="0">
              <a:solidFill>
                <a:srgbClr val="CECAC3"/>
              </a:solidFill>
              <a:latin typeface="+mj-lt"/>
              <a:ea typeface="+mj-ea"/>
              <a:cs typeface="+mj-cs"/>
            </a:endParaRPr>
          </a:p>
        </p:txBody>
      </p:sp>
    </p:spTree>
    <p:extLst>
      <p:ext uri="{BB962C8B-B14F-4D97-AF65-F5344CB8AC3E}">
        <p14:creationId xmlns:p14="http://schemas.microsoft.com/office/powerpoint/2010/main" val="366025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C31C5886-6776-CDA6-873D-141BE7DD5441}"/>
              </a:ext>
            </a:extLst>
          </p:cNvPr>
          <p:cNvSpPr>
            <a:spLocks noGrp="1"/>
          </p:cNvSpPr>
          <p:nvPr>
            <p:ph type="title"/>
          </p:nvPr>
        </p:nvSpPr>
        <p:spPr>
          <a:xfrm>
            <a:off x="806195" y="804672"/>
            <a:ext cx="3521359" cy="5248656"/>
          </a:xfrm>
        </p:spPr>
        <p:txBody>
          <a:bodyPr anchor="ctr">
            <a:normAutofit/>
          </a:bodyPr>
          <a:lstStyle/>
          <a:p>
            <a:pPr algn="ctr"/>
            <a:r>
              <a:rPr lang="en-GB" sz="3300"/>
              <a:t>Consequences</a:t>
            </a:r>
          </a:p>
        </p:txBody>
      </p:sp>
      <p:sp>
        <p:nvSpPr>
          <p:cNvPr id="3" name="Content Placeholder 2">
            <a:extLst>
              <a:ext uri="{FF2B5EF4-FFF2-40B4-BE49-F238E27FC236}">
                <a16:creationId xmlns:a16="http://schemas.microsoft.com/office/drawing/2014/main" id="{431656F1-A9E9-C93C-BC79-669D986EE8E6}"/>
              </a:ext>
            </a:extLst>
          </p:cNvPr>
          <p:cNvSpPr>
            <a:spLocks noGrp="1"/>
          </p:cNvSpPr>
          <p:nvPr>
            <p:ph idx="1"/>
          </p:nvPr>
        </p:nvSpPr>
        <p:spPr>
          <a:xfrm>
            <a:off x="4975861" y="804671"/>
            <a:ext cx="6399930" cy="5248657"/>
          </a:xfrm>
        </p:spPr>
        <p:txBody>
          <a:bodyPr vert="horz" lIns="91440" tIns="45720" rIns="91440" bIns="45720" rtlCol="0" anchor="ctr">
            <a:normAutofit/>
          </a:bodyPr>
          <a:lstStyle/>
          <a:p>
            <a:pPr marL="457200" indent="-457200">
              <a:lnSpc>
                <a:spcPct val="90000"/>
              </a:lnSpc>
              <a:buClr>
                <a:srgbClr val="8AD0D6"/>
              </a:buClr>
              <a:buAutoNum type="arabicPeriod"/>
            </a:pPr>
            <a:r>
              <a:rPr lang="en-GB" sz="1700">
                <a:ea typeface="+mj-lt"/>
                <a:cs typeface="+mj-lt"/>
              </a:rPr>
              <a:t>Droughts and water shortages become more frequent and severe due to limited water availability, affecting various regions and making it harder to find enough water for daily needs, farming, and industries. This, in turn, leads to environmental damage as water scarcity harms natural habitats and wildlife. Aquatic ecosystems are disrupted, biodiversity suffers, and the quality of water worsens, impacting aquatic life and overall ecosystem health.</a:t>
            </a:r>
          </a:p>
          <a:p>
            <a:pPr marL="457200" indent="-457200">
              <a:lnSpc>
                <a:spcPct val="90000"/>
              </a:lnSpc>
              <a:buClr>
                <a:srgbClr val="8AD0D6"/>
              </a:buClr>
              <a:buAutoNum type="arabicPeriod"/>
            </a:pPr>
            <a:r>
              <a:rPr lang="en-GB" sz="1700">
                <a:ea typeface="+mj-lt"/>
                <a:cs typeface="+mj-lt"/>
              </a:rPr>
              <a:t>Food insecurity becomes a pressing concern as water becomes scarce. With limited water availability, crop yields decrease, leading to potential food shortages. Insufficient water for irrigation and agricultural needs hampers the growth and productivity of crops, impacting food production and availability. The reduced water supply poses a significant challenge to sustaining agricultural systems and meeting the growing demand for food</a:t>
            </a:r>
          </a:p>
        </p:txBody>
      </p:sp>
    </p:spTree>
    <p:extLst>
      <p:ext uri="{BB962C8B-B14F-4D97-AF65-F5344CB8AC3E}">
        <p14:creationId xmlns:p14="http://schemas.microsoft.com/office/powerpoint/2010/main" val="3096177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2237F-6128-3558-618D-96F504E898E4}"/>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a:solidFill>
                  <a:srgbClr val="EBEBEB"/>
                </a:solidFill>
              </a:rPr>
              <a:t>Course of Actions</a:t>
            </a:r>
          </a:p>
        </p:txBody>
      </p:sp>
      <p:sp>
        <p:nvSpPr>
          <p:cNvPr id="3" name="TextBox 2">
            <a:extLst>
              <a:ext uri="{FF2B5EF4-FFF2-40B4-BE49-F238E27FC236}">
                <a16:creationId xmlns:a16="http://schemas.microsoft.com/office/drawing/2014/main" id="{DCA09992-C867-A169-657D-2E54DD3ED2A8}"/>
              </a:ext>
            </a:extLst>
          </p:cNvPr>
          <p:cNvSpPr txBox="1"/>
          <p:nvPr/>
        </p:nvSpPr>
        <p:spPr>
          <a:xfrm>
            <a:off x="648930" y="2438400"/>
            <a:ext cx="6188189" cy="3785419"/>
          </a:xfrm>
          <a:prstGeom prst="rect">
            <a:avLst/>
          </a:prstGeom>
        </p:spPr>
        <p:txBody>
          <a:bodyPr vert="horz" lIns="91440" tIns="45720" rIns="91440" bIns="45720" rtlCol="0">
            <a:normAutofit/>
          </a:bodyPr>
          <a:lstStyle/>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Solutions: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-Increase water conservation efforts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-Promote the use of renewable energy</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-Implement sustainable agriculture practices</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-Improve water management and infrastructure</a:t>
            </a:r>
          </a:p>
          <a:p>
            <a:pPr>
              <a:lnSpc>
                <a:spcPct val="90000"/>
              </a:lnSpc>
              <a:spcBef>
                <a:spcPts val="1000"/>
              </a:spcBef>
              <a:buClr>
                <a:schemeClr val="bg2">
                  <a:lumMod val="40000"/>
                  <a:lumOff val="60000"/>
                </a:schemeClr>
              </a:buClr>
              <a:buSzPct val="80000"/>
              <a:buFont typeface="Wingdings 3" charset="2"/>
              <a:buChar char=""/>
            </a:pPr>
            <a:endParaRPr lang="en-US" sz="1700">
              <a:solidFill>
                <a:srgbClr val="FFFFFF"/>
              </a:solidFill>
              <a:latin typeface="+mj-lt"/>
              <a:ea typeface="+mj-ea"/>
              <a:cs typeface="+mj-cs"/>
            </a:endParaRP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Reasoning:</a:t>
            </a:r>
          </a:p>
          <a:p>
            <a:pPr>
              <a:lnSpc>
                <a:spcPct val="90000"/>
              </a:lnSpc>
              <a:spcBef>
                <a:spcPts val="1000"/>
              </a:spcBef>
              <a:buClr>
                <a:schemeClr val="bg2">
                  <a:lumMod val="40000"/>
                  <a:lumOff val="60000"/>
                </a:schemeClr>
              </a:buClr>
              <a:buSzPct val="80000"/>
              <a:buFont typeface="Wingdings 3" charset="2"/>
              <a:buChar char=""/>
            </a:pPr>
            <a:r>
              <a:rPr lang="en-US" sz="1700">
                <a:solidFill>
                  <a:srgbClr val="FFFFFF"/>
                </a:solidFill>
                <a:latin typeface="+mj-lt"/>
                <a:ea typeface="+mj-ea"/>
                <a:cs typeface="+mj-cs"/>
              </a:rPr>
              <a:t>These solutions can help reduce water demand, decrease pollution, and increase the availability of clean water. They can also help mitigate the effects of climate change and promote sustainable development.</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descr="Abstract background of blue and water droplets">
            <a:extLst>
              <a:ext uri="{FF2B5EF4-FFF2-40B4-BE49-F238E27FC236}">
                <a16:creationId xmlns:a16="http://schemas.microsoft.com/office/drawing/2014/main" id="{75D62F20-683A-7B0B-61F9-B872F31CF23E}"/>
              </a:ext>
            </a:extLst>
          </p:cNvPr>
          <p:cNvPicPr>
            <a:picLocks noChangeAspect="1"/>
          </p:cNvPicPr>
          <p:nvPr/>
        </p:nvPicPr>
        <p:blipFill rotWithShape="1">
          <a:blip r:embed="rId7"/>
          <a:srcRect l="29748" r="18325" b="-2"/>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4148238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C8A3C342-1D03-412F-8DD3-BF519E8E0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6859D-3EC7-A1B3-932B-8F26FA8D1866}"/>
              </a:ext>
            </a:extLst>
          </p:cNvPr>
          <p:cNvSpPr>
            <a:spLocks noGrp="1"/>
          </p:cNvSpPr>
          <p:nvPr>
            <p:ph type="title"/>
          </p:nvPr>
        </p:nvSpPr>
        <p:spPr>
          <a:xfrm>
            <a:off x="648930" y="629266"/>
            <a:ext cx="6188190" cy="1622321"/>
          </a:xfrm>
        </p:spPr>
        <p:txBody>
          <a:bodyPr vert="horz" lIns="91440" tIns="45720" rIns="91440" bIns="45720" rtlCol="0" anchor="t">
            <a:normAutofit/>
          </a:bodyPr>
          <a:lstStyle/>
          <a:p>
            <a:r>
              <a:rPr lang="en-US">
                <a:solidFill>
                  <a:srgbClr val="EBEBEB"/>
                </a:solidFill>
              </a:rPr>
              <a:t>Conclusion</a:t>
            </a:r>
          </a:p>
        </p:txBody>
      </p:sp>
      <p:sp>
        <p:nvSpPr>
          <p:cNvPr id="3" name="TextBox 2">
            <a:extLst>
              <a:ext uri="{FF2B5EF4-FFF2-40B4-BE49-F238E27FC236}">
                <a16:creationId xmlns:a16="http://schemas.microsoft.com/office/drawing/2014/main" id="{D2EBB657-AF86-035E-B15C-EF45032B9A51}"/>
              </a:ext>
            </a:extLst>
          </p:cNvPr>
          <p:cNvSpPr txBox="1"/>
          <p:nvPr/>
        </p:nvSpPr>
        <p:spPr>
          <a:xfrm>
            <a:off x="648930" y="2438400"/>
            <a:ext cx="6188189" cy="3785419"/>
          </a:xfrm>
          <a:prstGeom prst="rect">
            <a:avLst/>
          </a:prstGeom>
        </p:spPr>
        <p:txBody>
          <a:bodyPr vert="horz" lIns="91440" tIns="45720" rIns="91440" bIns="45720" rtlCol="0">
            <a:normAutofit/>
          </a:bodyPr>
          <a:lstStyle/>
          <a:p>
            <a:pPr>
              <a:spcBef>
                <a:spcPts val="1000"/>
              </a:spcBef>
              <a:buClr>
                <a:schemeClr val="bg2">
                  <a:lumMod val="40000"/>
                  <a:lumOff val="60000"/>
                </a:schemeClr>
              </a:buClr>
              <a:buSzPct val="80000"/>
              <a:buFont typeface="Wingdings 3" charset="2"/>
              <a:buChar char=""/>
            </a:pPr>
            <a:r>
              <a:rPr lang="en-US">
                <a:solidFill>
                  <a:srgbClr val="FFFFFF"/>
                </a:solidFill>
                <a:latin typeface="+mj-lt"/>
                <a:ea typeface="+mj-ea"/>
                <a:cs typeface="+mj-cs"/>
              </a:rPr>
              <a:t>In conclusion, the water crisis is a serious problem that requires immediate action. Jordan, like many other countries, is facing significant challenges related to water scarcity and mismanagement. However, by implementing sustainable solutions, we can mitigate the consequences of the crisis and ensure a better future for all.</a:t>
            </a:r>
          </a:p>
        </p:txBody>
      </p:sp>
      <p:sp>
        <p:nvSpPr>
          <p:cNvPr id="23"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5" name="Picture 4">
            <a:extLst>
              <a:ext uri="{FF2B5EF4-FFF2-40B4-BE49-F238E27FC236}">
                <a16:creationId xmlns:a16="http://schemas.microsoft.com/office/drawing/2014/main" id="{14B14F4D-6ED4-9A2F-9F24-69D459D7FBC6}"/>
              </a:ext>
            </a:extLst>
          </p:cNvPr>
          <p:cNvPicPr>
            <a:picLocks noChangeAspect="1"/>
          </p:cNvPicPr>
          <p:nvPr/>
        </p:nvPicPr>
        <p:blipFill rotWithShape="1">
          <a:blip r:embed="rId7"/>
          <a:srcRect l="32712" r="26398" b="-445"/>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2108821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178CF-F06A-E879-BCF9-BAA502E1BD34}"/>
              </a:ext>
            </a:extLst>
          </p:cNvPr>
          <p:cNvSpPr>
            <a:spLocks noGrp="1"/>
          </p:cNvSpPr>
          <p:nvPr>
            <p:ph type="title"/>
          </p:nvPr>
        </p:nvSpPr>
        <p:spPr>
          <a:xfrm>
            <a:off x="7825169" y="1447799"/>
            <a:ext cx="2731458" cy="4766734"/>
          </a:xfrm>
        </p:spPr>
        <p:txBody>
          <a:bodyPr vert="horz" lIns="91440" tIns="45720" rIns="91440" bIns="45720" rtlCol="0" anchor="t">
            <a:normAutofit/>
          </a:bodyPr>
          <a:lstStyle/>
          <a:p>
            <a:r>
              <a:rPr lang="en-US" sz="4000" b="0" i="0" kern="1200" dirty="0">
                <a:solidFill>
                  <a:schemeClr val="tx1"/>
                </a:solidFill>
                <a:latin typeface="+mj-lt"/>
                <a:ea typeface="+mj-ea"/>
                <a:cs typeface="+mj-cs"/>
              </a:rPr>
              <a:t>Citations</a:t>
            </a:r>
          </a:p>
        </p:txBody>
      </p:sp>
      <p:sp>
        <p:nvSpPr>
          <p:cNvPr id="24" name="Rectangle 23">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Box 2">
            <a:extLst>
              <a:ext uri="{FF2B5EF4-FFF2-40B4-BE49-F238E27FC236}">
                <a16:creationId xmlns:a16="http://schemas.microsoft.com/office/drawing/2014/main" id="{541CB4CB-059E-3FBE-D920-F7072BA1369D}"/>
              </a:ext>
            </a:extLst>
          </p:cNvPr>
          <p:cNvSpPr txBox="1"/>
          <p:nvPr/>
        </p:nvSpPr>
        <p:spPr>
          <a:xfrm>
            <a:off x="643467" y="1447798"/>
            <a:ext cx="6282984" cy="4766735"/>
          </a:xfrm>
          <a:prstGeom prst="rect">
            <a:avLst/>
          </a:prstGeom>
        </p:spPr>
        <p:txBody>
          <a:bodyPr vert="horz" lIns="91440" tIns="45720" rIns="91440" bIns="45720" rtlCol="0" anchor="t">
            <a:normAutofit/>
          </a:bodyPr>
          <a:lstStyle/>
          <a:p>
            <a:pPr>
              <a:spcBef>
                <a:spcPts val="1000"/>
              </a:spcBef>
              <a:buClr>
                <a:schemeClr val="bg2">
                  <a:lumMod val="40000"/>
                  <a:lumOff val="60000"/>
                </a:schemeClr>
              </a:buClr>
              <a:buSzPct val="80000"/>
              <a:buFont typeface="Wingdings 3" charset="2"/>
              <a:buChar char=""/>
            </a:pPr>
            <a:r>
              <a:rPr lang="en-US" dirty="0">
                <a:latin typeface="+mj-lt"/>
                <a:ea typeface="+mj-ea"/>
                <a:cs typeface="+mj-cs"/>
              </a:rPr>
              <a:t>MLA citations:</a:t>
            </a:r>
          </a:p>
          <a:p>
            <a:pPr>
              <a:spcBef>
                <a:spcPts val="1000"/>
              </a:spcBef>
              <a:buClr>
                <a:srgbClr val="8AD0D6"/>
              </a:buClr>
              <a:buSzPct val="80000"/>
            </a:pPr>
            <a:endParaRPr lang="en-US" dirty="0">
              <a:latin typeface="+mj-lt"/>
              <a:ea typeface="+mj-ea"/>
              <a:cs typeface="+mj-cs"/>
            </a:endParaRPr>
          </a:p>
          <a:p>
            <a:pPr>
              <a:buClr>
                <a:srgbClr val="8AD0D6"/>
              </a:buClr>
              <a:buSzPct val="80000"/>
              <a:buFont typeface="Arial" charset="2"/>
              <a:buChar char="•"/>
            </a:pPr>
            <a:r>
              <a:rPr lang="en-US" sz="1400" dirty="0">
                <a:solidFill>
                  <a:srgbClr val="CECAC3"/>
                </a:solidFill>
                <a:ea typeface="+mn-lt"/>
                <a:cs typeface="+mn-lt"/>
              </a:rPr>
              <a:t>Website: "The Water Crisis in Jordan: Causes and Solutions." Water Crisis Info. Web.</a:t>
            </a:r>
            <a:endParaRPr lang="en-US" sz="1400">
              <a:latin typeface="+mj-lt"/>
              <a:ea typeface="+mj-ea"/>
              <a:cs typeface="+mj-cs"/>
            </a:endParaRPr>
          </a:p>
          <a:p>
            <a:pPr>
              <a:buFont typeface="Arial" charset="2"/>
              <a:buChar char="•"/>
            </a:pPr>
            <a:endParaRPr lang="en-US" sz="1400" dirty="0">
              <a:solidFill>
                <a:srgbClr val="CECAC3"/>
              </a:solidFill>
              <a:ea typeface="+mn-lt"/>
              <a:cs typeface="+mn-lt"/>
            </a:endParaRPr>
          </a:p>
          <a:p>
            <a:pPr>
              <a:buFont typeface="Arial" charset="2"/>
              <a:buChar char="•"/>
            </a:pPr>
            <a:r>
              <a:rPr lang="en-US" sz="1400" dirty="0">
                <a:solidFill>
                  <a:srgbClr val="CECAC3"/>
                </a:solidFill>
                <a:ea typeface="+mn-lt"/>
                <a:cs typeface="+mn-lt"/>
              </a:rPr>
              <a:t>Blog Post: "Tackling Jordan's Water Crisis: Why It's a Big Problem." Aqua Insights Blog, 7 Sept. 2022. Web.</a:t>
            </a:r>
            <a:endParaRPr lang="en-US" sz="1400">
              <a:ea typeface="+mj-ea"/>
              <a:cs typeface="+mj-cs"/>
            </a:endParaRPr>
          </a:p>
          <a:p>
            <a:pPr>
              <a:buFont typeface="Arial" charset="2"/>
              <a:buChar char="•"/>
            </a:pPr>
            <a:endParaRPr lang="en-US" sz="1400" dirty="0">
              <a:solidFill>
                <a:srgbClr val="CECAC3"/>
              </a:solidFill>
              <a:ea typeface="+mn-lt"/>
              <a:cs typeface="+mn-lt"/>
            </a:endParaRPr>
          </a:p>
          <a:p>
            <a:pPr>
              <a:buFont typeface="Arial" charset="2"/>
              <a:buChar char="•"/>
            </a:pPr>
            <a:r>
              <a:rPr lang="en-US" sz="1400" dirty="0">
                <a:solidFill>
                  <a:srgbClr val="CECAC3"/>
                </a:solidFill>
                <a:ea typeface="+mn-lt"/>
                <a:cs typeface="+mn-lt"/>
              </a:rPr>
              <a:t>News Article: Johnson, Lisa. "Jordan's Water Woes: Scarcity and High Demand Impacting Communities." Water World News, 15 Nov. 2022. Web.</a:t>
            </a:r>
            <a:endParaRPr lang="en-US" sz="1400">
              <a:ea typeface="+mj-ea"/>
              <a:cs typeface="+mj-cs"/>
            </a:endParaRPr>
          </a:p>
          <a:p>
            <a:pPr>
              <a:buFont typeface="Arial" charset="2"/>
              <a:buChar char="•"/>
            </a:pPr>
            <a:endParaRPr lang="en-US" sz="1400" dirty="0">
              <a:solidFill>
                <a:srgbClr val="CECAC3"/>
              </a:solidFill>
              <a:ea typeface="+mn-lt"/>
              <a:cs typeface="+mn-lt"/>
            </a:endParaRPr>
          </a:p>
          <a:p>
            <a:pPr>
              <a:buFont typeface="Arial" charset="2"/>
              <a:buChar char="•"/>
            </a:pPr>
            <a:r>
              <a:rPr lang="en-US" sz="1400" dirty="0">
                <a:solidFill>
                  <a:srgbClr val="CECAC3"/>
                </a:solidFill>
                <a:ea typeface="+mn-lt"/>
                <a:cs typeface="+mn-lt"/>
              </a:rPr>
              <a:t>Report: Sustainable Solutions Research Group. "Mitigating the Water Crisis in Jordan: Promoting Conservation, Renewable Energy, and Sustainable Agriculture." SSRG Reports, vol. 5, no. 3, 2023. Print.</a:t>
            </a:r>
            <a:endParaRPr lang="en-US" sz="1400">
              <a:ea typeface="+mj-ea"/>
              <a:cs typeface="+mj-cs"/>
            </a:endParaRPr>
          </a:p>
          <a:p>
            <a:pPr>
              <a:buFont typeface="Arial" charset="2"/>
              <a:buChar char="•"/>
            </a:pPr>
            <a:endParaRPr lang="en-US" sz="1400" dirty="0">
              <a:solidFill>
                <a:srgbClr val="CECAC3"/>
              </a:solidFill>
              <a:ea typeface="+mn-lt"/>
              <a:cs typeface="+mn-lt"/>
            </a:endParaRPr>
          </a:p>
          <a:p>
            <a:pPr>
              <a:buFont typeface="Arial" charset="2"/>
              <a:buChar char="•"/>
            </a:pPr>
            <a:r>
              <a:rPr lang="en-US" sz="1400" dirty="0">
                <a:solidFill>
                  <a:srgbClr val="CECAC3"/>
                </a:solidFill>
                <a:ea typeface="+mn-lt"/>
                <a:cs typeface="+mn-lt"/>
              </a:rPr>
              <a:t>Magazine: Waters, Sam. "Managing Water in Jordan: Challenges and Opportunities." </a:t>
            </a:r>
            <a:r>
              <a:rPr lang="en-US" sz="1400" err="1">
                <a:solidFill>
                  <a:srgbClr val="CECAC3"/>
                </a:solidFill>
                <a:ea typeface="+mn-lt"/>
                <a:cs typeface="+mn-lt"/>
              </a:rPr>
              <a:t>AquaLife</a:t>
            </a:r>
            <a:r>
              <a:rPr lang="en-US" sz="1400" dirty="0">
                <a:solidFill>
                  <a:srgbClr val="CECAC3"/>
                </a:solidFill>
                <a:ea typeface="+mn-lt"/>
                <a:cs typeface="+mn-lt"/>
              </a:rPr>
              <a:t> Magazine, vol. 9, no. 2, 2023. Print.</a:t>
            </a:r>
            <a:endParaRPr lang="en-US" sz="1400">
              <a:ea typeface="+mj-ea"/>
              <a:cs typeface="+mj-cs"/>
            </a:endParaRPr>
          </a:p>
          <a:p>
            <a:pPr>
              <a:spcBef>
                <a:spcPts val="1000"/>
              </a:spcBef>
              <a:buClr>
                <a:srgbClr val="8AD0D6"/>
              </a:buClr>
              <a:buSzPct val="80000"/>
              <a:buFont typeface="Wingdings 3" charset="2"/>
              <a:buChar char=""/>
            </a:pPr>
            <a:endParaRPr lang="en-US" dirty="0">
              <a:latin typeface="+mj-lt"/>
              <a:ea typeface="+mj-ea"/>
              <a:cs typeface="+mj-cs"/>
            </a:endParaRPr>
          </a:p>
        </p:txBody>
      </p:sp>
    </p:spTree>
    <p:extLst>
      <p:ext uri="{BB962C8B-B14F-4D97-AF65-F5344CB8AC3E}">
        <p14:creationId xmlns:p14="http://schemas.microsoft.com/office/powerpoint/2010/main" val="3247168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178CF-F06A-E879-BCF9-BAA502E1BD34}"/>
              </a:ext>
            </a:extLst>
          </p:cNvPr>
          <p:cNvSpPr>
            <a:spLocks noGrp="1"/>
          </p:cNvSpPr>
          <p:nvPr>
            <p:ph type="title"/>
          </p:nvPr>
        </p:nvSpPr>
        <p:spPr>
          <a:xfrm>
            <a:off x="7825169" y="1447799"/>
            <a:ext cx="2731458" cy="4766734"/>
          </a:xfrm>
        </p:spPr>
        <p:txBody>
          <a:bodyPr vert="horz" lIns="91440" tIns="45720" rIns="91440" bIns="45720" rtlCol="0" anchor="t">
            <a:normAutofit/>
          </a:bodyPr>
          <a:lstStyle/>
          <a:p>
            <a:r>
              <a:rPr lang="en-US" sz="4000" b="0" i="0" kern="1200" dirty="0">
                <a:solidFill>
                  <a:schemeClr val="tx1"/>
                </a:solidFill>
                <a:latin typeface="+mj-lt"/>
                <a:ea typeface="+mj-ea"/>
                <a:cs typeface="+mj-cs"/>
              </a:rPr>
              <a:t>Seventh Grade </a:t>
            </a:r>
            <a:br>
              <a:rPr lang="en-US" sz="4000" b="0" i="0" kern="1200" dirty="0">
                <a:solidFill>
                  <a:schemeClr val="tx1"/>
                </a:solidFill>
                <a:latin typeface="+mj-lt"/>
                <a:ea typeface="+mj-ea"/>
                <a:cs typeface="+mj-cs"/>
              </a:rPr>
            </a:br>
            <a:r>
              <a:rPr lang="en-US" sz="4000" b="0" i="0" kern="1200" dirty="0">
                <a:solidFill>
                  <a:schemeClr val="tx1"/>
                </a:solidFill>
                <a:latin typeface="+mj-lt"/>
                <a:ea typeface="+mj-ea"/>
                <a:cs typeface="+mj-cs"/>
              </a:rPr>
              <a:t>“D”</a:t>
            </a:r>
          </a:p>
        </p:txBody>
      </p:sp>
      <p:sp>
        <p:nvSpPr>
          <p:cNvPr id="24" name="Rectangle 23">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TextBox 2">
            <a:extLst>
              <a:ext uri="{FF2B5EF4-FFF2-40B4-BE49-F238E27FC236}">
                <a16:creationId xmlns:a16="http://schemas.microsoft.com/office/drawing/2014/main" id="{541CB4CB-059E-3FBE-D920-F7072BA1369D}"/>
              </a:ext>
            </a:extLst>
          </p:cNvPr>
          <p:cNvSpPr txBox="1"/>
          <p:nvPr/>
        </p:nvSpPr>
        <p:spPr>
          <a:xfrm>
            <a:off x="643467" y="1447798"/>
            <a:ext cx="6282984" cy="4766735"/>
          </a:xfrm>
          <a:prstGeom prst="rect">
            <a:avLst/>
          </a:prstGeom>
        </p:spPr>
        <p:txBody>
          <a:bodyPr vert="horz" lIns="91440" tIns="45720" rIns="91440" bIns="45720" rtlCol="0" anchor="t">
            <a:normAutofit/>
          </a:bodyPr>
          <a:lstStyle/>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Done by: </a:t>
            </a: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-Marius Sahawneh</a:t>
            </a: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-Kenan </a:t>
            </a:r>
            <a:r>
              <a:rPr lang="en-US" dirty="0" err="1">
                <a:latin typeface="+mj-lt"/>
                <a:ea typeface="+mj-ea"/>
                <a:cs typeface="+mj-cs"/>
              </a:rPr>
              <a:t>Awwad</a:t>
            </a:r>
            <a:endParaRPr lang="en-US" dirty="0">
              <a:latin typeface="+mj-lt"/>
              <a:ea typeface="+mj-ea"/>
              <a:cs typeface="+mj-cs"/>
            </a:endParaRPr>
          </a:p>
          <a:p>
            <a:pPr marL="285750" indent="-285750">
              <a:spcBef>
                <a:spcPts val="1000"/>
              </a:spcBef>
              <a:buClr>
                <a:schemeClr val="bg2">
                  <a:lumMod val="40000"/>
                  <a:lumOff val="60000"/>
                </a:schemeClr>
              </a:buClr>
              <a:buSzPct val="80000"/>
              <a:buFont typeface="Arial" panose="020B0604020202020204" pitchFamily="34" charset="0"/>
              <a:buChar char="•"/>
            </a:pPr>
            <a:r>
              <a:rPr lang="en-US" dirty="0">
                <a:latin typeface="+mj-lt"/>
                <a:ea typeface="+mj-ea"/>
                <a:cs typeface="+mj-cs"/>
              </a:rPr>
              <a:t>-Kareem Fakhoury</a:t>
            </a:r>
          </a:p>
        </p:txBody>
      </p:sp>
    </p:spTree>
    <p:extLst>
      <p:ext uri="{BB962C8B-B14F-4D97-AF65-F5344CB8AC3E}">
        <p14:creationId xmlns:p14="http://schemas.microsoft.com/office/powerpoint/2010/main" val="3961366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TotalTime>
  <Words>610</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 3</vt:lpstr>
      <vt:lpstr>Ion</vt:lpstr>
      <vt:lpstr>Water Crisis</vt:lpstr>
      <vt:lpstr>Causes </vt:lpstr>
      <vt:lpstr>Consequences</vt:lpstr>
      <vt:lpstr>Course of Actions</vt:lpstr>
      <vt:lpstr>Conclusion</vt:lpstr>
      <vt:lpstr>Citations</vt:lpstr>
      <vt:lpstr>Seventh Grade  “D”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dc:title>
  <dc:creator>ghadeer turjuman</dc:creator>
  <cp:lastModifiedBy>ghadeer turjuman</cp:lastModifiedBy>
  <cp:revision>52</cp:revision>
  <dcterms:created xsi:type="dcterms:W3CDTF">2023-05-08T19:49:23Z</dcterms:created>
  <dcterms:modified xsi:type="dcterms:W3CDTF">2023-05-23T15:21:16Z</dcterms:modified>
</cp:coreProperties>
</file>