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Lst>
  <p:sldIdLst>
    <p:sldId id="256" r:id="rId2"/>
    <p:sldId id="257" r:id="rId3"/>
    <p:sldId id="258" r:id="rId4"/>
    <p:sldId id="259" r:id="rId5"/>
    <p:sldId id="260" r:id="rId6"/>
    <p:sldId id="261" r:id="rId7"/>
    <p:sldId id="263" r:id="rId8"/>
    <p:sldId id="262" r:id="rId9"/>
    <p:sldId id="266"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1" autoAdjust="0"/>
    <p:restoredTop sz="94660"/>
  </p:normalViewPr>
  <p:slideViewPr>
    <p:cSldViewPr snapToGrid="0">
      <p:cViewPr varScale="1">
        <p:scale>
          <a:sx n="71" d="100"/>
          <a:sy n="71"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045827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34472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812788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76183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62902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1AFBEC0-7F26-4411-BAFE-A45E8BB33A13}"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2238745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1AFBEC0-7F26-4411-BAFE-A45E8BB33A13}"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259490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5095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406679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05338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AFBEC0-7F26-4411-BAFE-A45E8BB33A1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3000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AFBEC0-7F26-4411-BAFE-A45E8BB33A1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74606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AFBEC0-7F26-4411-BAFE-A45E8BB33A13}"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536827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AFBEC0-7F26-4411-BAFE-A45E8BB33A13}"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7833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1AFBEC0-7F26-4411-BAFE-A45E8BB33A13}" type="datetimeFigureOut">
              <a:rPr lang="en-US" smtClean="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53428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2983652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5947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1AFBEC0-7F26-4411-BAFE-A45E8BB33A13}" type="datetimeFigureOut">
              <a:rPr lang="en-US" smtClean="0"/>
              <a:t>5/23/2023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D7D92A7-F37A-4C29-9CFD-D58E56BA93D4}" type="slidenum">
              <a:rPr lang="en-US" smtClean="0"/>
              <a:t>‹#›</a:t>
            </a:fld>
            <a:endParaRPr lang="en-US"/>
          </a:p>
        </p:txBody>
      </p:sp>
    </p:spTree>
    <p:extLst>
      <p:ext uri="{BB962C8B-B14F-4D97-AF65-F5344CB8AC3E}">
        <p14:creationId xmlns:p14="http://schemas.microsoft.com/office/powerpoint/2010/main" val="199065533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unicef.org/wash/water-scarcity" TargetMode="External"/><Relationship Id="rId2" Type="http://schemas.openxmlformats.org/officeDocument/2006/relationships/hyperlink" Target="https://www.norwich.edu/news/voices-from-the-hill/4043-water-scarcity-in-jordan-an-examination-of-the-causes-behind-the-crisis" TargetMode="External"/><Relationship Id="rId1" Type="http://schemas.openxmlformats.org/officeDocument/2006/relationships/slideLayout" Target="../slideLayouts/slideLayout2.xml"/><Relationship Id="rId4" Type="http://schemas.openxmlformats.org/officeDocument/2006/relationships/hyperlink" Target="https://www.usaid.gov/jordan/water-resources-environmen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Kerr_Dam"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464BB-6F14-C365-453D-086C1D884643}"/>
              </a:ext>
            </a:extLst>
          </p:cNvPr>
          <p:cNvSpPr>
            <a:spLocks noGrp="1"/>
          </p:cNvSpPr>
          <p:nvPr>
            <p:ph type="ctrTitle"/>
          </p:nvPr>
        </p:nvSpPr>
        <p:spPr/>
        <p:txBody>
          <a:bodyPr/>
          <a:lstStyle/>
          <a:p>
            <a:r>
              <a:rPr lang="en-US" cap="none" dirty="0">
                <a:latin typeface="Times New Roman" panose="02020603050405020304" pitchFamily="18" charset="0"/>
                <a:cs typeface="Times New Roman" panose="02020603050405020304" pitchFamily="18" charset="0"/>
              </a:rPr>
              <a:t>Water Crisis</a:t>
            </a:r>
          </a:p>
        </p:txBody>
      </p:sp>
      <p:sp>
        <p:nvSpPr>
          <p:cNvPr id="3" name="Subtitle 2">
            <a:extLst>
              <a:ext uri="{FF2B5EF4-FFF2-40B4-BE49-F238E27FC236}">
                <a16:creationId xmlns:a16="http://schemas.microsoft.com/office/drawing/2014/main" id="{93CD318E-EA0B-57C5-8F04-2858A7DDA214}"/>
              </a:ext>
            </a:extLst>
          </p:cNvPr>
          <p:cNvSpPr>
            <a:spLocks noGrp="1"/>
          </p:cNvSpPr>
          <p:nvPr>
            <p:ph type="subTitle" idx="1"/>
          </p:nvPr>
        </p:nvSpPr>
        <p:spPr/>
        <p:txBody>
          <a:bodyPr>
            <a:normAutofit lnSpcReduction="10000"/>
          </a:bodyPr>
          <a:lstStyle/>
          <a:p>
            <a:r>
              <a:rPr lang="en-US" cap="none" dirty="0">
                <a:solidFill>
                  <a:schemeClr val="tx1"/>
                </a:solidFill>
                <a:latin typeface="Times New Roman" panose="02020603050405020304" pitchFamily="18" charset="0"/>
                <a:cs typeface="Times New Roman" panose="02020603050405020304" pitchFamily="18" charset="0"/>
              </a:rPr>
              <a:t>Done by: Eleanor Haddad, </a:t>
            </a:r>
            <a:r>
              <a:rPr lang="en-US" cap="none" dirty="0" err="1">
                <a:solidFill>
                  <a:schemeClr val="tx1"/>
                </a:solidFill>
                <a:latin typeface="Times New Roman" panose="02020603050405020304" pitchFamily="18" charset="0"/>
                <a:cs typeface="Times New Roman" panose="02020603050405020304" pitchFamily="18" charset="0"/>
              </a:rPr>
              <a:t>Helana</a:t>
            </a:r>
            <a:r>
              <a:rPr lang="en-US" cap="none"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Jouaneeh</a:t>
            </a:r>
            <a:r>
              <a:rPr lang="en-US" cap="none" dirty="0">
                <a:solidFill>
                  <a:schemeClr val="tx1"/>
                </a:solidFill>
                <a:latin typeface="Times New Roman" panose="02020603050405020304" pitchFamily="18" charset="0"/>
                <a:cs typeface="Times New Roman" panose="02020603050405020304" pitchFamily="18" charset="0"/>
              </a:rPr>
              <a:t>, Sama </a:t>
            </a:r>
            <a:r>
              <a:rPr lang="en-US" cap="none" dirty="0" err="1">
                <a:solidFill>
                  <a:schemeClr val="tx1"/>
                </a:solidFill>
                <a:latin typeface="Times New Roman" panose="02020603050405020304" pitchFamily="18" charset="0"/>
                <a:cs typeface="Times New Roman" panose="02020603050405020304" pitchFamily="18" charset="0"/>
              </a:rPr>
              <a:t>Al.Soury</a:t>
            </a:r>
            <a:r>
              <a:rPr lang="en-US" cap="none"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Nayefa</a:t>
            </a:r>
            <a:r>
              <a:rPr lang="en-US" cap="none" dirty="0">
                <a:solidFill>
                  <a:schemeClr val="tx1"/>
                </a:solidFill>
                <a:latin typeface="Times New Roman" panose="02020603050405020304" pitchFamily="18" charset="0"/>
                <a:cs typeface="Times New Roman" panose="02020603050405020304" pitchFamily="18" charset="0"/>
              </a:rPr>
              <a:t> Al-</a:t>
            </a:r>
            <a:r>
              <a:rPr lang="en-US" cap="none" dirty="0" err="1">
                <a:solidFill>
                  <a:schemeClr val="tx1"/>
                </a:solidFill>
                <a:latin typeface="Times New Roman" panose="02020603050405020304" pitchFamily="18" charset="0"/>
                <a:cs typeface="Times New Roman" panose="02020603050405020304" pitchFamily="18" charset="0"/>
              </a:rPr>
              <a:t>Batarseh</a:t>
            </a:r>
            <a:endParaRPr lang="en-US" cap="none" dirty="0">
              <a:solidFill>
                <a:schemeClr val="tx1"/>
              </a:solidFill>
              <a:latin typeface="Times New Roman" panose="02020603050405020304" pitchFamily="18" charset="0"/>
              <a:cs typeface="Times New Roman" panose="02020603050405020304" pitchFamily="18" charset="0"/>
            </a:endParaRPr>
          </a:p>
          <a:p>
            <a:r>
              <a:rPr lang="en-US" cap="none" dirty="0">
                <a:solidFill>
                  <a:schemeClr val="tx1"/>
                </a:solidFill>
                <a:latin typeface="Times New Roman" panose="02020603050405020304" pitchFamily="18" charset="0"/>
                <a:cs typeface="Times New Roman" panose="02020603050405020304" pitchFamily="18" charset="0"/>
              </a:rPr>
              <a:t>7A</a:t>
            </a:r>
          </a:p>
        </p:txBody>
      </p:sp>
      <p:sp>
        <p:nvSpPr>
          <p:cNvPr id="4" name="TextBox 3">
            <a:extLst>
              <a:ext uri="{FF2B5EF4-FFF2-40B4-BE49-F238E27FC236}">
                <a16:creationId xmlns:a16="http://schemas.microsoft.com/office/drawing/2014/main" id="{0F218ED2-AA38-5844-9B83-D15A4ADACF1D}"/>
              </a:ext>
            </a:extLst>
          </p:cNvPr>
          <p:cNvSpPr txBox="1"/>
          <p:nvPr/>
        </p:nvSpPr>
        <p:spPr>
          <a:xfrm>
            <a:off x="2850078" y="701831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02791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F38E-77B0-DA19-6082-2612CF6DDBF0}"/>
              </a:ext>
            </a:extLst>
          </p:cNvPr>
          <p:cNvSpPr>
            <a:spLocks noGrp="1"/>
          </p:cNvSpPr>
          <p:nvPr>
            <p:ph type="title"/>
          </p:nvPr>
        </p:nvSpPr>
        <p:spPr>
          <a:xfrm>
            <a:off x="913774" y="201707"/>
            <a:ext cx="10364451" cy="712742"/>
          </a:xfrm>
        </p:spPr>
        <p:txBody>
          <a:bodyPr/>
          <a:lstStyle/>
          <a:p>
            <a:r>
              <a:rPr lang="en-US" cap="none" dirty="0">
                <a:latin typeface="Times New Roman" panose="02020603050405020304" pitchFamily="18" charset="0"/>
                <a:cs typeface="Times New Roman" panose="02020603050405020304" pitchFamily="18" charset="0"/>
              </a:rPr>
              <a:t>Recourses (Citation)</a:t>
            </a:r>
          </a:p>
        </p:txBody>
      </p:sp>
      <p:sp>
        <p:nvSpPr>
          <p:cNvPr id="3" name="Content Placeholder 2">
            <a:extLst>
              <a:ext uri="{FF2B5EF4-FFF2-40B4-BE49-F238E27FC236}">
                <a16:creationId xmlns:a16="http://schemas.microsoft.com/office/drawing/2014/main" id="{51DFDC3A-6207-E457-80F5-A828B1C680F3}"/>
              </a:ext>
            </a:extLst>
          </p:cNvPr>
          <p:cNvSpPr>
            <a:spLocks noGrp="1"/>
          </p:cNvSpPr>
          <p:nvPr>
            <p:ph sz="quarter" idx="13"/>
          </p:nvPr>
        </p:nvSpPr>
        <p:spPr>
          <a:xfrm>
            <a:off x="121023" y="1196788"/>
            <a:ext cx="11739283" cy="5459505"/>
          </a:xfrm>
        </p:spPr>
        <p:txBody>
          <a:bodyPr>
            <a:normAutofit/>
          </a:bodyPr>
          <a:lstStyle/>
          <a:p>
            <a:pPr>
              <a:buFont typeface="Wingdings" panose="05000000000000000000" pitchFamily="2" charset="2"/>
              <a:buChar char="ü"/>
            </a:pPr>
            <a:r>
              <a:rPr lang="en-US" sz="1400" i="1" cap="none" dirty="0">
                <a:effectLst/>
                <a:latin typeface="Times New Roman" panose="02020603050405020304" pitchFamily="18" charset="0"/>
                <a:cs typeface="Times New Roman" panose="02020603050405020304" pitchFamily="18" charset="0"/>
              </a:rPr>
              <a:t>Water crisis</a:t>
            </a:r>
            <a:r>
              <a:rPr lang="en-US" sz="1400" cap="none" dirty="0">
                <a:effectLst/>
                <a:latin typeface="Times New Roman" panose="02020603050405020304" pitchFamily="18" charset="0"/>
                <a:cs typeface="Times New Roman" panose="02020603050405020304" pitchFamily="18" charset="0"/>
              </a:rPr>
              <a:t>. </a:t>
            </a:r>
            <a:r>
              <a:rPr lang="en-US" sz="1400" cap="none" dirty="0" err="1">
                <a:effectLst/>
                <a:latin typeface="Times New Roman" panose="02020603050405020304" pitchFamily="18" charset="0"/>
                <a:cs typeface="Times New Roman" panose="02020603050405020304" pitchFamily="18" charset="0"/>
              </a:rPr>
              <a:t>Unicef</a:t>
            </a:r>
            <a:r>
              <a:rPr lang="en-US" sz="1400" cap="none" dirty="0">
                <a:effectLst/>
                <a:latin typeface="Times New Roman" panose="02020603050405020304" pitchFamily="18" charset="0"/>
                <a:cs typeface="Times New Roman" panose="02020603050405020304" pitchFamily="18" charset="0"/>
              </a:rPr>
              <a:t>. (N.D.). Https://www.Unicef.Org/wash/water-scarcity </a:t>
            </a:r>
          </a:p>
          <a:p>
            <a:pPr>
              <a:buFont typeface="Wingdings" panose="05000000000000000000" pitchFamily="2" charset="2"/>
              <a:buChar char="ü"/>
            </a:pPr>
            <a:r>
              <a:rPr lang="en-US" sz="1400" dirty="0">
                <a:effectLst/>
                <a:latin typeface="Times New Roman" panose="02020603050405020304" pitchFamily="18" charset="0"/>
                <a:cs typeface="Times New Roman" panose="02020603050405020304" pitchFamily="18" charset="0"/>
              </a:rPr>
              <a:t>Council on Foreign Relations. (n.d.). </a:t>
            </a:r>
            <a:r>
              <a:rPr lang="en-US" sz="1400" i="1" dirty="0">
                <a:effectLst/>
                <a:latin typeface="Times New Roman" panose="02020603050405020304" pitchFamily="18" charset="0"/>
                <a:cs typeface="Times New Roman" panose="02020603050405020304" pitchFamily="18" charset="0"/>
              </a:rPr>
              <a:t>Water crisis is getting worse</a:t>
            </a:r>
            <a:r>
              <a:rPr lang="en-US" sz="1400" dirty="0">
                <a:effectLst/>
                <a:latin typeface="Times New Roman" panose="02020603050405020304" pitchFamily="18" charset="0"/>
                <a:cs typeface="Times New Roman" panose="02020603050405020304" pitchFamily="18" charset="0"/>
              </a:rPr>
              <a:t>. Council on Foreign Relations. https://www.cfr.org/backgrounder/water-stress-global-problem-thats-getting-worse  Kolb, M. (2023, February 1). </a:t>
            </a:r>
            <a:r>
              <a:rPr lang="en-US" sz="1400" i="1" dirty="0">
                <a:effectLst/>
                <a:latin typeface="Times New Roman" panose="02020603050405020304" pitchFamily="18" charset="0"/>
                <a:cs typeface="Times New Roman" panose="02020603050405020304" pitchFamily="18" charset="0"/>
              </a:rPr>
              <a:t>water crisis </a:t>
            </a:r>
            <a:r>
              <a:rPr lang="en-US" sz="1400" dirty="0">
                <a:effectLst/>
                <a:latin typeface="Times New Roman" panose="02020603050405020304" pitchFamily="18" charset="0"/>
                <a:cs typeface="Times New Roman" panose="02020603050405020304" pitchFamily="18" charset="0"/>
              </a:rPr>
              <a:t>. Water Scarcity in Jordan: An Examination of the Causes behind the Crisis. </a:t>
            </a:r>
            <a:r>
              <a:rPr lang="en-US" sz="1400" dirty="0">
                <a:effectLst/>
                <a:latin typeface="Times New Roman" panose="02020603050405020304" pitchFamily="18" charset="0"/>
                <a:cs typeface="Times New Roman" panose="02020603050405020304" pitchFamily="18" charset="0"/>
                <a:hlinkClick r:id="rId2"/>
              </a:rPr>
              <a:t>https://www.norwich.edu/news/voices-from-the-hill/4043-water-scarcity-in-jordan-an-examination-of-the-causes-behind-the-crisis</a:t>
            </a:r>
            <a:r>
              <a:rPr lang="en-US" sz="1400" dirty="0">
                <a:effectLst/>
                <a:latin typeface="Times New Roman" panose="02020603050405020304" pitchFamily="18" charset="0"/>
                <a:cs typeface="Times New Roman" panose="02020603050405020304" pitchFamily="18" charset="0"/>
              </a:rPr>
              <a:t> </a:t>
            </a:r>
            <a:r>
              <a:rPr lang="en-US" sz="1400" i="1" dirty="0">
                <a:effectLst/>
                <a:latin typeface="Times New Roman" panose="02020603050405020304" pitchFamily="18" charset="0"/>
                <a:cs typeface="Times New Roman" panose="02020603050405020304" pitchFamily="18" charset="0"/>
              </a:rPr>
              <a:t>Water Crisis</a:t>
            </a:r>
            <a:r>
              <a:rPr lang="en-US" sz="1400" dirty="0">
                <a:effectLst/>
                <a:latin typeface="Times New Roman" panose="02020603050405020304" pitchFamily="18" charset="0"/>
                <a:cs typeface="Times New Roman" panose="02020603050405020304" pitchFamily="18" charset="0"/>
              </a:rPr>
              <a:t>. UNICEF. (n.d.). https://www.unicef.org/wash/water-scarcity </a:t>
            </a:r>
          </a:p>
          <a:p>
            <a:pPr>
              <a:buFont typeface="Wingdings" panose="05000000000000000000" pitchFamily="2" charset="2"/>
              <a:buChar char="ü"/>
            </a:pPr>
            <a:r>
              <a:rPr lang="en-US" sz="1400" cap="none" dirty="0">
                <a:effectLst/>
                <a:latin typeface="Times New Roman" panose="02020603050405020304" pitchFamily="18" charset="0"/>
                <a:cs typeface="Times New Roman" panose="02020603050405020304" pitchFamily="18" charset="0"/>
              </a:rPr>
              <a:t>Council on foreign relations. (N.D.). </a:t>
            </a:r>
            <a:r>
              <a:rPr lang="en-US" sz="1400" i="1" cap="none" dirty="0">
                <a:effectLst/>
                <a:latin typeface="Times New Roman" panose="02020603050405020304" pitchFamily="18" charset="0"/>
                <a:cs typeface="Times New Roman" panose="02020603050405020304" pitchFamily="18" charset="0"/>
              </a:rPr>
              <a:t>Water crisis is getting worse</a:t>
            </a:r>
            <a:r>
              <a:rPr lang="en-US" sz="1400" cap="none" dirty="0">
                <a:effectLst/>
                <a:latin typeface="Times New Roman" panose="02020603050405020304" pitchFamily="18" charset="0"/>
                <a:cs typeface="Times New Roman" panose="02020603050405020304" pitchFamily="18" charset="0"/>
              </a:rPr>
              <a:t>. Council on foreign relations. Https://www.Cfr.Org/backgrounder/water-stress-global-problem-thats-getting-worse  Kolb, M. (2023, </a:t>
            </a:r>
            <a:r>
              <a:rPr lang="en-US" sz="1400" cap="none" dirty="0" err="1">
                <a:effectLst/>
                <a:latin typeface="Times New Roman" panose="02020603050405020304" pitchFamily="18" charset="0"/>
                <a:cs typeface="Times New Roman" panose="02020603050405020304" pitchFamily="18" charset="0"/>
              </a:rPr>
              <a:t>february</a:t>
            </a:r>
            <a:r>
              <a:rPr lang="en-US" sz="1400" cap="none" dirty="0">
                <a:effectLst/>
                <a:latin typeface="Times New Roman" panose="02020603050405020304" pitchFamily="18" charset="0"/>
                <a:cs typeface="Times New Roman" panose="02020603050405020304" pitchFamily="18" charset="0"/>
              </a:rPr>
              <a:t> 1). </a:t>
            </a:r>
            <a:r>
              <a:rPr lang="en-US" sz="1400" i="1" cap="none" dirty="0">
                <a:effectLst/>
                <a:latin typeface="Times New Roman" panose="02020603050405020304" pitchFamily="18" charset="0"/>
                <a:cs typeface="Times New Roman" panose="02020603050405020304" pitchFamily="18" charset="0"/>
              </a:rPr>
              <a:t>Water crisis </a:t>
            </a:r>
            <a:r>
              <a:rPr lang="en-US" sz="1400" cap="none" dirty="0">
                <a:effectLst/>
                <a:latin typeface="Times New Roman" panose="02020603050405020304" pitchFamily="18" charset="0"/>
                <a:cs typeface="Times New Roman" panose="02020603050405020304" pitchFamily="18" charset="0"/>
              </a:rPr>
              <a:t>. water scarcity in </a:t>
            </a:r>
            <a:r>
              <a:rPr lang="en-US" sz="1400" cap="none" dirty="0" err="1">
                <a:effectLst/>
                <a:latin typeface="Times New Roman" panose="02020603050405020304" pitchFamily="18" charset="0"/>
                <a:cs typeface="Times New Roman" panose="02020603050405020304" pitchFamily="18" charset="0"/>
              </a:rPr>
              <a:t>jordan</a:t>
            </a:r>
            <a:r>
              <a:rPr lang="en-US" sz="1400" cap="none" dirty="0">
                <a:effectLst/>
                <a:latin typeface="Times New Roman" panose="02020603050405020304" pitchFamily="18" charset="0"/>
                <a:cs typeface="Times New Roman" panose="02020603050405020304" pitchFamily="18" charset="0"/>
              </a:rPr>
              <a:t>: an examination of the causes behind the crisis. Https://www.Norwich.Edu/news/voices-from-the-hill/4043-water-scarcity-in-jordan-an-examination-of-the-causes-behind-the-crisis </a:t>
            </a:r>
            <a:r>
              <a:rPr lang="en-US" sz="1400" i="1" cap="none" dirty="0">
                <a:effectLst/>
                <a:latin typeface="Times New Roman" panose="02020603050405020304" pitchFamily="18" charset="0"/>
                <a:cs typeface="Times New Roman" panose="02020603050405020304" pitchFamily="18" charset="0"/>
              </a:rPr>
              <a:t>Water crisis</a:t>
            </a:r>
            <a:r>
              <a:rPr lang="en-US" sz="1400" cap="none" dirty="0">
                <a:effectLst/>
                <a:latin typeface="Times New Roman" panose="02020603050405020304" pitchFamily="18" charset="0"/>
                <a:cs typeface="Times New Roman" panose="02020603050405020304" pitchFamily="18" charset="0"/>
              </a:rPr>
              <a:t>. </a:t>
            </a:r>
            <a:r>
              <a:rPr lang="en-US" sz="1400" cap="none" dirty="0" err="1">
                <a:effectLst/>
                <a:latin typeface="Times New Roman" panose="02020603050405020304" pitchFamily="18" charset="0"/>
                <a:cs typeface="Times New Roman" panose="02020603050405020304" pitchFamily="18" charset="0"/>
              </a:rPr>
              <a:t>Unicef</a:t>
            </a:r>
            <a:r>
              <a:rPr lang="en-US" sz="1400" cap="none" dirty="0">
                <a:effectLst/>
                <a:latin typeface="Times New Roman" panose="02020603050405020304" pitchFamily="18" charset="0"/>
                <a:cs typeface="Times New Roman" panose="02020603050405020304" pitchFamily="18" charset="0"/>
              </a:rPr>
              <a:t>. (N.D.). </a:t>
            </a:r>
            <a:r>
              <a:rPr lang="en-US" sz="1400" cap="none" dirty="0">
                <a:effectLst/>
                <a:latin typeface="Times New Roman" panose="02020603050405020304" pitchFamily="18" charset="0"/>
                <a:cs typeface="Times New Roman" panose="02020603050405020304" pitchFamily="18" charset="0"/>
                <a:hlinkClick r:id="rId3"/>
              </a:rPr>
              <a:t>Https://www.Unicef.Org/wash/water-scarcity</a:t>
            </a:r>
            <a:r>
              <a:rPr lang="en-US" sz="1400" cap="none" dirty="0">
                <a:effectLst/>
                <a:latin typeface="Times New Roman" panose="02020603050405020304" pitchFamily="18" charset="0"/>
                <a:cs typeface="Times New Roman" panose="02020603050405020304" pitchFamily="18" charset="0"/>
              </a:rPr>
              <a:t> </a:t>
            </a:r>
            <a:r>
              <a:rPr lang="en-US" sz="1400" i="1" cap="none" dirty="0">
                <a:effectLst/>
                <a:latin typeface="Times New Roman" panose="02020603050405020304" pitchFamily="18" charset="0"/>
                <a:cs typeface="Times New Roman" panose="02020603050405020304" pitchFamily="18" charset="0"/>
              </a:rPr>
              <a:t>Water resources &amp; environment: basic page: </a:t>
            </a:r>
            <a:r>
              <a:rPr lang="en-US" sz="1400" i="1" cap="none" dirty="0" err="1">
                <a:effectLst/>
                <a:latin typeface="Times New Roman" panose="02020603050405020304" pitchFamily="18" charset="0"/>
                <a:cs typeface="Times New Roman" panose="02020603050405020304" pitchFamily="18" charset="0"/>
              </a:rPr>
              <a:t>jordan</a:t>
            </a:r>
            <a:r>
              <a:rPr lang="en-US" sz="1400" cap="none" dirty="0">
                <a:effectLst/>
                <a:latin typeface="Times New Roman" panose="02020603050405020304" pitchFamily="18" charset="0"/>
                <a:cs typeface="Times New Roman" panose="02020603050405020304" pitchFamily="18" charset="0"/>
              </a:rPr>
              <a:t>. U.S. Agency for international development. (2022, august 16). </a:t>
            </a:r>
            <a:r>
              <a:rPr lang="en-US" sz="1400" cap="none" dirty="0">
                <a:effectLst/>
                <a:latin typeface="Times New Roman" panose="02020603050405020304" pitchFamily="18" charset="0"/>
                <a:cs typeface="Times New Roman" panose="02020603050405020304" pitchFamily="18" charset="0"/>
                <a:hlinkClick r:id="rId4"/>
              </a:rPr>
              <a:t>Https://www.Usaid.Gov/jordan/water-resources-environment</a:t>
            </a:r>
            <a:endParaRPr lang="en-US" sz="1400" cap="none" dirty="0">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1400" cap="none"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Saiesha</a:t>
            </a:r>
            <a:r>
              <a:rPr lang="en-US" sz="1400" dirty="0">
                <a:effectLst/>
                <a:latin typeface="Times New Roman" panose="02020603050405020304" pitchFamily="18" charset="0"/>
                <a:cs typeface="Times New Roman" panose="02020603050405020304" pitchFamily="18" charset="0"/>
              </a:rPr>
              <a:t>. (2022, April 14). </a:t>
            </a:r>
            <a:r>
              <a:rPr lang="en-US" sz="1400" i="1" dirty="0">
                <a:effectLst/>
                <a:latin typeface="Times New Roman" panose="02020603050405020304" pitchFamily="18" charset="0"/>
                <a:cs typeface="Times New Roman" panose="02020603050405020304" pitchFamily="18" charset="0"/>
              </a:rPr>
              <a:t>7 facts about water scarcity in Jordan</a:t>
            </a:r>
            <a:r>
              <a:rPr lang="en-US" sz="1400" dirty="0">
                <a:effectLst/>
                <a:latin typeface="Times New Roman" panose="02020603050405020304" pitchFamily="18" charset="0"/>
                <a:cs typeface="Times New Roman" panose="02020603050405020304" pitchFamily="18" charset="0"/>
              </a:rPr>
              <a:t>. The </a:t>
            </a:r>
            <a:r>
              <a:rPr lang="en-US" sz="1400" dirty="0" err="1">
                <a:effectLst/>
                <a:latin typeface="Times New Roman" panose="02020603050405020304" pitchFamily="18" charset="0"/>
                <a:cs typeface="Times New Roman" panose="02020603050405020304" pitchFamily="18" charset="0"/>
              </a:rPr>
              <a:t>Borgen</a:t>
            </a:r>
            <a:r>
              <a:rPr lang="en-US" sz="1400" dirty="0">
                <a:effectLst/>
                <a:latin typeface="Times New Roman" panose="02020603050405020304" pitchFamily="18" charset="0"/>
                <a:cs typeface="Times New Roman" panose="02020603050405020304" pitchFamily="18" charset="0"/>
              </a:rPr>
              <a:t> Project. https://borgenproject.org/water-scarcity-in-jordan/ </a:t>
            </a:r>
          </a:p>
          <a:p>
            <a:pPr>
              <a:buFont typeface="Wingdings" panose="05000000000000000000" pitchFamily="2" charset="2"/>
              <a:buChar char="ü"/>
            </a:pPr>
            <a:r>
              <a:rPr lang="en-US" sz="1400" dirty="0">
                <a:effectLst/>
                <a:latin typeface="Times New Roman" panose="02020603050405020304" pitchFamily="18" charset="0"/>
                <a:cs typeface="Times New Roman" panose="02020603050405020304" pitchFamily="18" charset="0"/>
              </a:rPr>
              <a:t>| N. A. A. (2023, February 6). </a:t>
            </a:r>
            <a:r>
              <a:rPr lang="en-US" sz="1400" i="1" dirty="0">
                <a:effectLst/>
                <a:latin typeface="Times New Roman" panose="02020603050405020304" pitchFamily="18" charset="0"/>
                <a:cs typeface="Times New Roman" panose="02020603050405020304" pitchFamily="18" charset="0"/>
              </a:rPr>
              <a:t>Ways to counter water scarcity in Jordan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EcoMENA</a:t>
            </a:r>
            <a:r>
              <a:rPr lang="en-US" sz="1400" dirty="0">
                <a:effectLst/>
                <a:latin typeface="Times New Roman" panose="02020603050405020304" pitchFamily="18" charset="0"/>
                <a:cs typeface="Times New Roman" panose="02020603050405020304" pitchFamily="18" charset="0"/>
              </a:rPr>
              <a:t>. https://www.ecomena.org/water-scarcity-jordan/#:~:text=Desalination%20can%20provide%20a%20safe,a%20new%20independent%20water%20source </a:t>
            </a:r>
          </a:p>
          <a:p>
            <a:pPr>
              <a:buFont typeface="Wingdings" panose="05000000000000000000" pitchFamily="2" charset="2"/>
              <a:buChar char="ü"/>
            </a:pPr>
            <a:endParaRPr lang="en-US" sz="1400" cap="none" dirty="0">
              <a:effectLst/>
              <a:latin typeface="Times New Roman" panose="02020603050405020304" pitchFamily="18" charset="0"/>
              <a:cs typeface="Times New Roman" panose="02020603050405020304" pitchFamily="18" charset="0"/>
            </a:endParaRP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32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029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D0E8E8-F6A2-0455-B250-C5664A68BCD8}"/>
              </a:ext>
            </a:extLst>
          </p:cNvPr>
          <p:cNvPicPr>
            <a:picLocks noChangeAspect="1"/>
          </p:cNvPicPr>
          <p:nvPr/>
        </p:nvPicPr>
        <p:blipFill>
          <a:blip r:embed="rId2"/>
          <a:stretch>
            <a:fillRect/>
          </a:stretch>
        </p:blipFill>
        <p:spPr>
          <a:xfrm>
            <a:off x="-1" y="0"/>
            <a:ext cx="12192001" cy="6981300"/>
          </a:xfrm>
          <a:prstGeom prst="rect">
            <a:avLst/>
          </a:prstGeom>
        </p:spPr>
      </p:pic>
    </p:spTree>
    <p:extLst>
      <p:ext uri="{BB962C8B-B14F-4D97-AF65-F5344CB8AC3E}">
        <p14:creationId xmlns:p14="http://schemas.microsoft.com/office/powerpoint/2010/main" val="315987416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6AED1-8741-ADC3-1FBE-9C576888892F}"/>
              </a:ext>
            </a:extLst>
          </p:cNvPr>
          <p:cNvSpPr>
            <a:spLocks noGrp="1"/>
          </p:cNvSpPr>
          <p:nvPr>
            <p:ph sz="quarter" idx="13"/>
          </p:nvPr>
        </p:nvSpPr>
        <p:spPr>
          <a:xfrm>
            <a:off x="443129" y="780338"/>
            <a:ext cx="5284694" cy="4880872"/>
          </a:xfrm>
        </p:spPr>
        <p:txBody>
          <a:bodyPr>
            <a:noAutofit/>
          </a:bodyPr>
          <a:lstStyle/>
          <a:p>
            <a:pPr marL="0" indent="0">
              <a:buNone/>
            </a:pPr>
            <a:r>
              <a:rPr lang="en-US" sz="4000" cap="none" dirty="0">
                <a:latin typeface="Times New Roman" panose="02020603050405020304" pitchFamily="18" charset="0"/>
                <a:cs typeface="Times New Roman" panose="02020603050405020304" pitchFamily="18" charset="0"/>
              </a:rPr>
              <a:t>How do you imagine life to be without water if around 60 percent of our body is made up of water, and we can only live three to five days without fluids</a:t>
            </a:r>
          </a:p>
        </p:txBody>
      </p:sp>
      <p:pic>
        <p:nvPicPr>
          <p:cNvPr id="5" name="Picture 4">
            <a:extLst>
              <a:ext uri="{FF2B5EF4-FFF2-40B4-BE49-F238E27FC236}">
                <a16:creationId xmlns:a16="http://schemas.microsoft.com/office/drawing/2014/main" id="{CC4D8EF3-64FD-FD18-FAB5-5613D33F4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270" y="1650831"/>
            <a:ext cx="5964517" cy="3355041"/>
          </a:xfrm>
          <a:prstGeom prst="rect">
            <a:avLst/>
          </a:prstGeom>
        </p:spPr>
      </p:pic>
    </p:spTree>
    <p:extLst>
      <p:ext uri="{BB962C8B-B14F-4D97-AF65-F5344CB8AC3E}">
        <p14:creationId xmlns:p14="http://schemas.microsoft.com/office/powerpoint/2010/main" val="11491228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6D3E-DD41-F882-1E9A-7A9DC802CD30}"/>
              </a:ext>
            </a:extLst>
          </p:cNvPr>
          <p:cNvSpPr>
            <a:spLocks noGrp="1"/>
          </p:cNvSpPr>
          <p:nvPr>
            <p:ph type="title"/>
          </p:nvPr>
        </p:nvSpPr>
        <p:spPr>
          <a:xfrm>
            <a:off x="913149" y="363023"/>
            <a:ext cx="10364451" cy="1596177"/>
          </a:xfrm>
        </p:spPr>
        <p:txBody>
          <a:bodyPr/>
          <a:lstStyle/>
          <a:p>
            <a:r>
              <a:rPr lang="en-US" cap="none" dirty="0">
                <a:latin typeface="Times New Roman" panose="02020603050405020304" pitchFamily="18" charset="0"/>
                <a:cs typeface="Times New Roman" panose="02020603050405020304" pitchFamily="18" charset="0"/>
              </a:rPr>
              <a:t>Water Crisis Issues</a:t>
            </a:r>
          </a:p>
        </p:txBody>
      </p:sp>
      <p:sp>
        <p:nvSpPr>
          <p:cNvPr id="3" name="Content Placeholder 2">
            <a:extLst>
              <a:ext uri="{FF2B5EF4-FFF2-40B4-BE49-F238E27FC236}">
                <a16:creationId xmlns:a16="http://schemas.microsoft.com/office/drawing/2014/main" id="{9A392D4C-E44C-60B2-C630-945899939D5B}"/>
              </a:ext>
            </a:extLst>
          </p:cNvPr>
          <p:cNvSpPr>
            <a:spLocks noGrp="1"/>
          </p:cNvSpPr>
          <p:nvPr>
            <p:ph sz="quarter" idx="13"/>
          </p:nvPr>
        </p:nvSpPr>
        <p:spPr>
          <a:xfrm>
            <a:off x="6952128" y="1959200"/>
            <a:ext cx="4652683" cy="4307129"/>
          </a:xfrm>
        </p:spPr>
        <p:txBody>
          <a:bodyPr>
            <a:normAutofit/>
          </a:bodyPr>
          <a:lstStyle/>
          <a:p>
            <a:pPr marL="0" indent="0">
              <a:buNone/>
            </a:pPr>
            <a:r>
              <a:rPr lang="en-US" sz="3600" cap="none" dirty="0">
                <a:latin typeface="Times New Roman" panose="02020603050405020304" pitchFamily="18" charset="0"/>
                <a:cs typeface="Times New Roman" panose="02020603050405020304" pitchFamily="18" charset="0"/>
              </a:rPr>
              <a:t>Two issues of water crisis are:</a:t>
            </a:r>
          </a:p>
          <a:p>
            <a:pPr>
              <a:buFont typeface="Times New Roman" panose="02020603050405020304" pitchFamily="18" charset="0"/>
              <a:buChar char="♥"/>
            </a:pPr>
            <a:r>
              <a:rPr lang="en-US" sz="3600" cap="none" dirty="0">
                <a:latin typeface="Times New Roman" panose="02020603050405020304" pitchFamily="18" charset="0"/>
                <a:cs typeface="Times New Roman" panose="02020603050405020304" pitchFamily="18" charset="0"/>
                <a:hlinkClick r:id="rId2" action="ppaction://hlinksldjump"/>
              </a:rPr>
              <a:t>Water pollution</a:t>
            </a:r>
            <a:endParaRPr lang="en-US" sz="3600" cap="none" dirty="0">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sz="3600" cap="none" dirty="0">
                <a:latin typeface="Times New Roman" panose="02020603050405020304" pitchFamily="18" charset="0"/>
                <a:cs typeface="Times New Roman" panose="02020603050405020304" pitchFamily="18" charset="0"/>
                <a:hlinkClick r:id="rId3" action="ppaction://hlinksldjump"/>
              </a:rPr>
              <a:t>Water shortage</a:t>
            </a:r>
            <a:endParaRPr lang="en-US" sz="3600" cap="none"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5B8E8EE-11D3-5703-1777-CDF91DCCD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83" y="1959200"/>
            <a:ext cx="6611815" cy="3544190"/>
          </a:xfrm>
          <a:prstGeom prst="rect">
            <a:avLst/>
          </a:prstGeom>
        </p:spPr>
      </p:pic>
    </p:spTree>
    <p:extLst>
      <p:ext uri="{BB962C8B-B14F-4D97-AF65-F5344CB8AC3E}">
        <p14:creationId xmlns:p14="http://schemas.microsoft.com/office/powerpoint/2010/main" val="1252139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80">
                                          <p:stCondLst>
                                            <p:cond delay="0"/>
                                          </p:stCondLst>
                                        </p:cTn>
                                        <p:tgtEl>
                                          <p:spTgt spid="3">
                                            <p:txEl>
                                              <p:pRg st="1" end="1"/>
                                            </p:txEl>
                                          </p:spTgt>
                                        </p:tgtEl>
                                      </p:cBhvr>
                                    </p:animEffect>
                                    <p:anim calcmode="lin" valueType="num">
                                      <p:cBhvr>
                                        <p:cTn id="1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1" end="1"/>
                                            </p:txEl>
                                          </p:spTgt>
                                        </p:tgtEl>
                                      </p:cBhvr>
                                      <p:to x="100000" y="60000"/>
                                    </p:animScale>
                                    <p:animScale>
                                      <p:cBhvr>
                                        <p:cTn id="21" dur="166" decel="50000">
                                          <p:stCondLst>
                                            <p:cond delay="676"/>
                                          </p:stCondLst>
                                        </p:cTn>
                                        <p:tgtEl>
                                          <p:spTgt spid="3">
                                            <p:txEl>
                                              <p:pRg st="1" end="1"/>
                                            </p:txEl>
                                          </p:spTgt>
                                        </p:tgtEl>
                                      </p:cBhvr>
                                      <p:to x="100000" y="100000"/>
                                    </p:animScale>
                                    <p:animScale>
                                      <p:cBhvr>
                                        <p:cTn id="22" dur="26">
                                          <p:stCondLst>
                                            <p:cond delay="1312"/>
                                          </p:stCondLst>
                                        </p:cTn>
                                        <p:tgtEl>
                                          <p:spTgt spid="3">
                                            <p:txEl>
                                              <p:pRg st="1" end="1"/>
                                            </p:txEl>
                                          </p:spTgt>
                                        </p:tgtEl>
                                      </p:cBhvr>
                                      <p:to x="100000" y="80000"/>
                                    </p:animScale>
                                    <p:animScale>
                                      <p:cBhvr>
                                        <p:cTn id="23" dur="166" decel="50000">
                                          <p:stCondLst>
                                            <p:cond delay="1338"/>
                                          </p:stCondLst>
                                        </p:cTn>
                                        <p:tgtEl>
                                          <p:spTgt spid="3">
                                            <p:txEl>
                                              <p:pRg st="1" end="1"/>
                                            </p:txEl>
                                          </p:spTgt>
                                        </p:tgtEl>
                                      </p:cBhvr>
                                      <p:to x="100000" y="100000"/>
                                    </p:animScale>
                                    <p:animScale>
                                      <p:cBhvr>
                                        <p:cTn id="24" dur="26">
                                          <p:stCondLst>
                                            <p:cond delay="1642"/>
                                          </p:stCondLst>
                                        </p:cTn>
                                        <p:tgtEl>
                                          <p:spTgt spid="3">
                                            <p:txEl>
                                              <p:pRg st="1" end="1"/>
                                            </p:txEl>
                                          </p:spTgt>
                                        </p:tgtEl>
                                      </p:cBhvr>
                                      <p:to x="100000" y="90000"/>
                                    </p:animScale>
                                    <p:animScale>
                                      <p:cBhvr>
                                        <p:cTn id="25" dur="166" decel="50000">
                                          <p:stCondLst>
                                            <p:cond delay="1668"/>
                                          </p:stCondLst>
                                        </p:cTn>
                                        <p:tgtEl>
                                          <p:spTgt spid="3">
                                            <p:txEl>
                                              <p:pRg st="1" end="1"/>
                                            </p:txEl>
                                          </p:spTgt>
                                        </p:tgtEl>
                                      </p:cBhvr>
                                      <p:to x="100000" y="100000"/>
                                    </p:animScale>
                                    <p:animScale>
                                      <p:cBhvr>
                                        <p:cTn id="26" dur="26">
                                          <p:stCondLst>
                                            <p:cond delay="1808"/>
                                          </p:stCondLst>
                                        </p:cTn>
                                        <p:tgtEl>
                                          <p:spTgt spid="3">
                                            <p:txEl>
                                              <p:pRg st="1" end="1"/>
                                            </p:txEl>
                                          </p:spTgt>
                                        </p:tgtEl>
                                      </p:cBhvr>
                                      <p:to x="100000" y="95000"/>
                                    </p:animScale>
                                    <p:animScale>
                                      <p:cBhvr>
                                        <p:cTn id="27" dur="166" decel="50000">
                                          <p:stCondLst>
                                            <p:cond delay="1834"/>
                                          </p:stCondLst>
                                        </p:cTn>
                                        <p:tgtEl>
                                          <p:spTgt spid="3">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80">
                                          <p:stCondLst>
                                            <p:cond delay="0"/>
                                          </p:stCondLst>
                                        </p:cTn>
                                        <p:tgtEl>
                                          <p:spTgt spid="3">
                                            <p:txEl>
                                              <p:pRg st="2" end="2"/>
                                            </p:txEl>
                                          </p:spTgt>
                                        </p:tgtEl>
                                      </p:cBhvr>
                                    </p:animEffect>
                                    <p:anim calcmode="lin" valueType="num">
                                      <p:cBhvr>
                                        <p:cTn id="33"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2" end="2"/>
                                            </p:txEl>
                                          </p:spTgt>
                                        </p:tgtEl>
                                      </p:cBhvr>
                                      <p:to x="100000" y="60000"/>
                                    </p:animScale>
                                    <p:animScale>
                                      <p:cBhvr>
                                        <p:cTn id="39" dur="166" decel="50000">
                                          <p:stCondLst>
                                            <p:cond delay="676"/>
                                          </p:stCondLst>
                                        </p:cTn>
                                        <p:tgtEl>
                                          <p:spTgt spid="3">
                                            <p:txEl>
                                              <p:pRg st="2" end="2"/>
                                            </p:txEl>
                                          </p:spTgt>
                                        </p:tgtEl>
                                      </p:cBhvr>
                                      <p:to x="100000" y="100000"/>
                                    </p:animScale>
                                    <p:animScale>
                                      <p:cBhvr>
                                        <p:cTn id="40" dur="26">
                                          <p:stCondLst>
                                            <p:cond delay="1312"/>
                                          </p:stCondLst>
                                        </p:cTn>
                                        <p:tgtEl>
                                          <p:spTgt spid="3">
                                            <p:txEl>
                                              <p:pRg st="2" end="2"/>
                                            </p:txEl>
                                          </p:spTgt>
                                        </p:tgtEl>
                                      </p:cBhvr>
                                      <p:to x="100000" y="80000"/>
                                    </p:animScale>
                                    <p:animScale>
                                      <p:cBhvr>
                                        <p:cTn id="41" dur="166" decel="50000">
                                          <p:stCondLst>
                                            <p:cond delay="1338"/>
                                          </p:stCondLst>
                                        </p:cTn>
                                        <p:tgtEl>
                                          <p:spTgt spid="3">
                                            <p:txEl>
                                              <p:pRg st="2" end="2"/>
                                            </p:txEl>
                                          </p:spTgt>
                                        </p:tgtEl>
                                      </p:cBhvr>
                                      <p:to x="100000" y="100000"/>
                                    </p:animScale>
                                    <p:animScale>
                                      <p:cBhvr>
                                        <p:cTn id="42" dur="26">
                                          <p:stCondLst>
                                            <p:cond delay="1642"/>
                                          </p:stCondLst>
                                        </p:cTn>
                                        <p:tgtEl>
                                          <p:spTgt spid="3">
                                            <p:txEl>
                                              <p:pRg st="2" end="2"/>
                                            </p:txEl>
                                          </p:spTgt>
                                        </p:tgtEl>
                                      </p:cBhvr>
                                      <p:to x="100000" y="90000"/>
                                    </p:animScale>
                                    <p:animScale>
                                      <p:cBhvr>
                                        <p:cTn id="43" dur="166" decel="50000">
                                          <p:stCondLst>
                                            <p:cond delay="1668"/>
                                          </p:stCondLst>
                                        </p:cTn>
                                        <p:tgtEl>
                                          <p:spTgt spid="3">
                                            <p:txEl>
                                              <p:pRg st="2" end="2"/>
                                            </p:txEl>
                                          </p:spTgt>
                                        </p:tgtEl>
                                      </p:cBhvr>
                                      <p:to x="100000" y="100000"/>
                                    </p:animScale>
                                    <p:animScale>
                                      <p:cBhvr>
                                        <p:cTn id="44" dur="26">
                                          <p:stCondLst>
                                            <p:cond delay="1808"/>
                                          </p:stCondLst>
                                        </p:cTn>
                                        <p:tgtEl>
                                          <p:spTgt spid="3">
                                            <p:txEl>
                                              <p:pRg st="2" end="2"/>
                                            </p:txEl>
                                          </p:spTgt>
                                        </p:tgtEl>
                                      </p:cBhvr>
                                      <p:to x="100000" y="95000"/>
                                    </p:animScale>
                                    <p:animScale>
                                      <p:cBhvr>
                                        <p:cTn id="45" dur="166" decel="50000">
                                          <p:stCondLst>
                                            <p:cond delay="1834"/>
                                          </p:stCondLst>
                                        </p:cTn>
                                        <p:tgtEl>
                                          <p:spTgt spid="3">
                                            <p:txEl>
                                              <p:pRg st="2" end="2"/>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7E8C-D8A9-3E80-28AE-53E45D66CD1F}"/>
              </a:ext>
            </a:extLst>
          </p:cNvPr>
          <p:cNvSpPr>
            <a:spLocks noGrp="1"/>
          </p:cNvSpPr>
          <p:nvPr>
            <p:ph type="title"/>
          </p:nvPr>
        </p:nvSpPr>
        <p:spPr/>
        <p:txBody>
          <a:bodyPr/>
          <a:lstStyle/>
          <a:p>
            <a:r>
              <a:rPr lang="en-US" cap="none" dirty="0">
                <a:latin typeface="Times New Roman" panose="02020603050405020304" pitchFamily="18" charset="0"/>
                <a:cs typeface="Times New Roman" panose="02020603050405020304" pitchFamily="18" charset="0"/>
              </a:rPr>
              <a:t>Causes Of Water Crisis</a:t>
            </a:r>
          </a:p>
        </p:txBody>
      </p:sp>
      <p:sp>
        <p:nvSpPr>
          <p:cNvPr id="3" name="Content Placeholder 2">
            <a:extLst>
              <a:ext uri="{FF2B5EF4-FFF2-40B4-BE49-F238E27FC236}">
                <a16:creationId xmlns:a16="http://schemas.microsoft.com/office/drawing/2014/main" id="{E2BAFFFA-7387-371F-9FAB-DDA067BE7971}"/>
              </a:ext>
            </a:extLst>
          </p:cNvPr>
          <p:cNvSpPr>
            <a:spLocks noGrp="1"/>
          </p:cNvSpPr>
          <p:nvPr>
            <p:ph sz="quarter" idx="13"/>
          </p:nvPr>
        </p:nvSpPr>
        <p:spPr>
          <a:xfrm>
            <a:off x="913774" y="2367092"/>
            <a:ext cx="10363826" cy="3778214"/>
          </a:xfrm>
        </p:spPr>
        <p:txBody>
          <a:bodyPr>
            <a:normAutofit/>
          </a:bodyPr>
          <a:lstStyle/>
          <a:p>
            <a:pPr marL="0" indent="0">
              <a:buNone/>
            </a:pPr>
            <a:r>
              <a:rPr lang="en-US" sz="2800" cap="none" dirty="0">
                <a:latin typeface="Times New Roman" panose="02020603050405020304" pitchFamily="18" charset="0"/>
                <a:cs typeface="Times New Roman" panose="02020603050405020304" pitchFamily="18" charset="0"/>
              </a:rPr>
              <a:t>Some Causes Of Water Crisis are:-</a:t>
            </a:r>
          </a:p>
          <a:p>
            <a:pPr marL="0" indent="0">
              <a:buNone/>
            </a:pPr>
            <a:endParaRPr lang="en-US" sz="2800" cap="none"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189478-FAB6-88A1-36E2-B8D1DF412D55}"/>
              </a:ext>
            </a:extLst>
          </p:cNvPr>
          <p:cNvSpPr txBox="1"/>
          <p:nvPr/>
        </p:nvSpPr>
        <p:spPr>
          <a:xfrm>
            <a:off x="1048245" y="2996454"/>
            <a:ext cx="4586073"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Climate Change</a:t>
            </a:r>
          </a:p>
        </p:txBody>
      </p:sp>
      <p:sp>
        <p:nvSpPr>
          <p:cNvPr id="5" name="TextBox 4">
            <a:extLst>
              <a:ext uri="{FF2B5EF4-FFF2-40B4-BE49-F238E27FC236}">
                <a16:creationId xmlns:a16="http://schemas.microsoft.com/office/drawing/2014/main" id="{B6BF56B5-9674-B2AA-0069-39F2E0D01C40}"/>
              </a:ext>
            </a:extLst>
          </p:cNvPr>
          <p:cNvSpPr txBox="1"/>
          <p:nvPr/>
        </p:nvSpPr>
        <p:spPr>
          <a:xfrm>
            <a:off x="1048245" y="3458119"/>
            <a:ext cx="2636249"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Natural Disasters</a:t>
            </a:r>
          </a:p>
        </p:txBody>
      </p:sp>
      <p:sp>
        <p:nvSpPr>
          <p:cNvPr id="6" name="TextBox 5">
            <a:extLst>
              <a:ext uri="{FF2B5EF4-FFF2-40B4-BE49-F238E27FC236}">
                <a16:creationId xmlns:a16="http://schemas.microsoft.com/office/drawing/2014/main" id="{2BF756C8-4FB6-A82C-8A1E-57F776DC2C7B}"/>
              </a:ext>
            </a:extLst>
          </p:cNvPr>
          <p:cNvSpPr txBox="1"/>
          <p:nvPr/>
        </p:nvSpPr>
        <p:spPr>
          <a:xfrm>
            <a:off x="1048245" y="3929893"/>
            <a:ext cx="2796988"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Water Waste</a:t>
            </a:r>
          </a:p>
        </p:txBody>
      </p:sp>
      <p:sp>
        <p:nvSpPr>
          <p:cNvPr id="8" name="TextBox 7">
            <a:extLst>
              <a:ext uri="{FF2B5EF4-FFF2-40B4-BE49-F238E27FC236}">
                <a16:creationId xmlns:a16="http://schemas.microsoft.com/office/drawing/2014/main" id="{5EAB6B8C-5D6E-E2E5-2EE6-EFBF9EC4F021}"/>
              </a:ext>
            </a:extLst>
          </p:cNvPr>
          <p:cNvSpPr txBox="1"/>
          <p:nvPr/>
        </p:nvSpPr>
        <p:spPr>
          <a:xfrm>
            <a:off x="1048245" y="4401667"/>
            <a:ext cx="3039661"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Lack Of Water Data</a:t>
            </a:r>
          </a:p>
        </p:txBody>
      </p:sp>
      <p:pic>
        <p:nvPicPr>
          <p:cNvPr id="10" name="Picture 9">
            <a:extLst>
              <a:ext uri="{FF2B5EF4-FFF2-40B4-BE49-F238E27FC236}">
                <a16:creationId xmlns:a16="http://schemas.microsoft.com/office/drawing/2014/main" id="{96B79285-6AD5-8A0E-7510-12B7B069B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954" y="2417661"/>
            <a:ext cx="5784138" cy="3310786"/>
          </a:xfrm>
          <a:prstGeom prst="rect">
            <a:avLst/>
          </a:prstGeom>
        </p:spPr>
      </p:pic>
    </p:spTree>
    <p:extLst>
      <p:ext uri="{BB962C8B-B14F-4D97-AF65-F5344CB8AC3E}">
        <p14:creationId xmlns:p14="http://schemas.microsoft.com/office/powerpoint/2010/main" val="2609433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par>
                          <p:cTn id="42" fill="hold">
                            <p:stCondLst>
                              <p:cond delay="6000"/>
                            </p:stCondLst>
                            <p:childTnLst>
                              <p:par>
                                <p:cTn id="43" presetID="26"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80">
                                          <p:stCondLst>
                                            <p:cond delay="0"/>
                                          </p:stCondLst>
                                        </p:cTn>
                                        <p:tgtEl>
                                          <p:spTgt spid="6"/>
                                        </p:tgtEl>
                                      </p:cBhvr>
                                    </p:animEffect>
                                    <p:anim calcmode="lin" valueType="num">
                                      <p:cBhvr>
                                        <p:cTn id="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gtEl>
                                      </p:cBhvr>
                                      <p:to x="100000" y="60000"/>
                                    </p:animScale>
                                    <p:animScale>
                                      <p:cBhvr>
                                        <p:cTn id="52" dur="166" decel="50000">
                                          <p:stCondLst>
                                            <p:cond delay="676"/>
                                          </p:stCondLst>
                                        </p:cTn>
                                        <p:tgtEl>
                                          <p:spTgt spid="6"/>
                                        </p:tgtEl>
                                      </p:cBhvr>
                                      <p:to x="100000" y="100000"/>
                                    </p:animScale>
                                    <p:animScale>
                                      <p:cBhvr>
                                        <p:cTn id="53" dur="26">
                                          <p:stCondLst>
                                            <p:cond delay="1312"/>
                                          </p:stCondLst>
                                        </p:cTn>
                                        <p:tgtEl>
                                          <p:spTgt spid="6"/>
                                        </p:tgtEl>
                                      </p:cBhvr>
                                      <p:to x="100000" y="80000"/>
                                    </p:animScale>
                                    <p:animScale>
                                      <p:cBhvr>
                                        <p:cTn id="54" dur="166" decel="50000">
                                          <p:stCondLst>
                                            <p:cond delay="1338"/>
                                          </p:stCondLst>
                                        </p:cTn>
                                        <p:tgtEl>
                                          <p:spTgt spid="6"/>
                                        </p:tgtEl>
                                      </p:cBhvr>
                                      <p:to x="100000" y="100000"/>
                                    </p:animScale>
                                    <p:animScale>
                                      <p:cBhvr>
                                        <p:cTn id="55" dur="26">
                                          <p:stCondLst>
                                            <p:cond delay="1642"/>
                                          </p:stCondLst>
                                        </p:cTn>
                                        <p:tgtEl>
                                          <p:spTgt spid="6"/>
                                        </p:tgtEl>
                                      </p:cBhvr>
                                      <p:to x="100000" y="90000"/>
                                    </p:animScale>
                                    <p:animScale>
                                      <p:cBhvr>
                                        <p:cTn id="56" dur="166" decel="50000">
                                          <p:stCondLst>
                                            <p:cond delay="1668"/>
                                          </p:stCondLst>
                                        </p:cTn>
                                        <p:tgtEl>
                                          <p:spTgt spid="6"/>
                                        </p:tgtEl>
                                      </p:cBhvr>
                                      <p:to x="100000" y="100000"/>
                                    </p:animScale>
                                    <p:animScale>
                                      <p:cBhvr>
                                        <p:cTn id="57" dur="26">
                                          <p:stCondLst>
                                            <p:cond delay="1808"/>
                                          </p:stCondLst>
                                        </p:cTn>
                                        <p:tgtEl>
                                          <p:spTgt spid="6"/>
                                        </p:tgtEl>
                                      </p:cBhvr>
                                      <p:to x="100000" y="95000"/>
                                    </p:animScale>
                                    <p:animScale>
                                      <p:cBhvr>
                                        <p:cTn id="58" dur="166" decel="50000">
                                          <p:stCondLst>
                                            <p:cond delay="1834"/>
                                          </p:stCondLst>
                                        </p:cTn>
                                        <p:tgtEl>
                                          <p:spTgt spid="6"/>
                                        </p:tgtEl>
                                      </p:cBhvr>
                                      <p:to x="100000" y="100000"/>
                                    </p:animScale>
                                  </p:childTnLst>
                                </p:cTn>
                              </p:par>
                            </p:childTnLst>
                          </p:cTn>
                        </p:par>
                        <p:par>
                          <p:cTn id="59" fill="hold">
                            <p:stCondLst>
                              <p:cond delay="8000"/>
                            </p:stCondLst>
                            <p:childTnLst>
                              <p:par>
                                <p:cTn id="60" presetID="26" presetClass="entr" presetSubtype="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80">
                                          <p:stCondLst>
                                            <p:cond delay="0"/>
                                          </p:stCondLst>
                                        </p:cTn>
                                        <p:tgtEl>
                                          <p:spTgt spid="8"/>
                                        </p:tgtEl>
                                      </p:cBhvr>
                                    </p:animEffect>
                                    <p:anim calcmode="lin" valueType="num">
                                      <p:cBhvr>
                                        <p:cTn id="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8" dur="26">
                                          <p:stCondLst>
                                            <p:cond delay="650"/>
                                          </p:stCondLst>
                                        </p:cTn>
                                        <p:tgtEl>
                                          <p:spTgt spid="8"/>
                                        </p:tgtEl>
                                      </p:cBhvr>
                                      <p:to x="100000" y="60000"/>
                                    </p:animScale>
                                    <p:animScale>
                                      <p:cBhvr>
                                        <p:cTn id="69" dur="166" decel="50000">
                                          <p:stCondLst>
                                            <p:cond delay="676"/>
                                          </p:stCondLst>
                                        </p:cTn>
                                        <p:tgtEl>
                                          <p:spTgt spid="8"/>
                                        </p:tgtEl>
                                      </p:cBhvr>
                                      <p:to x="100000" y="100000"/>
                                    </p:animScale>
                                    <p:animScale>
                                      <p:cBhvr>
                                        <p:cTn id="70" dur="26">
                                          <p:stCondLst>
                                            <p:cond delay="1312"/>
                                          </p:stCondLst>
                                        </p:cTn>
                                        <p:tgtEl>
                                          <p:spTgt spid="8"/>
                                        </p:tgtEl>
                                      </p:cBhvr>
                                      <p:to x="100000" y="80000"/>
                                    </p:animScale>
                                    <p:animScale>
                                      <p:cBhvr>
                                        <p:cTn id="71" dur="166" decel="50000">
                                          <p:stCondLst>
                                            <p:cond delay="1338"/>
                                          </p:stCondLst>
                                        </p:cTn>
                                        <p:tgtEl>
                                          <p:spTgt spid="8"/>
                                        </p:tgtEl>
                                      </p:cBhvr>
                                      <p:to x="100000" y="100000"/>
                                    </p:animScale>
                                    <p:animScale>
                                      <p:cBhvr>
                                        <p:cTn id="72" dur="26">
                                          <p:stCondLst>
                                            <p:cond delay="1642"/>
                                          </p:stCondLst>
                                        </p:cTn>
                                        <p:tgtEl>
                                          <p:spTgt spid="8"/>
                                        </p:tgtEl>
                                      </p:cBhvr>
                                      <p:to x="100000" y="90000"/>
                                    </p:animScale>
                                    <p:animScale>
                                      <p:cBhvr>
                                        <p:cTn id="73" dur="166" decel="50000">
                                          <p:stCondLst>
                                            <p:cond delay="1668"/>
                                          </p:stCondLst>
                                        </p:cTn>
                                        <p:tgtEl>
                                          <p:spTgt spid="8"/>
                                        </p:tgtEl>
                                      </p:cBhvr>
                                      <p:to x="100000" y="100000"/>
                                    </p:animScale>
                                    <p:animScale>
                                      <p:cBhvr>
                                        <p:cTn id="74" dur="26">
                                          <p:stCondLst>
                                            <p:cond delay="1808"/>
                                          </p:stCondLst>
                                        </p:cTn>
                                        <p:tgtEl>
                                          <p:spTgt spid="8"/>
                                        </p:tgtEl>
                                      </p:cBhvr>
                                      <p:to x="100000" y="95000"/>
                                    </p:animScale>
                                    <p:animScale>
                                      <p:cBhvr>
                                        <p:cTn id="75" dur="166" decel="50000">
                                          <p:stCondLst>
                                            <p:cond delay="1834"/>
                                          </p:stCondLst>
                                        </p:cTn>
                                        <p:tgtEl>
                                          <p:spTgt spid="8"/>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randombar(horizontal)">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3FA2-23E8-DF03-DF84-1A3405AACF75}"/>
              </a:ext>
            </a:extLst>
          </p:cNvPr>
          <p:cNvSpPr>
            <a:spLocks noGrp="1"/>
          </p:cNvSpPr>
          <p:nvPr>
            <p:ph type="title"/>
          </p:nvPr>
        </p:nvSpPr>
        <p:spPr>
          <a:xfrm>
            <a:off x="913774" y="268893"/>
            <a:ext cx="10364451" cy="1596177"/>
          </a:xfrm>
        </p:spPr>
        <p:txBody>
          <a:bodyPr/>
          <a:lstStyle/>
          <a:p>
            <a:r>
              <a:rPr lang="en-US" cap="none" dirty="0">
                <a:latin typeface="Times New Roman" panose="02020603050405020304" pitchFamily="18" charset="0"/>
                <a:cs typeface="Times New Roman" panose="02020603050405020304" pitchFamily="18" charset="0"/>
              </a:rPr>
              <a:t>Consequences of water pollution</a:t>
            </a:r>
          </a:p>
        </p:txBody>
      </p:sp>
      <p:pic>
        <p:nvPicPr>
          <p:cNvPr id="4" name="Content Placeholder 3">
            <a:extLst>
              <a:ext uri="{FF2B5EF4-FFF2-40B4-BE49-F238E27FC236}">
                <a16:creationId xmlns:a16="http://schemas.microsoft.com/office/drawing/2014/main" id="{1C794A29-9E05-C5BF-BBCA-B0C45FAB7123}"/>
              </a:ext>
            </a:extLst>
          </p:cNvPr>
          <p:cNvPicPr>
            <a:picLocks noGrp="1" noChangeAspect="1"/>
          </p:cNvPicPr>
          <p:nvPr>
            <p:ph sz="quarter" idx="13"/>
          </p:nvPr>
        </p:nvPicPr>
        <p:blipFill>
          <a:blip r:embed="rId2"/>
          <a:stretch>
            <a:fillRect/>
          </a:stretch>
        </p:blipFill>
        <p:spPr>
          <a:xfrm>
            <a:off x="7172884" y="2686760"/>
            <a:ext cx="4381500" cy="2628900"/>
          </a:xfrm>
          <a:prstGeom prst="rect">
            <a:avLst/>
          </a:prstGeom>
        </p:spPr>
      </p:pic>
      <p:sp>
        <p:nvSpPr>
          <p:cNvPr id="5" name="TextBox 4">
            <a:extLst>
              <a:ext uri="{FF2B5EF4-FFF2-40B4-BE49-F238E27FC236}">
                <a16:creationId xmlns:a16="http://schemas.microsoft.com/office/drawing/2014/main" id="{2E295413-CD3B-986E-289B-39AED0B9B232}"/>
              </a:ext>
            </a:extLst>
          </p:cNvPr>
          <p:cNvSpPr txBox="1"/>
          <p:nvPr/>
        </p:nvSpPr>
        <p:spPr>
          <a:xfrm>
            <a:off x="322729" y="2380129"/>
            <a:ext cx="6104965" cy="1815882"/>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Destruction of biodiversity. Water pollution depletes aquatic ecosystems and triggers unbridled proliferation of phytoplankton in lakes </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1DC662B-EC08-61C0-A96A-2F71301E80DD}"/>
              </a:ext>
            </a:extLst>
          </p:cNvPr>
          <p:cNvSpPr txBox="1"/>
          <p:nvPr/>
        </p:nvSpPr>
        <p:spPr>
          <a:xfrm>
            <a:off x="322729" y="4437529"/>
            <a:ext cx="6010835" cy="523220"/>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Disease</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913811-A0A4-93E9-6BB5-A155859601DA}"/>
              </a:ext>
            </a:extLst>
          </p:cNvPr>
          <p:cNvSpPr txBox="1"/>
          <p:nvPr/>
        </p:nvSpPr>
        <p:spPr>
          <a:xfrm>
            <a:off x="322729" y="5202267"/>
            <a:ext cx="6373906" cy="523220"/>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Contamination of the food chain</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B093E47-724C-CEC7-32B2-B441AC28DE72}"/>
              </a:ext>
            </a:extLst>
          </p:cNvPr>
          <p:cNvSpPr txBox="1"/>
          <p:nvPr/>
        </p:nvSpPr>
        <p:spPr>
          <a:xfrm>
            <a:off x="10488706" y="6306671"/>
            <a:ext cx="1317812"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Back</a:t>
            </a:r>
            <a:r>
              <a:rPr lang="en-US" dirty="0" err="1">
                <a:latin typeface="Times New Roman" panose="02020603050405020304" pitchFamily="18" charset="0"/>
                <a:cs typeface="Times New Roman" panose="02020603050405020304" pitchFamily="18" charset="0"/>
                <a:hlinkClick r:id="rId3" action="ppaction://hlinksldjump"/>
              </a:rPr>
              <a:t>Water</a:t>
            </a:r>
            <a:r>
              <a:rPr lang="en-US" dirty="0">
                <a:latin typeface="Times New Roman" panose="02020603050405020304" pitchFamily="18" charset="0"/>
                <a:cs typeface="Times New Roman" panose="02020603050405020304" pitchFamily="18" charset="0"/>
                <a:hlinkClick r:id="rId3" action="ppaction://hlinksldjump"/>
              </a:rPr>
              <a:t> Crisis Issues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5445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E4AB3-6FBE-05F0-7B08-9822479A54B7}"/>
              </a:ext>
            </a:extLst>
          </p:cNvPr>
          <p:cNvSpPr>
            <a:spLocks noGrp="1"/>
          </p:cNvSpPr>
          <p:nvPr>
            <p:ph type="title"/>
          </p:nvPr>
        </p:nvSpPr>
        <p:spPr>
          <a:xfrm>
            <a:off x="671728" y="161317"/>
            <a:ext cx="10364451" cy="1596177"/>
          </a:xfrm>
        </p:spPr>
        <p:txBody>
          <a:bodyPr/>
          <a:lstStyle/>
          <a:p>
            <a:r>
              <a:rPr lang="en-US" cap="none" dirty="0">
                <a:latin typeface="Times New Roman" panose="02020603050405020304" pitchFamily="18" charset="0"/>
                <a:cs typeface="Times New Roman" panose="02020603050405020304" pitchFamily="18" charset="0"/>
              </a:rPr>
              <a:t>Consequences of Water Shortage</a:t>
            </a:r>
          </a:p>
        </p:txBody>
      </p:sp>
      <p:sp>
        <p:nvSpPr>
          <p:cNvPr id="3" name="Content Placeholder 2">
            <a:extLst>
              <a:ext uri="{FF2B5EF4-FFF2-40B4-BE49-F238E27FC236}">
                <a16:creationId xmlns:a16="http://schemas.microsoft.com/office/drawing/2014/main" id="{5D675EC9-0111-5C41-FCF9-9143386924AC}"/>
              </a:ext>
            </a:extLst>
          </p:cNvPr>
          <p:cNvSpPr>
            <a:spLocks noGrp="1"/>
          </p:cNvSpPr>
          <p:nvPr>
            <p:ph sz="quarter" idx="13"/>
          </p:nvPr>
        </p:nvSpPr>
        <p:spPr>
          <a:xfrm>
            <a:off x="635868" y="1793764"/>
            <a:ext cx="5460132" cy="4320577"/>
          </a:xfrm>
        </p:spPr>
        <p:txBody>
          <a:bodyPr>
            <a:normAutofit/>
          </a:bodyPr>
          <a:lstStyle/>
          <a:p>
            <a:pPr>
              <a:buFont typeface="Times New Roman" panose="02020603050405020304" pitchFamily="18" charset="0"/>
              <a:buChar char="♥"/>
            </a:pPr>
            <a:r>
              <a:rPr lang="en-US" sz="4000" b="0" i="0" cap="none" dirty="0">
                <a:solidFill>
                  <a:srgbClr val="040C28"/>
                </a:solidFill>
                <a:effectLst/>
                <a:latin typeface="Times New Roman" panose="02020603050405020304" pitchFamily="18" charset="0"/>
                <a:cs typeface="Times New Roman" panose="02020603050405020304" pitchFamily="18" charset="0"/>
              </a:rPr>
              <a:t>Increased operational costs and increased complexity in supply chains</a:t>
            </a:r>
            <a:endParaRPr lang="en-US" sz="4000"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9FB3975-4FDF-945A-9A6B-3207025594FA}"/>
              </a:ext>
            </a:extLst>
          </p:cNvPr>
          <p:cNvPicPr>
            <a:picLocks noChangeAspect="1"/>
          </p:cNvPicPr>
          <p:nvPr/>
        </p:nvPicPr>
        <p:blipFill>
          <a:blip r:embed="rId2"/>
          <a:stretch>
            <a:fillRect/>
          </a:stretch>
        </p:blipFill>
        <p:spPr>
          <a:xfrm>
            <a:off x="6413637" y="2043953"/>
            <a:ext cx="5142495" cy="3429000"/>
          </a:xfrm>
          <a:prstGeom prst="rect">
            <a:avLst/>
          </a:prstGeom>
        </p:spPr>
      </p:pic>
      <p:sp>
        <p:nvSpPr>
          <p:cNvPr id="6" name="TextBox 5">
            <a:extLst>
              <a:ext uri="{FF2B5EF4-FFF2-40B4-BE49-F238E27FC236}">
                <a16:creationId xmlns:a16="http://schemas.microsoft.com/office/drawing/2014/main" id="{4A5B1FCA-641C-03C2-8044-D08E00053547}"/>
              </a:ext>
            </a:extLst>
          </p:cNvPr>
          <p:cNvSpPr txBox="1"/>
          <p:nvPr/>
        </p:nvSpPr>
        <p:spPr>
          <a:xfrm>
            <a:off x="10273553" y="6232711"/>
            <a:ext cx="1519518"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Back</a:t>
            </a:r>
            <a:r>
              <a:rPr lang="en-US" dirty="0" err="1">
                <a:latin typeface="Times New Roman" panose="02020603050405020304" pitchFamily="18" charset="0"/>
                <a:cs typeface="Times New Roman" panose="02020603050405020304" pitchFamily="18" charset="0"/>
                <a:hlinkClick r:id="rId3" action="ppaction://hlinksldjump"/>
              </a:rPr>
              <a:t>Water</a:t>
            </a:r>
            <a:r>
              <a:rPr lang="en-US">
                <a:latin typeface="Times New Roman" panose="02020603050405020304" pitchFamily="18" charset="0"/>
                <a:cs typeface="Times New Roman" panose="02020603050405020304" pitchFamily="18" charset="0"/>
                <a:hlinkClick r:id="rId3" action="ppaction://hlinksldjump"/>
              </a:rPr>
              <a:t> Crisis Issues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901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D2B5-9805-29F1-DED5-5273A81EEC3E}"/>
              </a:ext>
            </a:extLst>
          </p:cNvPr>
          <p:cNvSpPr>
            <a:spLocks noGrp="1"/>
          </p:cNvSpPr>
          <p:nvPr>
            <p:ph type="title"/>
          </p:nvPr>
        </p:nvSpPr>
        <p:spPr/>
        <p:txBody>
          <a:bodyPr/>
          <a:lstStyle/>
          <a:p>
            <a:r>
              <a:rPr lang="en-US" cap="none" dirty="0">
                <a:latin typeface="Times New Roman" panose="02020603050405020304" pitchFamily="18" charset="0"/>
                <a:cs typeface="Times New Roman" panose="02020603050405020304" pitchFamily="18" charset="0"/>
              </a:rPr>
              <a:t>Solutions To Water Crisis</a:t>
            </a:r>
          </a:p>
        </p:txBody>
      </p:sp>
      <p:sp>
        <p:nvSpPr>
          <p:cNvPr id="3" name="Content Placeholder 2">
            <a:extLst>
              <a:ext uri="{FF2B5EF4-FFF2-40B4-BE49-F238E27FC236}">
                <a16:creationId xmlns:a16="http://schemas.microsoft.com/office/drawing/2014/main" id="{0AE8F6C0-4488-60A4-9711-E0BF9E444BE8}"/>
              </a:ext>
            </a:extLst>
          </p:cNvPr>
          <p:cNvSpPr>
            <a:spLocks noGrp="1"/>
          </p:cNvSpPr>
          <p:nvPr>
            <p:ph sz="quarter" idx="13"/>
          </p:nvPr>
        </p:nvSpPr>
        <p:spPr/>
        <p:txBody>
          <a:bodyPr>
            <a:normAutofit/>
          </a:bodyPr>
          <a:lstStyle/>
          <a:p>
            <a:pPr>
              <a:buFont typeface="Times New Roman" panose="02020603050405020304" pitchFamily="18" charset="0"/>
              <a:buChar char="♥"/>
            </a:pPr>
            <a:r>
              <a:rPr lang="en-US" sz="2800" cap="none" dirty="0">
                <a:latin typeface="Times New Roman" panose="02020603050405020304" pitchFamily="18" charset="0"/>
                <a:cs typeface="Times New Roman" panose="02020603050405020304" pitchFamily="18" charset="0"/>
              </a:rPr>
              <a:t>Dams</a:t>
            </a:r>
          </a:p>
          <a:p>
            <a:pPr>
              <a:buFont typeface="Times New Roman" panose="02020603050405020304" pitchFamily="18" charset="0"/>
              <a:buChar char="♥"/>
            </a:pPr>
            <a:r>
              <a:rPr lang="en-US" sz="2800" cap="none" dirty="0">
                <a:latin typeface="Times New Roman" panose="02020603050405020304" pitchFamily="18" charset="0"/>
                <a:cs typeface="Times New Roman" panose="02020603050405020304" pitchFamily="18" charset="0"/>
              </a:rPr>
              <a:t>Storing/Saving Water</a:t>
            </a:r>
          </a:p>
        </p:txBody>
      </p:sp>
      <p:pic>
        <p:nvPicPr>
          <p:cNvPr id="5" name="Picture 4">
            <a:extLst>
              <a:ext uri="{FF2B5EF4-FFF2-40B4-BE49-F238E27FC236}">
                <a16:creationId xmlns:a16="http://schemas.microsoft.com/office/drawing/2014/main" id="{24AB86EB-044E-EE06-53E0-70E0D16AB83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31838" y="2214694"/>
            <a:ext cx="5340964" cy="3987920"/>
          </a:xfrm>
          <a:prstGeom prst="rect">
            <a:avLst/>
          </a:prstGeom>
        </p:spPr>
      </p:pic>
    </p:spTree>
    <p:extLst>
      <p:ext uri="{BB962C8B-B14F-4D97-AF65-F5344CB8AC3E}">
        <p14:creationId xmlns:p14="http://schemas.microsoft.com/office/powerpoint/2010/main" val="24646217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0B687A-E008-ABDD-6086-A764D8F7E78F}"/>
              </a:ext>
            </a:extLst>
          </p:cNvPr>
          <p:cNvSpPr txBox="1"/>
          <p:nvPr/>
        </p:nvSpPr>
        <p:spPr>
          <a:xfrm>
            <a:off x="4517101" y="265348"/>
            <a:ext cx="2770095"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Math part</a:t>
            </a:r>
          </a:p>
        </p:txBody>
      </p:sp>
      <p:graphicFrame>
        <p:nvGraphicFramePr>
          <p:cNvPr id="4" name="Table 4">
            <a:extLst>
              <a:ext uri="{FF2B5EF4-FFF2-40B4-BE49-F238E27FC236}">
                <a16:creationId xmlns:a16="http://schemas.microsoft.com/office/drawing/2014/main" id="{7D73C014-DDF4-1EE5-0CD9-641CA1C7524B}"/>
              </a:ext>
            </a:extLst>
          </p:cNvPr>
          <p:cNvGraphicFramePr>
            <a:graphicFrameLocks noGrp="1"/>
          </p:cNvGraphicFramePr>
          <p:nvPr>
            <p:extLst>
              <p:ext uri="{D42A27DB-BD31-4B8C-83A1-F6EECF244321}">
                <p14:modId xmlns:p14="http://schemas.microsoft.com/office/powerpoint/2010/main" val="4091694771"/>
              </p:ext>
            </p:extLst>
          </p:nvPr>
        </p:nvGraphicFramePr>
        <p:xfrm>
          <a:off x="2023165" y="1645920"/>
          <a:ext cx="8145670" cy="3566160"/>
        </p:xfrm>
        <a:graphic>
          <a:graphicData uri="http://schemas.openxmlformats.org/drawingml/2006/table">
            <a:tbl>
              <a:tblPr firstRow="1" bandRow="1">
                <a:tableStyleId>{21E4AEA4-8DFA-4A89-87EB-49C32662AFE0}</a:tableStyleId>
              </a:tblPr>
              <a:tblGrid>
                <a:gridCol w="2036418">
                  <a:extLst>
                    <a:ext uri="{9D8B030D-6E8A-4147-A177-3AD203B41FA5}">
                      <a16:colId xmlns:a16="http://schemas.microsoft.com/office/drawing/2014/main" val="2171467919"/>
                    </a:ext>
                  </a:extLst>
                </a:gridCol>
                <a:gridCol w="2116103">
                  <a:extLst>
                    <a:ext uri="{9D8B030D-6E8A-4147-A177-3AD203B41FA5}">
                      <a16:colId xmlns:a16="http://schemas.microsoft.com/office/drawing/2014/main" val="2708833445"/>
                    </a:ext>
                  </a:extLst>
                </a:gridCol>
                <a:gridCol w="1956731">
                  <a:extLst>
                    <a:ext uri="{9D8B030D-6E8A-4147-A177-3AD203B41FA5}">
                      <a16:colId xmlns:a16="http://schemas.microsoft.com/office/drawing/2014/main" val="2652515242"/>
                    </a:ext>
                  </a:extLst>
                </a:gridCol>
                <a:gridCol w="2036418">
                  <a:extLst>
                    <a:ext uri="{9D8B030D-6E8A-4147-A177-3AD203B41FA5}">
                      <a16:colId xmlns:a16="http://schemas.microsoft.com/office/drawing/2014/main" val="2368451064"/>
                    </a:ext>
                  </a:extLst>
                </a:gridCol>
              </a:tblGrid>
              <a:tr h="358466">
                <a:tc>
                  <a:txBody>
                    <a:bodyPr/>
                    <a:lstStyle/>
                    <a:p>
                      <a:pPr algn="ctr"/>
                      <a:r>
                        <a:rPr lang="ar-JO" dirty="0">
                          <a:latin typeface="Tw Cen MT (Body)"/>
                        </a:rPr>
                        <a:t>العام        </a:t>
                      </a:r>
                      <a:endParaRPr lang="en-US" dirty="0">
                        <a:latin typeface="Tw Cen MT (Body)"/>
                      </a:endParaRPr>
                    </a:p>
                  </a:txBody>
                  <a:tcPr/>
                </a:tc>
                <a:tc>
                  <a:txBody>
                    <a:bodyPr/>
                    <a:lstStyle/>
                    <a:p>
                      <a:pPr algn="ctr"/>
                      <a:r>
                        <a:rPr lang="ar-JO" dirty="0">
                          <a:latin typeface="Tw Cen MT (Body)"/>
                        </a:rPr>
                        <a:t>النسبة المئوية    </a:t>
                      </a:r>
                      <a:endParaRPr lang="en-US" dirty="0">
                        <a:latin typeface="Tw Cen MT (Body)"/>
                      </a:endParaRPr>
                    </a:p>
                  </a:txBody>
                  <a:tcPr/>
                </a:tc>
                <a:tc>
                  <a:txBody>
                    <a:bodyPr/>
                    <a:lstStyle/>
                    <a:p>
                      <a:pPr algn="ctr"/>
                      <a:r>
                        <a:rPr lang="ar-JO" dirty="0">
                          <a:latin typeface="Tw Cen MT (Body)"/>
                        </a:rPr>
                        <a:t>كسر فعلي </a:t>
                      </a:r>
                      <a:endParaRPr lang="en-US" dirty="0">
                        <a:latin typeface="Tw Cen MT (Body)"/>
                      </a:endParaRPr>
                    </a:p>
                  </a:txBody>
                  <a:tcPr/>
                </a:tc>
                <a:tc>
                  <a:txBody>
                    <a:bodyPr/>
                    <a:lstStyle/>
                    <a:p>
                      <a:pPr algn="ctr"/>
                      <a:r>
                        <a:rPr lang="ar-JO" dirty="0">
                          <a:latin typeface="Tw Cen MT (Body)"/>
                        </a:rPr>
                        <a:t>عدد عشري</a:t>
                      </a:r>
                      <a:endParaRPr lang="en-US" dirty="0">
                        <a:latin typeface="Tw Cen MT (Body)"/>
                      </a:endParaRPr>
                    </a:p>
                  </a:txBody>
                  <a:tcPr/>
                </a:tc>
                <a:extLst>
                  <a:ext uri="{0D108BD9-81ED-4DB2-BD59-A6C34878D82A}">
                    <a16:rowId xmlns:a16="http://schemas.microsoft.com/office/drawing/2014/main" val="2827736055"/>
                  </a:ext>
                </a:extLst>
              </a:tr>
              <a:tr h="618723">
                <a:tc>
                  <a:txBody>
                    <a:bodyPr/>
                    <a:lstStyle/>
                    <a:p>
                      <a:r>
                        <a:rPr lang="en-US" sz="1800" b="0" i="0" kern="1200" dirty="0">
                          <a:solidFill>
                            <a:schemeClr val="dk1"/>
                          </a:solidFill>
                          <a:effectLst/>
                          <a:latin typeface="Tw Cen MT (Body)"/>
                          <a:ea typeface="+mn-ea"/>
                          <a:cs typeface="+mn-cs"/>
                        </a:rPr>
                        <a:t>2013</a:t>
                      </a:r>
                      <a:endParaRPr lang="en-US" dirty="0">
                        <a:latin typeface="Tw Cen MT (Body)"/>
                      </a:endParaRPr>
                    </a:p>
                  </a:txBody>
                  <a:tcPr/>
                </a:tc>
                <a:tc>
                  <a:txBody>
                    <a:bodyPr/>
                    <a:lstStyle/>
                    <a:p>
                      <a:r>
                        <a:rPr lang="en-US" sz="1800" b="0" i="0" kern="1200" dirty="0">
                          <a:solidFill>
                            <a:schemeClr val="dk1"/>
                          </a:solidFill>
                          <a:effectLst/>
                          <a:latin typeface="Tw Cen MT (Body)"/>
                          <a:ea typeface="+mn-ea"/>
                          <a:cs typeface="+mn-cs"/>
                        </a:rPr>
                        <a:t> 53%</a:t>
                      </a:r>
                      <a:endParaRPr lang="en-US" dirty="0">
                        <a:latin typeface="Tw Cen MT (Body)"/>
                      </a:endParaRPr>
                    </a:p>
                  </a:txBody>
                  <a:tcPr/>
                </a:tc>
                <a:tc>
                  <a:txBody>
                    <a:bodyPr/>
                    <a:lstStyle/>
                    <a:p>
                      <a:pPr algn="ctr"/>
                      <a:r>
                        <a:rPr lang="ar-JO" dirty="0">
                          <a:latin typeface="Tw Cen MT (Body)"/>
                        </a:rPr>
                        <a:t>53</a:t>
                      </a:r>
                    </a:p>
                    <a:p>
                      <a:pPr algn="ctr"/>
                      <a:r>
                        <a:rPr lang="ar-JO" dirty="0">
                          <a:latin typeface="Tw Cen MT (Body)"/>
                        </a:rPr>
                        <a:t>100</a:t>
                      </a:r>
                    </a:p>
                  </a:txBody>
                  <a:tcPr/>
                </a:tc>
                <a:tc>
                  <a:txBody>
                    <a:bodyPr/>
                    <a:lstStyle/>
                    <a:p>
                      <a:r>
                        <a:rPr lang="ar-JO" dirty="0">
                          <a:latin typeface="Tw Cen MT (Body)"/>
                        </a:rPr>
                        <a:t>0.53</a:t>
                      </a:r>
                      <a:endParaRPr lang="en-US" dirty="0">
                        <a:latin typeface="Tw Cen MT (Body)"/>
                      </a:endParaRPr>
                    </a:p>
                  </a:txBody>
                  <a:tcPr/>
                </a:tc>
                <a:extLst>
                  <a:ext uri="{0D108BD9-81ED-4DB2-BD59-A6C34878D82A}">
                    <a16:rowId xmlns:a16="http://schemas.microsoft.com/office/drawing/2014/main" val="537774318"/>
                  </a:ext>
                </a:extLst>
              </a:tr>
              <a:tr h="618723">
                <a:tc>
                  <a:txBody>
                    <a:bodyPr/>
                    <a:lstStyle/>
                    <a:p>
                      <a:r>
                        <a:rPr lang="en-US" sz="1800" b="0" i="0" kern="1200" dirty="0">
                          <a:solidFill>
                            <a:schemeClr val="dk1"/>
                          </a:solidFill>
                          <a:effectLst/>
                          <a:latin typeface="Tw Cen MT (Body)"/>
                          <a:ea typeface="+mn-ea"/>
                          <a:cs typeface="+mn-cs"/>
                        </a:rPr>
                        <a:t>2017</a:t>
                      </a:r>
                      <a:endParaRPr lang="ar-JO" sz="1800" b="0" i="0" kern="1200" dirty="0">
                        <a:solidFill>
                          <a:schemeClr val="dk1"/>
                        </a:solidFill>
                        <a:effectLst/>
                        <a:latin typeface="Tw Cen MT (Body)"/>
                        <a:ea typeface="+mn-ea"/>
                        <a:cs typeface="+mn-cs"/>
                      </a:endParaRPr>
                    </a:p>
                  </a:txBody>
                  <a:tcPr/>
                </a:tc>
                <a:tc>
                  <a:txBody>
                    <a:bodyPr/>
                    <a:lstStyle/>
                    <a:p>
                      <a:r>
                        <a:rPr lang="en-US" sz="1800" b="0" i="0" kern="1200" dirty="0">
                          <a:solidFill>
                            <a:schemeClr val="dk1"/>
                          </a:solidFill>
                          <a:effectLst/>
                          <a:latin typeface="Tw Cen MT (Body)"/>
                          <a:ea typeface="+mn-ea"/>
                          <a:cs typeface="+mn-cs"/>
                        </a:rPr>
                        <a:t>45% </a:t>
                      </a:r>
                      <a:endParaRPr lang="en-US" dirty="0">
                        <a:latin typeface="Tw Cen MT (Body)"/>
                      </a:endParaRPr>
                    </a:p>
                  </a:txBody>
                  <a:tcPr/>
                </a:tc>
                <a:tc>
                  <a:txBody>
                    <a:bodyPr/>
                    <a:lstStyle/>
                    <a:p>
                      <a:pPr algn="ctr"/>
                      <a:r>
                        <a:rPr lang="ar-JO" dirty="0">
                          <a:latin typeface="Tw Cen MT (Body)"/>
                        </a:rPr>
                        <a:t>45</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0.45</a:t>
                      </a:r>
                      <a:endParaRPr lang="en-US" dirty="0">
                        <a:latin typeface="Tw Cen MT (Body)"/>
                      </a:endParaRPr>
                    </a:p>
                  </a:txBody>
                  <a:tcPr/>
                </a:tc>
                <a:extLst>
                  <a:ext uri="{0D108BD9-81ED-4DB2-BD59-A6C34878D82A}">
                    <a16:rowId xmlns:a16="http://schemas.microsoft.com/office/drawing/2014/main" val="1663245447"/>
                  </a:ext>
                </a:extLst>
              </a:tr>
              <a:tr h="618723">
                <a:tc>
                  <a:txBody>
                    <a:bodyPr/>
                    <a:lstStyle/>
                    <a:p>
                      <a:r>
                        <a:rPr lang="ar-JO" dirty="0">
                          <a:latin typeface="Tw Cen MT (Body)"/>
                        </a:rPr>
                        <a:t>2018</a:t>
                      </a:r>
                      <a:endParaRPr lang="en-US" dirty="0">
                        <a:latin typeface="Tw Cen MT (Body)"/>
                      </a:endParaRPr>
                    </a:p>
                  </a:txBody>
                  <a:tcPr/>
                </a:tc>
                <a:tc>
                  <a:txBody>
                    <a:bodyPr/>
                    <a:lstStyle/>
                    <a:p>
                      <a:r>
                        <a:rPr lang="ar-JO" dirty="0">
                          <a:latin typeface="Tw Cen MT (Body)"/>
                        </a:rPr>
                        <a:t>%3.7</a:t>
                      </a:r>
                      <a:endParaRPr lang="en-US" dirty="0">
                        <a:latin typeface="Tw Cen MT (Body)"/>
                      </a:endParaRPr>
                    </a:p>
                  </a:txBody>
                  <a:tcPr/>
                </a:tc>
                <a:tc>
                  <a:txBody>
                    <a:bodyPr/>
                    <a:lstStyle/>
                    <a:p>
                      <a:pPr algn="ctr"/>
                      <a:r>
                        <a:rPr lang="ar-JO" dirty="0">
                          <a:latin typeface="Tw Cen MT (Body)"/>
                        </a:rPr>
                        <a:t>3.7</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0.037</a:t>
                      </a:r>
                      <a:endParaRPr lang="en-US" dirty="0">
                        <a:latin typeface="Tw Cen MT (Body)"/>
                      </a:endParaRPr>
                    </a:p>
                  </a:txBody>
                  <a:tcPr/>
                </a:tc>
                <a:extLst>
                  <a:ext uri="{0D108BD9-81ED-4DB2-BD59-A6C34878D82A}">
                    <a16:rowId xmlns:a16="http://schemas.microsoft.com/office/drawing/2014/main" val="2571545989"/>
                  </a:ext>
                </a:extLst>
              </a:tr>
              <a:tr h="618723">
                <a:tc>
                  <a:txBody>
                    <a:bodyPr/>
                    <a:lstStyle/>
                    <a:p>
                      <a:r>
                        <a:rPr lang="ar-JO" dirty="0">
                          <a:latin typeface="Tw Cen MT (Body)"/>
                        </a:rPr>
                        <a:t>2020</a:t>
                      </a:r>
                      <a:endParaRPr lang="en-US" dirty="0">
                        <a:latin typeface="Tw Cen MT (Body)"/>
                      </a:endParaRPr>
                    </a:p>
                  </a:txBody>
                  <a:tcPr/>
                </a:tc>
                <a:tc>
                  <a:txBody>
                    <a:bodyPr/>
                    <a:lstStyle/>
                    <a:p>
                      <a:r>
                        <a:rPr lang="ar-JO" dirty="0">
                          <a:latin typeface="Tw Cen MT (Body)"/>
                        </a:rPr>
                        <a:t>%47</a:t>
                      </a:r>
                      <a:endParaRPr lang="en-US" dirty="0">
                        <a:latin typeface="Tw Cen MT (Body)"/>
                      </a:endParaRPr>
                    </a:p>
                  </a:txBody>
                  <a:tcPr/>
                </a:tc>
                <a:tc>
                  <a:txBody>
                    <a:bodyPr/>
                    <a:lstStyle/>
                    <a:p>
                      <a:pPr algn="ctr"/>
                      <a:r>
                        <a:rPr lang="ar-JO" dirty="0">
                          <a:latin typeface="Tw Cen MT (Body)"/>
                        </a:rPr>
                        <a:t>47</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0.47</a:t>
                      </a:r>
                      <a:endParaRPr lang="en-US" dirty="0">
                        <a:latin typeface="Tw Cen MT (Body)"/>
                      </a:endParaRPr>
                    </a:p>
                  </a:txBody>
                  <a:tcPr/>
                </a:tc>
                <a:extLst>
                  <a:ext uri="{0D108BD9-81ED-4DB2-BD59-A6C34878D82A}">
                    <a16:rowId xmlns:a16="http://schemas.microsoft.com/office/drawing/2014/main" val="2520828737"/>
                  </a:ext>
                </a:extLst>
              </a:tr>
              <a:tr h="618723">
                <a:tc>
                  <a:txBody>
                    <a:bodyPr/>
                    <a:lstStyle/>
                    <a:p>
                      <a:r>
                        <a:rPr lang="ar-JO" dirty="0">
                          <a:latin typeface="Tw Cen MT (Body)"/>
                        </a:rPr>
                        <a:t>2023</a:t>
                      </a:r>
                      <a:endParaRPr lang="en-US" dirty="0">
                        <a:latin typeface="Tw Cen MT (Body)"/>
                      </a:endParaRPr>
                    </a:p>
                  </a:txBody>
                  <a:tcPr/>
                </a:tc>
                <a:tc>
                  <a:txBody>
                    <a:bodyPr/>
                    <a:lstStyle/>
                    <a:p>
                      <a:r>
                        <a:rPr lang="en-US" dirty="0">
                          <a:latin typeface="Tw Cen MT (Body)"/>
                        </a:rPr>
                        <a:t>27.9%</a:t>
                      </a:r>
                    </a:p>
                  </a:txBody>
                  <a:tcPr/>
                </a:tc>
                <a:tc>
                  <a:txBody>
                    <a:bodyPr/>
                    <a:lstStyle/>
                    <a:p>
                      <a:pPr algn="ctr"/>
                      <a:r>
                        <a:rPr lang="ar-JO" dirty="0">
                          <a:latin typeface="Tw Cen MT (Body)"/>
                        </a:rPr>
                        <a:t>27.9</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0.279</a:t>
                      </a:r>
                      <a:endParaRPr lang="en-US" dirty="0">
                        <a:latin typeface="Tw Cen MT (Body)"/>
                      </a:endParaRPr>
                    </a:p>
                  </a:txBody>
                  <a:tcPr/>
                </a:tc>
                <a:extLst>
                  <a:ext uri="{0D108BD9-81ED-4DB2-BD59-A6C34878D82A}">
                    <a16:rowId xmlns:a16="http://schemas.microsoft.com/office/drawing/2014/main" val="494570289"/>
                  </a:ext>
                </a:extLst>
              </a:tr>
            </a:tbl>
          </a:graphicData>
        </a:graphic>
      </p:graphicFrame>
      <p:cxnSp>
        <p:nvCxnSpPr>
          <p:cNvPr id="6" name="Straight Connector 5">
            <a:extLst>
              <a:ext uri="{FF2B5EF4-FFF2-40B4-BE49-F238E27FC236}">
                <a16:creationId xmlns:a16="http://schemas.microsoft.com/office/drawing/2014/main" id="{8DDF3CB7-00D6-69E7-7A61-F5759C64A6C8}"/>
              </a:ext>
            </a:extLst>
          </p:cNvPr>
          <p:cNvCxnSpPr/>
          <p:nvPr/>
        </p:nvCxnSpPr>
        <p:spPr>
          <a:xfrm>
            <a:off x="6950015" y="2968487"/>
            <a:ext cx="4108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23FCC1-0F4E-CA95-A031-5616A8F828ED}"/>
              </a:ext>
            </a:extLst>
          </p:cNvPr>
          <p:cNvCxnSpPr/>
          <p:nvPr/>
        </p:nvCxnSpPr>
        <p:spPr>
          <a:xfrm>
            <a:off x="6950015" y="3617843"/>
            <a:ext cx="3710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55B289-21B8-DC59-256D-77832135FBC1}"/>
              </a:ext>
            </a:extLst>
          </p:cNvPr>
          <p:cNvCxnSpPr/>
          <p:nvPr/>
        </p:nvCxnSpPr>
        <p:spPr>
          <a:xfrm>
            <a:off x="6950015" y="4253948"/>
            <a:ext cx="3710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495870-BA58-FBE7-1D2B-01C4EB7F77BA}"/>
              </a:ext>
            </a:extLst>
          </p:cNvPr>
          <p:cNvCxnSpPr/>
          <p:nvPr/>
        </p:nvCxnSpPr>
        <p:spPr>
          <a:xfrm>
            <a:off x="6950015" y="4903304"/>
            <a:ext cx="3710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DA9476-11A8-D2FF-751D-3B7FB445E1E1}"/>
              </a:ext>
            </a:extLst>
          </p:cNvPr>
          <p:cNvCxnSpPr/>
          <p:nvPr/>
        </p:nvCxnSpPr>
        <p:spPr>
          <a:xfrm>
            <a:off x="6896256" y="2332383"/>
            <a:ext cx="51833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76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B5204-9F0C-3E99-A537-AB90F6FBF727}"/>
              </a:ext>
            </a:extLst>
          </p:cNvPr>
          <p:cNvPicPr>
            <a:picLocks noChangeAspect="1"/>
          </p:cNvPicPr>
          <p:nvPr/>
        </p:nvPicPr>
        <p:blipFill>
          <a:blip r:embed="rId2"/>
          <a:stretch>
            <a:fillRect/>
          </a:stretch>
        </p:blipFill>
        <p:spPr>
          <a:xfrm>
            <a:off x="2677271" y="1627114"/>
            <a:ext cx="6453478" cy="3878953"/>
          </a:xfrm>
          <a:prstGeom prst="rect">
            <a:avLst/>
          </a:prstGeom>
          <a:effectLst>
            <a:glow rad="228600">
              <a:schemeClr val="accent3">
                <a:satMod val="175000"/>
                <a:alpha val="40000"/>
              </a:schemeClr>
            </a:glow>
          </a:effectLst>
        </p:spPr>
      </p:pic>
      <p:pic>
        <p:nvPicPr>
          <p:cNvPr id="4" name="Picture 3">
            <a:extLst>
              <a:ext uri="{FF2B5EF4-FFF2-40B4-BE49-F238E27FC236}">
                <a16:creationId xmlns:a16="http://schemas.microsoft.com/office/drawing/2014/main" id="{E4F7B1DC-1154-6E66-4101-0A89FD2E8C01}"/>
              </a:ext>
            </a:extLst>
          </p:cNvPr>
          <p:cNvPicPr>
            <a:picLocks noChangeAspect="1"/>
          </p:cNvPicPr>
          <p:nvPr/>
        </p:nvPicPr>
        <p:blipFill>
          <a:blip r:embed="rId3"/>
          <a:stretch>
            <a:fillRect/>
          </a:stretch>
        </p:blipFill>
        <p:spPr>
          <a:xfrm>
            <a:off x="4395119" y="319723"/>
            <a:ext cx="3017782" cy="1182727"/>
          </a:xfrm>
          <a:prstGeom prst="rect">
            <a:avLst/>
          </a:prstGeom>
        </p:spPr>
      </p:pic>
    </p:spTree>
    <p:extLst>
      <p:ext uri="{BB962C8B-B14F-4D97-AF65-F5344CB8AC3E}">
        <p14:creationId xmlns:p14="http://schemas.microsoft.com/office/powerpoint/2010/main" val="517476984"/>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Droplet</Template>
  <TotalTime>1724</TotalTime>
  <Words>512</Words>
  <Application>Microsoft Office PowerPoint</Application>
  <PresentationFormat>Widescreen</PresentationFormat>
  <Paragraphs>64</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Times New Roman</vt:lpstr>
      <vt:lpstr>Tw Cen MT</vt:lpstr>
      <vt:lpstr>Tw Cen MT (Body)</vt:lpstr>
      <vt:lpstr>Wingdings</vt:lpstr>
      <vt:lpstr>Droplet</vt:lpstr>
      <vt:lpstr>Water Crisis</vt:lpstr>
      <vt:lpstr>PowerPoint Presentation</vt:lpstr>
      <vt:lpstr>Water Crisis Issues</vt:lpstr>
      <vt:lpstr>Causes Of Water Crisis</vt:lpstr>
      <vt:lpstr>Consequences of water pollution</vt:lpstr>
      <vt:lpstr>Consequences of Water Shortage</vt:lpstr>
      <vt:lpstr>Solutions To Water Crisis</vt:lpstr>
      <vt:lpstr>PowerPoint Presentation</vt:lpstr>
      <vt:lpstr>PowerPoint Presentation</vt:lpstr>
      <vt:lpstr>Recourses (Citation)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Crisis</dc:title>
  <dc:creator>Samer Haddad</dc:creator>
  <cp:lastModifiedBy>Samer Haddad</cp:lastModifiedBy>
  <cp:revision>31</cp:revision>
  <dcterms:created xsi:type="dcterms:W3CDTF">2023-05-04T08:43:07Z</dcterms:created>
  <dcterms:modified xsi:type="dcterms:W3CDTF">2023-05-23T14:07:28Z</dcterms:modified>
</cp:coreProperties>
</file>