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91909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43074-0996-40C4-B318-9DEBFB3B3028}"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25525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47103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0193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22617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777388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75140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769042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52535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338250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69546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43074-0996-40C4-B318-9DEBFB3B3028}"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38563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43074-0996-40C4-B318-9DEBFB3B3028}" type="datetimeFigureOut">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211393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03074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222969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8643074-0996-40C4-B318-9DEBFB3B3028}" type="datetimeFigureOut">
              <a:rPr lang="en-US" smtClean="0"/>
              <a:t>5/22/2023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27294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43074-0996-40C4-B318-9DEBFB3B3028}" type="datetimeFigureOut">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5F14F-6612-4D6C-8BF4-56F01AE5187C}" type="slidenum">
              <a:rPr lang="en-US" smtClean="0"/>
              <a:t>‹#›</a:t>
            </a:fld>
            <a:endParaRPr lang="en-US"/>
          </a:p>
        </p:txBody>
      </p:sp>
    </p:spTree>
    <p:extLst>
      <p:ext uri="{BB962C8B-B14F-4D97-AF65-F5344CB8AC3E}">
        <p14:creationId xmlns:p14="http://schemas.microsoft.com/office/powerpoint/2010/main" val="174043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643074-0996-40C4-B318-9DEBFB3B3028}" type="datetimeFigureOut">
              <a:rPr lang="en-US" smtClean="0"/>
              <a:t>5/22/2023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E45F14F-6612-4D6C-8BF4-56F01AE5187C}" type="slidenum">
              <a:rPr lang="en-US" smtClean="0"/>
              <a:t>‹#›</a:t>
            </a:fld>
            <a:endParaRPr lang="en-US"/>
          </a:p>
        </p:txBody>
      </p:sp>
    </p:spTree>
    <p:extLst>
      <p:ext uri="{BB962C8B-B14F-4D97-AF65-F5344CB8AC3E}">
        <p14:creationId xmlns:p14="http://schemas.microsoft.com/office/powerpoint/2010/main" val="120037969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mayoclinic.org/ar/diseases-conditions/obesity/symptoms-causes/syc-20375742" TargetMode="External"/><Relationship Id="rId2" Type="http://schemas.openxmlformats.org/officeDocument/2006/relationships/hyperlink" Target="https://www.who.int/ar/health-topics/obesity#tab=tab_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953B-7D51-48DD-BAAF-AE203636A0E2}"/>
              </a:ext>
            </a:extLst>
          </p:cNvPr>
          <p:cNvSpPr>
            <a:spLocks noGrp="1"/>
          </p:cNvSpPr>
          <p:nvPr>
            <p:ph type="ctrTitle"/>
          </p:nvPr>
        </p:nvSpPr>
        <p:spPr>
          <a:xfrm>
            <a:off x="1195296" y="196102"/>
            <a:ext cx="8825658" cy="3329581"/>
          </a:xfrm>
        </p:spPr>
        <p:txBody>
          <a:bodyPr/>
          <a:lstStyle/>
          <a:p>
            <a:pPr algn="ctr"/>
            <a:r>
              <a:rPr lang="ar-JO" b="1" u="sng" dirty="0">
                <a:cs typeface="+mn-cs"/>
              </a:rPr>
              <a:t>السمنة</a:t>
            </a:r>
            <a:endParaRPr lang="en-US" b="1" u="sng" dirty="0">
              <a:cs typeface="+mn-cs"/>
            </a:endParaRPr>
          </a:p>
        </p:txBody>
      </p:sp>
      <p:sp>
        <p:nvSpPr>
          <p:cNvPr id="3" name="Subtitle 2">
            <a:extLst>
              <a:ext uri="{FF2B5EF4-FFF2-40B4-BE49-F238E27FC236}">
                <a16:creationId xmlns:a16="http://schemas.microsoft.com/office/drawing/2014/main" id="{A25B2794-BFA0-42FB-B461-939690621CD5}"/>
              </a:ext>
            </a:extLst>
          </p:cNvPr>
          <p:cNvSpPr>
            <a:spLocks noGrp="1"/>
          </p:cNvSpPr>
          <p:nvPr>
            <p:ph type="subTitle" idx="1"/>
          </p:nvPr>
        </p:nvSpPr>
        <p:spPr>
          <a:xfrm>
            <a:off x="2472767" y="5211696"/>
            <a:ext cx="8172054" cy="808577"/>
          </a:xfrm>
        </p:spPr>
        <p:txBody>
          <a:bodyPr/>
          <a:lstStyle/>
          <a:p>
            <a:pPr algn="r"/>
            <a:r>
              <a:rPr lang="ar-JO" dirty="0"/>
              <a:t>جاد بسام عون فارس</a:t>
            </a:r>
            <a:endParaRPr lang="en-US" dirty="0"/>
          </a:p>
        </p:txBody>
      </p:sp>
      <p:pic>
        <p:nvPicPr>
          <p:cNvPr id="4099" name="Picture 3" descr="270,730 Obesity Images, Stock Photos &amp; Vectors | Shutterstock">
            <a:extLst>
              <a:ext uri="{FF2B5EF4-FFF2-40B4-BE49-F238E27FC236}">
                <a16:creationId xmlns:a16="http://schemas.microsoft.com/office/drawing/2014/main" id="{FB61B024-68F2-4F27-87D9-B1CD3530F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32" y="3959999"/>
            <a:ext cx="3486870" cy="250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6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6DB2-CE53-4B92-8E47-1776EFC149A9}"/>
              </a:ext>
            </a:extLst>
          </p:cNvPr>
          <p:cNvSpPr>
            <a:spLocks noGrp="1"/>
          </p:cNvSpPr>
          <p:nvPr>
            <p:ph type="title"/>
          </p:nvPr>
        </p:nvSpPr>
        <p:spPr/>
        <p:txBody>
          <a:bodyPr/>
          <a:lstStyle/>
          <a:p>
            <a:pPr algn="ctr"/>
            <a:r>
              <a:rPr lang="ar-JO" b="1" u="sng" dirty="0">
                <a:cs typeface="+mn-cs"/>
              </a:rPr>
              <a:t>تعريف السمنة </a:t>
            </a:r>
            <a:endParaRPr lang="en-US" b="1" u="sng" dirty="0">
              <a:cs typeface="+mn-cs"/>
            </a:endParaRPr>
          </a:p>
        </p:txBody>
      </p:sp>
      <p:sp>
        <p:nvSpPr>
          <p:cNvPr id="3" name="Content Placeholder 2">
            <a:extLst>
              <a:ext uri="{FF2B5EF4-FFF2-40B4-BE49-F238E27FC236}">
                <a16:creationId xmlns:a16="http://schemas.microsoft.com/office/drawing/2014/main" id="{CDAA30ED-847E-4767-AC91-08AFB0B82FC0}"/>
              </a:ext>
            </a:extLst>
          </p:cNvPr>
          <p:cNvSpPr>
            <a:spLocks noGrp="1"/>
          </p:cNvSpPr>
          <p:nvPr>
            <p:ph idx="1"/>
          </p:nvPr>
        </p:nvSpPr>
        <p:spPr>
          <a:xfrm>
            <a:off x="2141166" y="1586753"/>
            <a:ext cx="7987553" cy="4316506"/>
          </a:xfrm>
        </p:spPr>
        <p:txBody>
          <a:bodyPr>
            <a:normAutofit/>
          </a:bodyPr>
          <a:lstStyle/>
          <a:p>
            <a:pPr algn="r" rtl="1"/>
            <a:r>
              <a:rPr lang="ar-JO" sz="2400" dirty="0">
                <a:cs typeface="+mn-cs"/>
              </a:rPr>
              <a:t>السمنة هي حالة صحية تتميز بزيادة الوزن والدهون في الجسم إلى درجة أنها قد تؤثر على الصحة والحياة اليومية للشخص. وتعتبر السمنة من المشكلات الصحية الأكثر شيوعًا في العالم، وتؤثر على ملايين الأشخاص في جميع أنحاء العالم.</a:t>
            </a:r>
            <a:endParaRPr lang="en-US" sz="2400" dirty="0">
              <a:cs typeface="+mn-cs"/>
            </a:endParaRPr>
          </a:p>
          <a:p>
            <a:pPr algn="r" rtl="1"/>
            <a:r>
              <a:rPr lang="ar-JO" sz="2400" dirty="0">
                <a:cs typeface="+mn-cs"/>
              </a:rPr>
              <a:t>ويعبر مؤشر كتلة الجسم الذي يزيد على 25 عن زيادة الوزن، والذي يزيد على 30 عن السمنة.</a:t>
            </a:r>
          </a:p>
          <a:p>
            <a:pPr algn="r"/>
            <a:endParaRPr lang="en-US" dirty="0"/>
          </a:p>
        </p:txBody>
      </p:sp>
      <p:pic>
        <p:nvPicPr>
          <p:cNvPr id="1029" name="Picture 5" descr="Obesity should be reclassified as a brain disorder: doctors">
            <a:extLst>
              <a:ext uri="{FF2B5EF4-FFF2-40B4-BE49-F238E27FC236}">
                <a16:creationId xmlns:a16="http://schemas.microsoft.com/office/drawing/2014/main" id="{87C50725-AA68-48F1-925C-C34A36C4D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972" y="4087906"/>
            <a:ext cx="3698521" cy="246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B6E9-272F-48F1-836D-57FE33CFD4DF}"/>
              </a:ext>
            </a:extLst>
          </p:cNvPr>
          <p:cNvSpPr>
            <a:spLocks noGrp="1"/>
          </p:cNvSpPr>
          <p:nvPr>
            <p:ph type="title"/>
          </p:nvPr>
        </p:nvSpPr>
        <p:spPr>
          <a:xfrm>
            <a:off x="646112" y="497541"/>
            <a:ext cx="9667782" cy="1355707"/>
          </a:xfrm>
        </p:spPr>
        <p:txBody>
          <a:bodyPr/>
          <a:lstStyle/>
          <a:p>
            <a:pPr algn="ctr"/>
            <a:br>
              <a:rPr lang="en-US" b="1" u="sng" dirty="0">
                <a:cs typeface="+mn-cs"/>
              </a:rPr>
            </a:br>
            <a:r>
              <a:rPr lang="ar-JO" b="1" u="sng" dirty="0">
                <a:cs typeface="+mn-cs"/>
              </a:rPr>
              <a:t>الأسباب</a:t>
            </a:r>
            <a:endParaRPr lang="en-US" b="1" u="sng" dirty="0">
              <a:cs typeface="+mn-cs"/>
            </a:endParaRPr>
          </a:p>
        </p:txBody>
      </p:sp>
      <p:sp>
        <p:nvSpPr>
          <p:cNvPr id="3" name="Content Placeholder 2">
            <a:extLst>
              <a:ext uri="{FF2B5EF4-FFF2-40B4-BE49-F238E27FC236}">
                <a16:creationId xmlns:a16="http://schemas.microsoft.com/office/drawing/2014/main" id="{DEE64868-0458-4E30-AFA7-09792265020A}"/>
              </a:ext>
            </a:extLst>
          </p:cNvPr>
          <p:cNvSpPr>
            <a:spLocks noGrp="1"/>
          </p:cNvSpPr>
          <p:nvPr>
            <p:ph idx="1"/>
          </p:nvPr>
        </p:nvSpPr>
        <p:spPr>
          <a:xfrm>
            <a:off x="1104293" y="1958788"/>
            <a:ext cx="8946541" cy="4195481"/>
          </a:xfrm>
        </p:spPr>
        <p:txBody>
          <a:bodyPr>
            <a:normAutofit/>
          </a:bodyPr>
          <a:lstStyle/>
          <a:p>
            <a:pPr algn="r" rtl="1"/>
            <a:r>
              <a:rPr lang="ar-JO" sz="2400" dirty="0">
                <a:cs typeface="+mn-cs"/>
              </a:rPr>
              <a:t>توجد عدة أسباب للسمنة، ومن بينها العوامل الوراثية والبيئية والنمط الغذائي وعدم ممارسة النشاط البدني بشكل منتظم.</a:t>
            </a:r>
          </a:p>
          <a:p>
            <a:pPr algn="r" rtl="1"/>
            <a:r>
              <a:rPr lang="ar-JO" sz="2400" dirty="0">
                <a:cs typeface="+mn-cs"/>
              </a:rPr>
              <a:t>وتؤثر العوامل الوراثية في مدى تعرض الشخص للسمنة، حيث يكون لديه بعض الأشخاص عوامل وراثية تجعلهم أكثر عرضة للإصابة بالسمنة من غيرهم. وتؤثر العوامل البيئية مثل المستوى الاقتصادي والتغذية والنمط الحياتي في زيادة خطر الإصابة بالسمنة.</a:t>
            </a:r>
          </a:p>
          <a:p>
            <a:pPr algn="r"/>
            <a:endParaRPr lang="en-US" sz="2400" dirty="0"/>
          </a:p>
        </p:txBody>
      </p:sp>
      <p:pic>
        <p:nvPicPr>
          <p:cNvPr id="6146" name="Picture 2" descr="The #1 Cause of Obesity, According to Science — Eat This Not That">
            <a:extLst>
              <a:ext uri="{FF2B5EF4-FFF2-40B4-BE49-F238E27FC236}">
                <a16:creationId xmlns:a16="http://schemas.microsoft.com/office/drawing/2014/main" id="{8663EF55-4F01-4759-8D9C-B418C42EC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4101352"/>
            <a:ext cx="4134971" cy="275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7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2D87-CC57-4EA7-B2FA-DA2FDD3D8E4C}"/>
              </a:ext>
            </a:extLst>
          </p:cNvPr>
          <p:cNvSpPr>
            <a:spLocks noGrp="1"/>
          </p:cNvSpPr>
          <p:nvPr>
            <p:ph type="title"/>
          </p:nvPr>
        </p:nvSpPr>
        <p:spPr>
          <a:xfrm>
            <a:off x="1613647" y="1"/>
            <a:ext cx="8216153" cy="2232212"/>
          </a:xfrm>
        </p:spPr>
        <p:txBody>
          <a:bodyPr/>
          <a:lstStyle/>
          <a:p>
            <a:pPr algn="ctr"/>
            <a:br>
              <a:rPr lang="en-US" b="1" u="sng" dirty="0">
                <a:cs typeface="+mn-cs"/>
              </a:rPr>
            </a:br>
            <a:r>
              <a:rPr lang="ar-JO" b="1" u="sng" dirty="0">
                <a:cs typeface="+mn-cs"/>
              </a:rPr>
              <a:t>التأثيرات الصحية</a:t>
            </a:r>
            <a:endParaRPr lang="en-US" b="1" u="sng" dirty="0">
              <a:cs typeface="+mn-cs"/>
            </a:endParaRPr>
          </a:p>
        </p:txBody>
      </p:sp>
      <p:sp>
        <p:nvSpPr>
          <p:cNvPr id="3" name="Content Placeholder 2">
            <a:extLst>
              <a:ext uri="{FF2B5EF4-FFF2-40B4-BE49-F238E27FC236}">
                <a16:creationId xmlns:a16="http://schemas.microsoft.com/office/drawing/2014/main" id="{426A82BD-9EDA-43FE-BDFB-21FFDCC8CF28}"/>
              </a:ext>
            </a:extLst>
          </p:cNvPr>
          <p:cNvSpPr>
            <a:spLocks noGrp="1"/>
          </p:cNvSpPr>
          <p:nvPr>
            <p:ph idx="1"/>
          </p:nvPr>
        </p:nvSpPr>
        <p:spPr/>
        <p:txBody>
          <a:bodyPr>
            <a:normAutofit/>
          </a:bodyPr>
          <a:lstStyle/>
          <a:p>
            <a:pPr algn="r" rtl="1"/>
            <a:r>
              <a:rPr lang="ar-JO" sz="2400" dirty="0"/>
              <a:t>تؤثر السمنة على الصحة بطرق متعددة، حيث تزيد من خطر الإصابة بأمراض القلب والسكري وارتفاع ضغط الدم وأمراض الكبد والجهاز التنفسي والسرطان.</a:t>
            </a:r>
          </a:p>
          <a:p>
            <a:pPr algn="r" rtl="1"/>
            <a:r>
              <a:rPr lang="ar-JO" sz="2400" dirty="0"/>
              <a:t>كما تؤثر السمنة على الحياة اليومية للشخص، حيث يكون من الصعب بالنسبة للأشخاص المصابين بالسمنة ممارسة النشاط البدني والتحرك بحرية، مما يؤثر على جودة حياتهم.</a:t>
            </a:r>
          </a:p>
          <a:p>
            <a:pPr algn="r"/>
            <a:endParaRPr lang="en-US" sz="2400" dirty="0"/>
          </a:p>
        </p:txBody>
      </p:sp>
      <p:pic>
        <p:nvPicPr>
          <p:cNvPr id="5124" name="Picture 4" descr="Obesity: Causes Symptoms and Treatment | Famhealth">
            <a:extLst>
              <a:ext uri="{FF2B5EF4-FFF2-40B4-BE49-F238E27FC236}">
                <a16:creationId xmlns:a16="http://schemas.microsoft.com/office/drawing/2014/main" id="{10107F5D-F21A-45C6-A87C-9B0274F05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385" y="4285130"/>
            <a:ext cx="3408830" cy="227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4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4F62-47A6-4586-B187-09F0F4427E2C}"/>
              </a:ext>
            </a:extLst>
          </p:cNvPr>
          <p:cNvSpPr>
            <a:spLocks noGrp="1"/>
          </p:cNvSpPr>
          <p:nvPr>
            <p:ph type="title"/>
          </p:nvPr>
        </p:nvSpPr>
        <p:spPr>
          <a:xfrm>
            <a:off x="4342644" y="336176"/>
            <a:ext cx="2467876" cy="1035424"/>
          </a:xfrm>
        </p:spPr>
        <p:txBody>
          <a:bodyPr/>
          <a:lstStyle/>
          <a:p>
            <a:pPr algn="ctr"/>
            <a:br>
              <a:rPr lang="en-US" b="1" u="sng" dirty="0">
                <a:cs typeface="+mn-cs"/>
              </a:rPr>
            </a:br>
            <a:r>
              <a:rPr lang="ar-JO" b="1" u="sng" dirty="0">
                <a:cs typeface="+mn-cs"/>
              </a:rPr>
              <a:t>الوقاية</a:t>
            </a:r>
            <a:endParaRPr lang="en-US" b="1" u="sng" dirty="0">
              <a:cs typeface="+mn-cs"/>
            </a:endParaRPr>
          </a:p>
        </p:txBody>
      </p:sp>
      <p:sp>
        <p:nvSpPr>
          <p:cNvPr id="3" name="Content Placeholder 2">
            <a:extLst>
              <a:ext uri="{FF2B5EF4-FFF2-40B4-BE49-F238E27FC236}">
                <a16:creationId xmlns:a16="http://schemas.microsoft.com/office/drawing/2014/main" id="{D85CA8FE-A9A8-40EE-813D-3D6F037927B0}"/>
              </a:ext>
            </a:extLst>
          </p:cNvPr>
          <p:cNvSpPr>
            <a:spLocks noGrp="1"/>
          </p:cNvSpPr>
          <p:nvPr>
            <p:ph idx="1"/>
          </p:nvPr>
        </p:nvSpPr>
        <p:spPr/>
        <p:txBody>
          <a:bodyPr>
            <a:normAutofit/>
          </a:bodyPr>
          <a:lstStyle/>
          <a:p>
            <a:pPr algn="r" rtl="1"/>
            <a:r>
              <a:rPr lang="ar-JO" sz="2400" dirty="0">
                <a:cs typeface="+mn-cs"/>
              </a:rPr>
              <a:t>تعتبر الوقاية من السمنة أفضل من العلاج، ويمكن الوقاية من السمنة عن طريق تناول نظام غذائي صحي ومتوازن وممارسة النشاط البدني بشكل منتظم.</a:t>
            </a:r>
          </a:p>
          <a:p>
            <a:pPr algn="r" rtl="1"/>
            <a:r>
              <a:rPr lang="ar-JO" sz="2400" dirty="0">
                <a:cs typeface="+mn-cs"/>
              </a:rPr>
              <a:t>ويجب تجنب تناول الأطعمة الغنية بالدهون والسكريات والملح والمشروبات الغازية، وتناول الفواكه والخضروات والحبوب الكاملة بشكل كافي.</a:t>
            </a:r>
          </a:p>
          <a:p>
            <a:pPr algn="r"/>
            <a:endParaRPr lang="en-US" sz="2400" dirty="0">
              <a:cs typeface="+mn-cs"/>
            </a:endParaRPr>
          </a:p>
        </p:txBody>
      </p:sp>
      <p:pic>
        <p:nvPicPr>
          <p:cNvPr id="9218" name="Picture 2" descr="Childhood Obesity - The Heart Foundation">
            <a:extLst>
              <a:ext uri="{FF2B5EF4-FFF2-40B4-BE49-F238E27FC236}">
                <a16:creationId xmlns:a16="http://schemas.microsoft.com/office/drawing/2014/main" id="{9564CE64-461A-4304-B842-136EB90C1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77" y="4093990"/>
            <a:ext cx="4111812" cy="242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5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AC4E-E0EE-4D38-9F9F-7FA8E27464B9}"/>
              </a:ext>
            </a:extLst>
          </p:cNvPr>
          <p:cNvSpPr>
            <a:spLocks noGrp="1"/>
          </p:cNvSpPr>
          <p:nvPr>
            <p:ph type="title"/>
          </p:nvPr>
        </p:nvSpPr>
        <p:spPr>
          <a:xfrm>
            <a:off x="1237010" y="609601"/>
            <a:ext cx="8946541" cy="1145033"/>
          </a:xfrm>
        </p:spPr>
        <p:txBody>
          <a:bodyPr/>
          <a:lstStyle/>
          <a:p>
            <a:pPr algn="ctr"/>
            <a:r>
              <a:rPr lang="ar-JO" b="1" u="sng" dirty="0">
                <a:cs typeface="+mn-cs"/>
              </a:rPr>
              <a:t>العلاج</a:t>
            </a:r>
            <a:br>
              <a:rPr lang="en-US" b="1" dirty="0">
                <a:cs typeface="+mn-cs"/>
              </a:rPr>
            </a:br>
            <a:br>
              <a:rPr lang="en-US" b="1" dirty="0">
                <a:cs typeface="+mn-cs"/>
              </a:rPr>
            </a:br>
            <a:br>
              <a:rPr lang="en-US" b="1" dirty="0">
                <a:cs typeface="+mn-cs"/>
              </a:rPr>
            </a:br>
            <a:endParaRPr lang="en-US" b="1" dirty="0">
              <a:cs typeface="+mn-cs"/>
            </a:endParaRPr>
          </a:p>
        </p:txBody>
      </p:sp>
      <p:sp>
        <p:nvSpPr>
          <p:cNvPr id="3" name="Content Placeholder 2">
            <a:extLst>
              <a:ext uri="{FF2B5EF4-FFF2-40B4-BE49-F238E27FC236}">
                <a16:creationId xmlns:a16="http://schemas.microsoft.com/office/drawing/2014/main" id="{03CC8E59-15B0-4636-AF2D-9D58A32373A6}"/>
              </a:ext>
            </a:extLst>
          </p:cNvPr>
          <p:cNvSpPr>
            <a:spLocks noGrp="1"/>
          </p:cNvSpPr>
          <p:nvPr>
            <p:ph idx="1"/>
          </p:nvPr>
        </p:nvSpPr>
        <p:spPr/>
        <p:txBody>
          <a:bodyPr/>
          <a:lstStyle/>
          <a:p>
            <a:pPr algn="r" rtl="1"/>
            <a:r>
              <a:rPr lang="ar-JO" sz="2400" dirty="0">
                <a:cs typeface="+mn-cs"/>
              </a:rPr>
              <a:t>يتم علاج السمنة عن طريق خفض الوزن والدهون في الجسم، ويمكن القيام بذلك عن طريق تغيير نمط الحياة والتغذية وممارسة النشاط البدني بشكل منتظم.</a:t>
            </a:r>
          </a:p>
          <a:p>
            <a:pPr algn="r" rtl="1"/>
            <a:r>
              <a:rPr lang="ar-JO" sz="2400" dirty="0">
                <a:cs typeface="+mn-cs"/>
              </a:rPr>
              <a:t>وفي حال عدم الاستجابة لتغييرات نمط الحياة، يمكن استخدام الأدوية المناسبة والإجراءات الجراحية للتخلص من الوزن الزائد.</a:t>
            </a:r>
          </a:p>
          <a:p>
            <a:endParaRPr lang="en-US" dirty="0"/>
          </a:p>
        </p:txBody>
      </p:sp>
      <p:pic>
        <p:nvPicPr>
          <p:cNvPr id="7172" name="Picture 4" descr="Obesity Cannot Be Cured With Diet and Exercise">
            <a:extLst>
              <a:ext uri="{FF2B5EF4-FFF2-40B4-BE49-F238E27FC236}">
                <a16:creationId xmlns:a16="http://schemas.microsoft.com/office/drawing/2014/main" id="{9C46DA76-9C8B-4338-9956-CE18C8233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761" y="3872754"/>
            <a:ext cx="2333677" cy="202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7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C486-135C-4D75-AFC2-148C592CA10A}"/>
              </a:ext>
            </a:extLst>
          </p:cNvPr>
          <p:cNvSpPr>
            <a:spLocks noGrp="1"/>
          </p:cNvSpPr>
          <p:nvPr>
            <p:ph type="title"/>
          </p:nvPr>
        </p:nvSpPr>
        <p:spPr>
          <a:xfrm>
            <a:off x="3963602" y="763572"/>
            <a:ext cx="3225959" cy="909918"/>
          </a:xfrm>
        </p:spPr>
        <p:txBody>
          <a:bodyPr/>
          <a:lstStyle/>
          <a:p>
            <a:pPr algn="ctr"/>
            <a:r>
              <a:rPr lang="ar-JO" b="1" u="sng" dirty="0">
                <a:cs typeface="+mn-cs"/>
              </a:rPr>
              <a:t>الاستنتاج</a:t>
            </a:r>
            <a:endParaRPr lang="en-US" b="1" u="sng" dirty="0">
              <a:cs typeface="+mn-cs"/>
            </a:endParaRPr>
          </a:p>
        </p:txBody>
      </p:sp>
      <p:sp>
        <p:nvSpPr>
          <p:cNvPr id="3" name="Content Placeholder 2">
            <a:extLst>
              <a:ext uri="{FF2B5EF4-FFF2-40B4-BE49-F238E27FC236}">
                <a16:creationId xmlns:a16="http://schemas.microsoft.com/office/drawing/2014/main" id="{624E8B35-A523-483A-94CC-4177130240F6}"/>
              </a:ext>
            </a:extLst>
          </p:cNvPr>
          <p:cNvSpPr>
            <a:spLocks noGrp="1"/>
          </p:cNvSpPr>
          <p:nvPr>
            <p:ph idx="1"/>
          </p:nvPr>
        </p:nvSpPr>
        <p:spPr/>
        <p:txBody>
          <a:bodyPr>
            <a:normAutofit/>
          </a:bodyPr>
          <a:lstStyle/>
          <a:p>
            <a:pPr algn="r" rtl="1"/>
            <a:r>
              <a:rPr lang="ar-JO" sz="2400" dirty="0">
                <a:cs typeface="+mn-cs"/>
              </a:rPr>
              <a:t>يعد الحفاظ على وزن صحي ومتوازن أمرًا مهمًا للحفاظ على صحة الجسم والعقل، ويجب الحرص على تناول نظام غذائي صحي وممارسة النشاط البدني بشكل منتظم.</a:t>
            </a:r>
          </a:p>
          <a:p>
            <a:pPr algn="r" rtl="1"/>
            <a:r>
              <a:rPr lang="ar-JO" sz="2400" dirty="0">
                <a:cs typeface="+mn-cs"/>
              </a:rPr>
              <a:t>وفي حال الإصابة بالسمنة، يجب العمل على تغيير نمط الحياة والتغذية وممارسة النشاط البدني بشكل منتظم، وفي حال عدم الاستجابة لذلك يجب استشارة الطبيب المختص للحصول على العلاج المناسب.</a:t>
            </a:r>
          </a:p>
          <a:p>
            <a:pPr algn="r"/>
            <a:endParaRPr lang="en-US" sz="2400" dirty="0">
              <a:cs typeface="+mn-cs"/>
            </a:endParaRPr>
          </a:p>
        </p:txBody>
      </p:sp>
      <p:pic>
        <p:nvPicPr>
          <p:cNvPr id="8194" name="Picture 2" descr="World Obesity Day 2023: Know the most dangerous causes of obesity |  HealthShots">
            <a:extLst>
              <a:ext uri="{FF2B5EF4-FFF2-40B4-BE49-F238E27FC236}">
                <a16:creationId xmlns:a16="http://schemas.microsoft.com/office/drawing/2014/main" id="{4FBF18AB-566B-40EA-B1A1-F07EB9F72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65" y="4275431"/>
            <a:ext cx="4182036" cy="235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7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220E4-2295-401B-B8C5-17C8ECCEF5FE}"/>
              </a:ext>
            </a:extLst>
          </p:cNvPr>
          <p:cNvSpPr>
            <a:spLocks noGrp="1"/>
          </p:cNvSpPr>
          <p:nvPr>
            <p:ph type="title"/>
          </p:nvPr>
        </p:nvSpPr>
        <p:spPr>
          <a:xfrm>
            <a:off x="646111" y="452718"/>
            <a:ext cx="9404723" cy="4831976"/>
          </a:xfrm>
        </p:spPr>
        <p:txBody>
          <a:bodyPr/>
          <a:lstStyle/>
          <a:p>
            <a:pPr algn="ctr"/>
            <a:r>
              <a:rPr lang="ar-JO" b="1" dirty="0"/>
              <a:t>شكرا على استماعكم</a:t>
            </a:r>
            <a:br>
              <a:rPr lang="ar-JO" b="1" dirty="0"/>
            </a:br>
            <a:endParaRPr lang="en-US" b="1" dirty="0"/>
          </a:p>
        </p:txBody>
      </p:sp>
    </p:spTree>
    <p:extLst>
      <p:ext uri="{BB962C8B-B14F-4D97-AF65-F5344CB8AC3E}">
        <p14:creationId xmlns:p14="http://schemas.microsoft.com/office/powerpoint/2010/main" val="135985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A5498-274E-4C90-9B17-2AA2A76B12DB}"/>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7A9FC915-ACA4-476E-A678-8669F8289F14}"/>
              </a:ext>
            </a:extLst>
          </p:cNvPr>
          <p:cNvSpPr>
            <a:spLocks noGrp="1"/>
          </p:cNvSpPr>
          <p:nvPr>
            <p:ph idx="1"/>
          </p:nvPr>
        </p:nvSpPr>
        <p:spPr/>
        <p:txBody>
          <a:bodyPr/>
          <a:lstStyle/>
          <a:p>
            <a:r>
              <a:rPr lang="en-US" dirty="0">
                <a:hlinkClick r:id="rId2"/>
              </a:rPr>
              <a:t>https://www.who.int/ar/health-topics/obesity#tab=tab_1</a:t>
            </a:r>
            <a:r>
              <a:rPr lang="ar-JO" dirty="0"/>
              <a:t>        </a:t>
            </a:r>
            <a:r>
              <a:rPr lang="en-US" dirty="0">
                <a:hlinkClick r:id="rId3"/>
              </a:rPr>
              <a:t>https://www.mayoclinic.org/ar/diseases-conditions/obesity/symptoms-causes/syc-20375742</a:t>
            </a:r>
            <a:r>
              <a:rPr lang="ar-JO" dirty="0"/>
              <a:t> </a:t>
            </a:r>
            <a:endParaRPr lang="en-US" dirty="0"/>
          </a:p>
        </p:txBody>
      </p:sp>
    </p:spTree>
    <p:extLst>
      <p:ext uri="{BB962C8B-B14F-4D97-AF65-F5344CB8AC3E}">
        <p14:creationId xmlns:p14="http://schemas.microsoft.com/office/powerpoint/2010/main" val="2157683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53</TotalTime>
  <Words>365</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السمنة</vt:lpstr>
      <vt:lpstr>تعريف السمنة </vt:lpstr>
      <vt:lpstr> الأسباب</vt:lpstr>
      <vt:lpstr> التأثيرات الصحية</vt:lpstr>
      <vt:lpstr> الوقاية</vt:lpstr>
      <vt:lpstr>العلاج   </vt:lpstr>
      <vt:lpstr>الاستنتاج</vt:lpstr>
      <vt:lpstr>شكرا على استماعكم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JAD KURDI</dc:creator>
  <cp:lastModifiedBy>JAD KURDI</cp:lastModifiedBy>
  <cp:revision>6</cp:revision>
  <dcterms:created xsi:type="dcterms:W3CDTF">2023-05-22T18:34:52Z</dcterms:created>
  <dcterms:modified xsi:type="dcterms:W3CDTF">2023-05-22T19:28:12Z</dcterms:modified>
</cp:coreProperties>
</file>