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2" r:id="rId5"/>
    <p:sldId id="259" r:id="rId6"/>
    <p:sldId id="263" r:id="rId7"/>
    <p:sldId id="260" r:id="rId8"/>
    <p:sldId id="261"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5/17/2023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5/17/2023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5/17/2023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5/17/2023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5/17/2023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5/17/2023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5/17/2023</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5/17/2023</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ar.wikipedia.org/wiki/%D8%A8%D8%AD%D9%8A%D8%B1%D8%A9_%D8%B7%D8%A8%D8%B1%D9%8A%D8%A7" TargetMode="External"/><Relationship Id="rId3" Type="http://schemas.openxmlformats.org/officeDocument/2006/relationships/hyperlink" Target="https://ar.wikipedia.org/wiki/%D8%A8%D9%86%D9%8A_%D9%83%D9%86%D8%A7%D9%86%D8%A9" TargetMode="External"/><Relationship Id="rId7" Type="http://schemas.openxmlformats.org/officeDocument/2006/relationships/hyperlink" Target="https://ar.wikipedia.org/wiki/%D9%86%D9%87%D8%B1_%D8%A7%D9%84%D9%8A%D8%B1%D9%85%D9%88%D9%83" TargetMode="External"/><Relationship Id="rId2" Type="http://schemas.openxmlformats.org/officeDocument/2006/relationships/hyperlink" Target="https://ar.wikipedia.org/wiki/%D8%A5%D8%B1%D8%A8%D8%AF" TargetMode="External"/><Relationship Id="rId1" Type="http://schemas.openxmlformats.org/officeDocument/2006/relationships/slideLayout" Target="../slideLayouts/slideLayout2.xml"/><Relationship Id="rId6" Type="http://schemas.openxmlformats.org/officeDocument/2006/relationships/hyperlink" Target="https://ar.wikipedia.org/wiki/%D9%87%D8%B6%D8%A8%D8%A9_%D8%A7%D9%84%D8%AC%D9%88%D9%84%D8%A7%D9%86" TargetMode="External"/><Relationship Id="rId5" Type="http://schemas.openxmlformats.org/officeDocument/2006/relationships/hyperlink" Target="https://ar.wikipedia.org/wiki/%D8%A7%D9%84%D8%A8%D8%AD%D8%B1" TargetMode="External"/><Relationship Id="rId4" Type="http://schemas.openxmlformats.org/officeDocument/2006/relationships/hyperlink" Target="https://ar.wikipedia.org/wiki/%D9%85%D8%AD%D8%A7%D9%81%D8%B8%D8%A9_%D8%A5%D8%B1%D8%A8%D8%AF" TargetMode="External"/><Relationship Id="rId9" Type="http://schemas.openxmlformats.org/officeDocument/2006/relationships/hyperlink" Target="https://ar.wikipedia.org/wiki/%D9%86%D9%87%D8%B1_%D8%A7%D9%84%D8%A3%D8%B1%D8%AF%D9%86"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376DD-F548-4ACF-AD5D-156A02AC0354}"/>
              </a:ext>
            </a:extLst>
          </p:cNvPr>
          <p:cNvSpPr>
            <a:spLocks noGrp="1"/>
          </p:cNvSpPr>
          <p:nvPr>
            <p:ph type="ctrTitle"/>
          </p:nvPr>
        </p:nvSpPr>
        <p:spPr>
          <a:xfrm>
            <a:off x="810001" y="1"/>
            <a:ext cx="10572000" cy="4420198"/>
          </a:xfrm>
        </p:spPr>
        <p:txBody>
          <a:bodyPr/>
          <a:lstStyle/>
          <a:p>
            <a:br>
              <a:rPr lang="ar-JO" dirty="0"/>
            </a:br>
            <a:r>
              <a:rPr lang="ar-JO" dirty="0"/>
              <a:t>التّربيّة الاجتماعيّة والوطنيّة  </a:t>
            </a:r>
            <a:br>
              <a:rPr lang="ar-JO" dirty="0"/>
            </a:br>
            <a:r>
              <a:rPr lang="ar-JO" dirty="0"/>
              <a:t>المواقع السّيّاحية في العالم </a:t>
            </a:r>
            <a:br>
              <a:rPr lang="ar-JO" dirty="0"/>
            </a:br>
            <a:br>
              <a:rPr lang="ar-JO" dirty="0"/>
            </a:br>
            <a:endParaRPr lang="en-US" dirty="0"/>
          </a:p>
        </p:txBody>
      </p:sp>
      <p:sp>
        <p:nvSpPr>
          <p:cNvPr id="3" name="Subtitle 2">
            <a:extLst>
              <a:ext uri="{FF2B5EF4-FFF2-40B4-BE49-F238E27FC236}">
                <a16:creationId xmlns:a16="http://schemas.microsoft.com/office/drawing/2014/main" id="{506BC30B-D6D4-4BA7-BF1B-DAF071D08C38}"/>
              </a:ext>
            </a:extLst>
          </p:cNvPr>
          <p:cNvSpPr>
            <a:spLocks noGrp="1"/>
          </p:cNvSpPr>
          <p:nvPr>
            <p:ph type="subTitle" idx="1"/>
          </p:nvPr>
        </p:nvSpPr>
        <p:spPr>
          <a:xfrm>
            <a:off x="810001" y="5280847"/>
            <a:ext cx="10572000" cy="1331988"/>
          </a:xfrm>
        </p:spPr>
        <p:txBody>
          <a:bodyPr>
            <a:normAutofit fontScale="85000" lnSpcReduction="20000"/>
          </a:bodyPr>
          <a:lstStyle/>
          <a:p>
            <a:pPr algn="r"/>
            <a:r>
              <a:rPr lang="ar-JO" sz="4400" dirty="0"/>
              <a:t>اسم الطّالبة: زينة قصي حداد </a:t>
            </a:r>
            <a:endParaRPr lang="en-US" sz="4400" dirty="0"/>
          </a:p>
          <a:p>
            <a:pPr algn="r"/>
            <a:r>
              <a:rPr lang="ar-JO" sz="4400" dirty="0"/>
              <a:t>إشراف المعلمة: نيفين غطاس</a:t>
            </a:r>
            <a:endParaRPr lang="en-US" sz="4400" dirty="0"/>
          </a:p>
          <a:p>
            <a:pPr algn="r"/>
            <a:endParaRPr lang="ar-JO" sz="11400" dirty="0"/>
          </a:p>
          <a:p>
            <a:pPr algn="r"/>
            <a:endParaRPr lang="en-US" dirty="0"/>
          </a:p>
        </p:txBody>
      </p:sp>
    </p:spTree>
    <p:extLst>
      <p:ext uri="{BB962C8B-B14F-4D97-AF65-F5344CB8AC3E}">
        <p14:creationId xmlns:p14="http://schemas.microsoft.com/office/powerpoint/2010/main" val="3379741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725D-B86C-4619-971F-5EF054ACD6AB}"/>
              </a:ext>
            </a:extLst>
          </p:cNvPr>
          <p:cNvSpPr>
            <a:spLocks noGrp="1"/>
          </p:cNvSpPr>
          <p:nvPr>
            <p:ph type="title"/>
          </p:nvPr>
        </p:nvSpPr>
        <p:spPr/>
        <p:txBody>
          <a:bodyPr/>
          <a:lstStyle/>
          <a:p>
            <a:r>
              <a:rPr lang="ar-JO" dirty="0"/>
              <a:t>ترويج لموقع أم قيس            </a:t>
            </a:r>
            <a:endParaRPr lang="en-US" dirty="0"/>
          </a:p>
        </p:txBody>
      </p:sp>
      <p:pic>
        <p:nvPicPr>
          <p:cNvPr id="6" name="VID-20230522-WA0010">
            <a:hlinkClick r:id="" action="ppaction://media"/>
            <a:extLst>
              <a:ext uri="{FF2B5EF4-FFF2-40B4-BE49-F238E27FC236}">
                <a16:creationId xmlns:a16="http://schemas.microsoft.com/office/drawing/2014/main" id="{AD69E810-CFBA-461B-B1DC-B0B839867AC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04662" y="1961322"/>
            <a:ext cx="5247860" cy="4658139"/>
          </a:xfrm>
        </p:spPr>
      </p:pic>
    </p:spTree>
    <p:extLst>
      <p:ext uri="{BB962C8B-B14F-4D97-AF65-F5344CB8AC3E}">
        <p14:creationId xmlns:p14="http://schemas.microsoft.com/office/powerpoint/2010/main" val="382222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BD4C-6EDE-4BF6-AD36-5EA4FAE4876F}"/>
              </a:ext>
            </a:extLst>
          </p:cNvPr>
          <p:cNvSpPr>
            <a:spLocks noGrp="1"/>
          </p:cNvSpPr>
          <p:nvPr>
            <p:ph type="title"/>
          </p:nvPr>
        </p:nvSpPr>
        <p:spPr/>
        <p:txBody>
          <a:bodyPr/>
          <a:lstStyle/>
          <a:p>
            <a:r>
              <a:rPr lang="ar-JO" dirty="0"/>
              <a:t>أم قيس /جدارا                                </a:t>
            </a:r>
            <a:endParaRPr lang="en-US" dirty="0"/>
          </a:p>
        </p:txBody>
      </p:sp>
      <p:pic>
        <p:nvPicPr>
          <p:cNvPr id="6" name="Content Placeholder 5">
            <a:extLst>
              <a:ext uri="{FF2B5EF4-FFF2-40B4-BE49-F238E27FC236}">
                <a16:creationId xmlns:a16="http://schemas.microsoft.com/office/drawing/2014/main" id="{819BC19C-2B36-4B6D-8779-A5795AF36F6D}"/>
              </a:ext>
            </a:extLst>
          </p:cNvPr>
          <p:cNvPicPr>
            <a:picLocks noGrp="1" noChangeAspect="1"/>
          </p:cNvPicPr>
          <p:nvPr>
            <p:ph idx="1"/>
          </p:nvPr>
        </p:nvPicPr>
        <p:blipFill>
          <a:blip r:embed="rId2"/>
          <a:stretch>
            <a:fillRect/>
          </a:stretch>
        </p:blipFill>
        <p:spPr>
          <a:xfrm>
            <a:off x="1941443" y="2049974"/>
            <a:ext cx="8309112" cy="4360837"/>
          </a:xfrm>
        </p:spPr>
      </p:pic>
    </p:spTree>
    <p:extLst>
      <p:ext uri="{BB962C8B-B14F-4D97-AF65-F5344CB8AC3E}">
        <p14:creationId xmlns:p14="http://schemas.microsoft.com/office/powerpoint/2010/main" val="1909571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A579-CD7E-4270-8980-D02E705BD018}"/>
              </a:ext>
            </a:extLst>
          </p:cNvPr>
          <p:cNvSpPr>
            <a:spLocks noGrp="1"/>
          </p:cNvSpPr>
          <p:nvPr>
            <p:ph type="title"/>
          </p:nvPr>
        </p:nvSpPr>
        <p:spPr/>
        <p:txBody>
          <a:bodyPr/>
          <a:lstStyle/>
          <a:p>
            <a:pPr algn="r"/>
            <a:r>
              <a:rPr lang="ar-JO" dirty="0"/>
              <a:t>نبذة عن الموقع</a:t>
            </a:r>
            <a:endParaRPr lang="en-US" dirty="0"/>
          </a:p>
        </p:txBody>
      </p:sp>
      <p:sp>
        <p:nvSpPr>
          <p:cNvPr id="3" name="Content Placeholder 2">
            <a:extLst>
              <a:ext uri="{FF2B5EF4-FFF2-40B4-BE49-F238E27FC236}">
                <a16:creationId xmlns:a16="http://schemas.microsoft.com/office/drawing/2014/main" id="{C389D631-0860-4F3B-B857-5A728A6F6BD2}"/>
              </a:ext>
            </a:extLst>
          </p:cNvPr>
          <p:cNvSpPr>
            <a:spLocks noGrp="1"/>
          </p:cNvSpPr>
          <p:nvPr>
            <p:ph idx="1"/>
          </p:nvPr>
        </p:nvSpPr>
        <p:spPr/>
        <p:txBody>
          <a:bodyPr>
            <a:normAutofit/>
          </a:bodyPr>
          <a:lstStyle/>
          <a:p>
            <a:pPr algn="r"/>
            <a:r>
              <a:rPr lang="ar-JO" sz="1600" dirty="0">
                <a:latin typeface="Simplified Arabic Fixed" panose="02070309020205020404" pitchFamily="49" charset="-78"/>
                <a:cs typeface="Simplified Arabic Fixed" panose="02070309020205020404" pitchFamily="49" charset="-78"/>
              </a:rPr>
              <a:t>تقع أم قيس في شمال الأردن، وهي مدينة لها امتداد عريق في التاريخ. وحين يصعد الزائر أحد تلالها، بإمكانه  أن يستمتع بالمشاهد البانورامية لبحيرة طبريا ومرتفعات الجولان. يعود تاريخ مدينة أم قيس الأثرية، جدارا، الى ما قبل ٢٤٠٠ سنة، حين كانت واحدة من مدن الإمبراطورية الرومانية العشرة.، وكانت لها مكانة خاصة لكونها نقطة الوصل بين طرق التجارة بين فلسطين وسوريا. استمرت أهمية أم قيس عبر الزمن، لتصبح مركزاً مالياً مهماً للعثمانيين، ولتصبح مؤخراً واحدة من أكثر الجبهات تقدماً في حرب الأيام الستة بين العرب وإسرائيل عام ١٩٦٧.</a:t>
            </a:r>
          </a:p>
          <a:p>
            <a:pPr algn="r"/>
            <a:endParaRPr lang="ar-JO" sz="1600" dirty="0">
              <a:latin typeface="Simplified Arabic Fixed" panose="02070309020205020404" pitchFamily="49" charset="-78"/>
              <a:cs typeface="Simplified Arabic Fixed" panose="02070309020205020404" pitchFamily="49" charset="-78"/>
            </a:endParaRPr>
          </a:p>
          <a:p>
            <a:pPr algn="r"/>
            <a:endParaRPr lang="en-US" sz="1600" dirty="0">
              <a:latin typeface="Simplified Arabic Fixed" panose="02070309020205020404" pitchFamily="49" charset="-78"/>
              <a:cs typeface="Simplified Arabic Fixed" panose="02070309020205020404" pitchFamily="49" charset="-78"/>
            </a:endParaRPr>
          </a:p>
        </p:txBody>
      </p:sp>
    </p:spTree>
    <p:extLst>
      <p:ext uri="{BB962C8B-B14F-4D97-AF65-F5344CB8AC3E}">
        <p14:creationId xmlns:p14="http://schemas.microsoft.com/office/powerpoint/2010/main" val="181733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B8268-5EB2-4327-A39D-E8941C0687E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D7A4D31-4153-418C-8927-DB1730BB0473}"/>
              </a:ext>
            </a:extLst>
          </p:cNvPr>
          <p:cNvPicPr>
            <a:picLocks noGrp="1" noChangeAspect="1"/>
          </p:cNvPicPr>
          <p:nvPr>
            <p:ph idx="1"/>
          </p:nvPr>
        </p:nvPicPr>
        <p:blipFill>
          <a:blip r:embed="rId2"/>
          <a:stretch>
            <a:fillRect/>
          </a:stretch>
        </p:blipFill>
        <p:spPr>
          <a:xfrm>
            <a:off x="1630018" y="1961311"/>
            <a:ext cx="8971722" cy="4449501"/>
          </a:xfrm>
        </p:spPr>
      </p:pic>
    </p:spTree>
    <p:extLst>
      <p:ext uri="{BB962C8B-B14F-4D97-AF65-F5344CB8AC3E}">
        <p14:creationId xmlns:p14="http://schemas.microsoft.com/office/powerpoint/2010/main" val="40220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F885-B38E-4574-B764-B3CF4A10A8CB}"/>
              </a:ext>
            </a:extLst>
          </p:cNvPr>
          <p:cNvSpPr>
            <a:spLocks noGrp="1"/>
          </p:cNvSpPr>
          <p:nvPr>
            <p:ph type="title"/>
          </p:nvPr>
        </p:nvSpPr>
        <p:spPr/>
        <p:txBody>
          <a:bodyPr/>
          <a:lstStyle/>
          <a:p>
            <a:pPr algn="r"/>
            <a:r>
              <a:rPr lang="ar-JO" dirty="0"/>
              <a:t>جغرافيّة الموقع</a:t>
            </a:r>
            <a:endParaRPr lang="en-US" dirty="0"/>
          </a:p>
        </p:txBody>
      </p:sp>
      <p:sp>
        <p:nvSpPr>
          <p:cNvPr id="3" name="Content Placeholder 2">
            <a:extLst>
              <a:ext uri="{FF2B5EF4-FFF2-40B4-BE49-F238E27FC236}">
                <a16:creationId xmlns:a16="http://schemas.microsoft.com/office/drawing/2014/main" id="{017EDC34-06F8-4605-8E1E-641FD13ADAAC}"/>
              </a:ext>
            </a:extLst>
          </p:cNvPr>
          <p:cNvSpPr>
            <a:spLocks noGrp="1"/>
          </p:cNvSpPr>
          <p:nvPr>
            <p:ph idx="1"/>
          </p:nvPr>
        </p:nvSpPr>
        <p:spPr/>
        <p:txBody>
          <a:bodyPr>
            <a:normAutofit/>
          </a:bodyPr>
          <a:lstStyle/>
          <a:p>
            <a:pPr algn="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rPr>
              <a:t>تقع أم قيس على بعد 28 كم شمال مدينة </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hlinkClick r:id="rId2" tooltip="إربد">
                  <a:extLst>
                    <a:ext uri="{A12FA001-AC4F-418D-AE19-62706E023703}">
                      <ahyp:hlinkClr xmlns:ahyp="http://schemas.microsoft.com/office/drawing/2018/hyperlinkcolor" val="tx"/>
                    </a:ext>
                  </a:extLst>
                </a:hlinkClick>
              </a:rPr>
              <a:t>إربد</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rPr>
              <a:t>، وهي أكبر مدن لواء </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hlinkClick r:id="rId3" tooltip="بني كنانة">
                  <a:extLst>
                    <a:ext uri="{A12FA001-AC4F-418D-AE19-62706E023703}">
                      <ahyp:hlinkClr xmlns:ahyp="http://schemas.microsoft.com/office/drawing/2018/hyperlinkcolor" val="tx"/>
                    </a:ext>
                  </a:extLst>
                </a:hlinkClick>
              </a:rPr>
              <a:t>بني كنانة</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rPr>
              <a:t> في </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hlinkClick r:id="rId4" tooltip="محافظة إربد">
                  <a:extLst>
                    <a:ext uri="{A12FA001-AC4F-418D-AE19-62706E023703}">
                      <ahyp:hlinkClr xmlns:ahyp="http://schemas.microsoft.com/office/drawing/2018/hyperlinkcolor" val="tx"/>
                    </a:ext>
                  </a:extLst>
                </a:hlinkClick>
              </a:rPr>
              <a:t>محافظة إربد</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rPr>
              <a:t>، فوق مرتفع يعلو 364 متراً، عن سطح </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hlinkClick r:id="rId5" tooltip="البحر">
                  <a:extLst>
                    <a:ext uri="{A12FA001-AC4F-418D-AE19-62706E023703}">
                      <ahyp:hlinkClr xmlns:ahyp="http://schemas.microsoft.com/office/drawing/2018/hyperlinkcolor" val="tx"/>
                    </a:ext>
                  </a:extLst>
                </a:hlinkClick>
              </a:rPr>
              <a:t>البحر</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rPr>
              <a:t>، يحدها من الشمال ويفصلها عن </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hlinkClick r:id="rId6" tooltip="هضبة الجولان">
                  <a:extLst>
                    <a:ext uri="{A12FA001-AC4F-418D-AE19-62706E023703}">
                      <ahyp:hlinkClr xmlns:ahyp="http://schemas.microsoft.com/office/drawing/2018/hyperlinkcolor" val="tx"/>
                    </a:ext>
                  </a:extLst>
                </a:hlinkClick>
              </a:rPr>
              <a:t>هضبة الجولان</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rPr>
              <a:t> </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hlinkClick r:id="rId7" tooltip="نهر اليرموك">
                  <a:extLst>
                    <a:ext uri="{A12FA001-AC4F-418D-AE19-62706E023703}">
                      <ahyp:hlinkClr xmlns:ahyp="http://schemas.microsoft.com/office/drawing/2018/hyperlinkcolor" val="tx"/>
                    </a:ext>
                  </a:extLst>
                </a:hlinkClick>
              </a:rPr>
              <a:t>نهر اليرموك</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rPr>
              <a:t> ومن الجنوب وادي العرب الممتد من </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hlinkClick r:id="rId2" tooltip="إربد">
                  <a:extLst>
                    <a:ext uri="{A12FA001-AC4F-418D-AE19-62706E023703}">
                      <ahyp:hlinkClr xmlns:ahyp="http://schemas.microsoft.com/office/drawing/2018/hyperlinkcolor" val="tx"/>
                    </a:ext>
                  </a:extLst>
                </a:hlinkClick>
              </a:rPr>
              <a:t>إربد</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rPr>
              <a:t> حتى الشونة الشمالية غربا، ومن الغرب </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hlinkClick r:id="rId8" tooltip="بحيرة طبريا">
                  <a:extLst>
                    <a:ext uri="{A12FA001-AC4F-418D-AE19-62706E023703}">
                      <ahyp:hlinkClr xmlns:ahyp="http://schemas.microsoft.com/office/drawing/2018/hyperlinkcolor" val="tx"/>
                    </a:ext>
                  </a:extLst>
                </a:hlinkClick>
              </a:rPr>
              <a:t>بحيرة طبريا</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rPr>
              <a:t>، إذ ينحدر سهل أم قيس تدريجيا إلى بداية </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hlinkClick r:id="rId9" tooltip="نهر الأردن">
                  <a:extLst>
                    <a:ext uri="{A12FA001-AC4F-418D-AE19-62706E023703}">
                      <ahyp:hlinkClr xmlns:ahyp="http://schemas.microsoft.com/office/drawing/2018/hyperlinkcolor" val="tx"/>
                    </a:ext>
                  </a:extLst>
                </a:hlinkClick>
              </a:rPr>
              <a:t>نهر الأردن</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rPr>
              <a:t> عند مخرجه من </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hlinkClick r:id="rId8" tooltip="بحيرة طبريا">
                  <a:extLst>
                    <a:ext uri="{A12FA001-AC4F-418D-AE19-62706E023703}">
                      <ahyp:hlinkClr xmlns:ahyp="http://schemas.microsoft.com/office/drawing/2018/hyperlinkcolor" val="tx"/>
                    </a:ext>
                  </a:extLst>
                </a:hlinkClick>
              </a:rPr>
              <a:t>بحيرة طبريا</a:t>
            </a:r>
            <a:r>
              <a:rPr lang="ar-JO"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rPr>
              <a:t>.</a:t>
            </a:r>
            <a:endParaRPr lang="en-US" sz="1600" dirty="0">
              <a:effectLst>
                <a:outerShdw blurRad="38100" dist="38100" dir="2700000" algn="tl">
                  <a:srgbClr val="000000">
                    <a:alpha val="43137"/>
                  </a:srgbClr>
                </a:outerShdw>
              </a:effectLst>
              <a:latin typeface="Simplified Arabic Fixed" panose="02070309020205020404" pitchFamily="49" charset="-78"/>
              <a:cs typeface="Simplified Arabic Fixed" panose="02070309020205020404" pitchFamily="49" charset="-78"/>
            </a:endParaRPr>
          </a:p>
        </p:txBody>
      </p:sp>
    </p:spTree>
    <p:extLst>
      <p:ext uri="{BB962C8B-B14F-4D97-AF65-F5344CB8AC3E}">
        <p14:creationId xmlns:p14="http://schemas.microsoft.com/office/powerpoint/2010/main" val="3334451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EBE6-60B6-40BB-93E3-9B16C03874F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10642B0-EAFB-4B69-AC49-BA9078531268}"/>
              </a:ext>
            </a:extLst>
          </p:cNvPr>
          <p:cNvPicPr>
            <a:picLocks noGrp="1" noChangeAspect="1"/>
          </p:cNvPicPr>
          <p:nvPr>
            <p:ph idx="1"/>
          </p:nvPr>
        </p:nvPicPr>
        <p:blipFill>
          <a:blip r:embed="rId2"/>
          <a:stretch>
            <a:fillRect/>
          </a:stretch>
        </p:blipFill>
        <p:spPr>
          <a:xfrm>
            <a:off x="1762539" y="1990621"/>
            <a:ext cx="8004313" cy="4755491"/>
          </a:xfrm>
        </p:spPr>
      </p:pic>
    </p:spTree>
    <p:extLst>
      <p:ext uri="{BB962C8B-B14F-4D97-AF65-F5344CB8AC3E}">
        <p14:creationId xmlns:p14="http://schemas.microsoft.com/office/powerpoint/2010/main" val="127370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A032C-E189-49C7-B8C2-858735EB52EB}"/>
              </a:ext>
            </a:extLst>
          </p:cNvPr>
          <p:cNvSpPr>
            <a:spLocks noGrp="1"/>
          </p:cNvSpPr>
          <p:nvPr>
            <p:ph type="title"/>
          </p:nvPr>
        </p:nvSpPr>
        <p:spPr/>
        <p:txBody>
          <a:bodyPr/>
          <a:lstStyle/>
          <a:p>
            <a:r>
              <a:rPr lang="ar-JO" dirty="0"/>
              <a:t>الأهميّة الاقتصاديّة لهذا الموقع:                    </a:t>
            </a:r>
            <a:endParaRPr lang="en-US" dirty="0"/>
          </a:p>
        </p:txBody>
      </p:sp>
      <p:sp>
        <p:nvSpPr>
          <p:cNvPr id="3" name="Content Placeholder 2">
            <a:extLst>
              <a:ext uri="{FF2B5EF4-FFF2-40B4-BE49-F238E27FC236}">
                <a16:creationId xmlns:a16="http://schemas.microsoft.com/office/drawing/2014/main" id="{14212F23-46CC-4630-926E-D90805CE58C7}"/>
              </a:ext>
            </a:extLst>
          </p:cNvPr>
          <p:cNvSpPr>
            <a:spLocks noGrp="1"/>
          </p:cNvSpPr>
          <p:nvPr>
            <p:ph idx="1"/>
          </p:nvPr>
        </p:nvSpPr>
        <p:spPr/>
        <p:txBody>
          <a:bodyPr>
            <a:normAutofit/>
          </a:bodyPr>
          <a:lstStyle/>
          <a:p>
            <a:pPr algn="r"/>
            <a:r>
              <a:rPr lang="ar-JO" sz="1600" b="1" dirty="0">
                <a:latin typeface="Simplified Arabic Fixed" panose="02070309020205020404" pitchFamily="49" charset="-78"/>
                <a:cs typeface="Simplified Arabic Fixed" panose="02070309020205020404" pitchFamily="49" charset="-78"/>
              </a:rPr>
              <a:t> تزخر قرية أم قيس التي تقع في محافظة إربد شمال المملكة، والتي اشتهرت قديمًا باسم "جدارا" بالكنوز الأثرية التي تقف شاهدًا على عمق التاريخ وعراقة الماضي ما جعل منظمة السياحة العالمية تعتمدها كأفضل قرية بين 136 قرية حول العالم .</a:t>
            </a:r>
            <a:br>
              <a:rPr lang="ar-JO" sz="1600" dirty="0">
                <a:latin typeface="Simplified Arabic Fixed" panose="02070309020205020404" pitchFamily="49" charset="-78"/>
                <a:cs typeface="Simplified Arabic Fixed" panose="02070309020205020404" pitchFamily="49" charset="-78"/>
              </a:rPr>
            </a:br>
            <a:r>
              <a:rPr lang="ar-JO" sz="1600" b="1" dirty="0">
                <a:latin typeface="Simplified Arabic Fixed" panose="02070309020205020404" pitchFamily="49" charset="-78"/>
                <a:cs typeface="Simplified Arabic Fixed" panose="02070309020205020404" pitchFamily="49" charset="-78"/>
              </a:rPr>
              <a:t>وقالت مديرة سياحة إربد الدكتورة مشاعل الخصاونة لوكالة الأنباء الأردنية (بترا)، إن سبب اختيار أم قيس كأفضل قرية على مستوى العالم يعود لأسباب، منها موقعها الاستراتيجي الذي يعد نقطة جذب للسياحة الداخلية والخارجية ، حيث يتميز الموقع بالكثير من المعالم الأثرية القديمة التي تعكس تاريخ حضارات الشعوب التي سكنت المنطقة عبر المراحل التاريخية للقرية، مشيرة إلى أن اعتماد قرية أم قيس كأفضل قرية عالمية يساهم بشكل كبير في زيادة عدد الزوار والسياح فيها .</a:t>
            </a:r>
            <a:endParaRPr lang="en-US" sz="1600" dirty="0">
              <a:latin typeface="Simplified Arabic Fixed" panose="02070309020205020404" pitchFamily="49" charset="-78"/>
              <a:cs typeface="Simplified Arabic Fixed" panose="02070309020205020404" pitchFamily="49" charset="-78"/>
            </a:endParaRPr>
          </a:p>
        </p:txBody>
      </p:sp>
    </p:spTree>
    <p:extLst>
      <p:ext uri="{BB962C8B-B14F-4D97-AF65-F5344CB8AC3E}">
        <p14:creationId xmlns:p14="http://schemas.microsoft.com/office/powerpoint/2010/main" val="3735347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2043-6585-4E2C-8D02-94D54CD29D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684059-61C4-41E6-9799-3520972FA7E9}"/>
              </a:ext>
            </a:extLst>
          </p:cNvPr>
          <p:cNvSpPr>
            <a:spLocks noGrp="1"/>
          </p:cNvSpPr>
          <p:nvPr>
            <p:ph idx="1"/>
          </p:nvPr>
        </p:nvSpPr>
        <p:spPr/>
        <p:txBody>
          <a:bodyPr>
            <a:normAutofit/>
          </a:bodyPr>
          <a:lstStyle/>
          <a:p>
            <a:pPr algn="r"/>
            <a:r>
              <a:rPr lang="ar-JO" sz="1600" b="1" dirty="0">
                <a:latin typeface="Simplified Arabic Fixed" panose="02070309020205020404" pitchFamily="49" charset="-78"/>
                <a:cs typeface="Simplified Arabic Fixed" panose="02070309020205020404" pitchFamily="49" charset="-78"/>
              </a:rPr>
              <a:t>كماأن أهمية العمل وبجهد مشترك بين وزارة السياحة ودائرة الآثار العامة، وهيئة تنشيط السياحة، لترويج أم قيس كأفضل قرية سياحية في العالم، مع الحفاظ على القيم والتقاليد والعادات فيها، مشيرًا إلى أن السياحة في ام قيس تأخذ أشكالًا، منها أثرية وتراثية وطبيعية وثقافية، بحيث برزت بشكل أساسي في التنمية السياحية والاقتصادية ولعبت دورًا بارزًا في جذب أبناء المجتمع المحلي وساهمت بتوفير فرص العمل لهم .</a:t>
            </a:r>
            <a:br>
              <a:rPr lang="ar-JO" sz="1600" dirty="0">
                <a:latin typeface="Simplified Arabic Fixed" panose="02070309020205020404" pitchFamily="49" charset="-78"/>
                <a:cs typeface="Simplified Arabic Fixed" panose="02070309020205020404" pitchFamily="49" charset="-78"/>
              </a:rPr>
            </a:br>
            <a:r>
              <a:rPr lang="ar-JO" sz="1600" b="1" dirty="0">
                <a:latin typeface="Simplified Arabic Fixed" panose="02070309020205020404" pitchFamily="49" charset="-78"/>
                <a:cs typeface="Simplified Arabic Fixed" panose="02070309020205020404" pitchFamily="49" charset="-78"/>
              </a:rPr>
              <a:t>وأضاف غنيمات، أنه جرى العمل مؤخرًا على برامج ومشاريع، أهمها إضاءة المدرج الذي احتضن فعاليات متنوعة ومشروع تطبيقات الألعاب الذي يهدف إلى تعزيز التنمية الاجتماعية والاقتصادية المستدامة فيها، مشيرًا إلى أنه سيتم العمل على مشاريع التنقيب وصيانة وترميم واستدامة للمواقع الأثرية في أم قيس ومنها تأهيل المسارات والطرق أمام الزوار والسياح، وإعادة بناء وتأهيل المنطقة الأثرية في مناطق واهمها، المسرح الغربي مع الحفاظ على الشكل التراثي له، إضافة إلى الترويج المستمر للموقع بالتعاون مع المنظمات الداعمة ومنها: المنظمة الألمانية وشركة جبل الفيروز .</a:t>
            </a:r>
            <a:endParaRPr lang="en-US" sz="1600" dirty="0">
              <a:latin typeface="Simplified Arabic Fixed" panose="02070309020205020404" pitchFamily="49" charset="-78"/>
              <a:cs typeface="Simplified Arabic Fixed" panose="02070309020205020404" pitchFamily="49" charset="-78"/>
            </a:endParaRPr>
          </a:p>
        </p:txBody>
      </p:sp>
    </p:spTree>
    <p:extLst>
      <p:ext uri="{BB962C8B-B14F-4D97-AF65-F5344CB8AC3E}">
        <p14:creationId xmlns:p14="http://schemas.microsoft.com/office/powerpoint/2010/main" val="2649245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7DD21-0F39-4B80-BBDA-C4CE6EA3016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25FD8CB-3CA9-45AB-A0A6-E0049B5897A1}"/>
              </a:ext>
            </a:extLst>
          </p:cNvPr>
          <p:cNvPicPr>
            <a:picLocks noGrp="1" noChangeAspect="1"/>
          </p:cNvPicPr>
          <p:nvPr>
            <p:ph idx="1"/>
          </p:nvPr>
        </p:nvPicPr>
        <p:blipFill>
          <a:blip r:embed="rId2"/>
          <a:stretch>
            <a:fillRect/>
          </a:stretch>
        </p:blipFill>
        <p:spPr>
          <a:xfrm>
            <a:off x="1709531" y="1987827"/>
            <a:ext cx="8351412" cy="4692416"/>
          </a:xfrm>
        </p:spPr>
      </p:pic>
    </p:spTree>
    <p:extLst>
      <p:ext uri="{BB962C8B-B14F-4D97-AF65-F5344CB8AC3E}">
        <p14:creationId xmlns:p14="http://schemas.microsoft.com/office/powerpoint/2010/main" val="7759222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8664B0"/>
      </a:accent1>
      <a:accent2>
        <a:srgbClr val="D75BCD"/>
      </a:accent2>
      <a:accent3>
        <a:srgbClr val="E54D86"/>
      </a:accent3>
      <a:accent4>
        <a:srgbClr val="DE4547"/>
      </a:accent4>
      <a:accent5>
        <a:srgbClr val="F16E40"/>
      </a:accent5>
      <a:accent6>
        <a:srgbClr val="EB9C5A"/>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7AF46513-5B0D-4B03-9323-32F3F0BFC9D6}"/>
    </a:ext>
  </a:extLst>
</a:theme>
</file>

<file path=docProps/app.xml><?xml version="1.0" encoding="utf-8"?>
<Properties xmlns="http://schemas.openxmlformats.org/officeDocument/2006/extended-properties" xmlns:vt="http://schemas.openxmlformats.org/officeDocument/2006/docPropsVTypes">
  <Template>TM03457503[[fn=Quotable]]</Template>
  <TotalTime>7721</TotalTime>
  <Words>511</Words>
  <Application>Microsoft Office PowerPoint</Application>
  <PresentationFormat>Widescreen</PresentationFormat>
  <Paragraphs>12</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Century Gothic</vt:lpstr>
      <vt:lpstr>Simplified Arabic Fixed</vt:lpstr>
      <vt:lpstr>Tahoma</vt:lpstr>
      <vt:lpstr>Wingdings 2</vt:lpstr>
      <vt:lpstr>Quotable</vt:lpstr>
      <vt:lpstr> التّربيّة الاجتماعيّة والوطنيّة   المواقع السّيّاحية في العالم   </vt:lpstr>
      <vt:lpstr>أم قيس /جدارا                                </vt:lpstr>
      <vt:lpstr>نبذة عن الموقع</vt:lpstr>
      <vt:lpstr>PowerPoint Presentation</vt:lpstr>
      <vt:lpstr>جغرافيّة الموقع</vt:lpstr>
      <vt:lpstr>PowerPoint Presentation</vt:lpstr>
      <vt:lpstr>الأهميّة الاقتصاديّة لهذا الموقع:                    </vt:lpstr>
      <vt:lpstr>PowerPoint Presentation</vt:lpstr>
      <vt:lpstr>PowerPoint Presentation</vt:lpstr>
      <vt:lpstr>ترويج لموقع أم قيس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التّربيّة الاجتماعيّة والوطنيّة   المواقع السّيّاحية في العالم   </dc:title>
  <dc:creator>Lina.Haddad</dc:creator>
  <cp:lastModifiedBy>Lina.Haddad</cp:lastModifiedBy>
  <cp:revision>22</cp:revision>
  <dcterms:created xsi:type="dcterms:W3CDTF">2023-05-17T09:43:19Z</dcterms:created>
  <dcterms:modified xsi:type="dcterms:W3CDTF">2023-05-22T18:27:00Z</dcterms:modified>
</cp:coreProperties>
</file>