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indows\Downloads\microcrocat%20(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indows\Downloads\microcrocat%20(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indows\Downloads\microcrocat%20(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windows\Downloads\microcrocat%20(3).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JO" sz="1800" b="1" i="0" u="none" strike="noStrike" baseline="0">
                <a:effectLst/>
              </a:rPr>
              <a:t>هل تهتم بي حفاض على البيئة؟</a:t>
            </a:r>
            <a:r>
              <a:rPr lang="ar-JO" sz="1800" b="1" i="0" u="none" strike="noStrike" baseline="0"/>
              <a:t> </a:t>
            </a:r>
            <a:endParaRPr lang="en-US"/>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E680-4A6C-ABC9-15C82793BA2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E680-4A6C-ABC9-15C82793BA25}"/>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E680-4A6C-ABC9-15C82793BA25}"/>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'[microcrocat (3).xlsx]Sheet1'!$E$22:$E$24</c:f>
              <c:strCache>
                <c:ptCount val="3"/>
                <c:pt idx="0">
                  <c:v>ربما</c:v>
                </c:pt>
                <c:pt idx="1">
                  <c:v>لا</c:v>
                </c:pt>
                <c:pt idx="2">
                  <c:v>نعم</c:v>
                </c:pt>
              </c:strCache>
            </c:strRef>
          </c:cat>
          <c:val>
            <c:numRef>
              <c:f>'[microcrocat (3).xlsx]Sheet1'!$F$22:$F$24</c:f>
              <c:numCache>
                <c:formatCode>General</c:formatCode>
                <c:ptCount val="3"/>
                <c:pt idx="0">
                  <c:v>2</c:v>
                </c:pt>
                <c:pt idx="1">
                  <c:v>1</c:v>
                </c:pt>
                <c:pt idx="2">
                  <c:v>3</c:v>
                </c:pt>
              </c:numCache>
            </c:numRef>
          </c:val>
          <c:extLst>
            <c:ext xmlns:c16="http://schemas.microsoft.com/office/drawing/2014/chart" uri="{C3380CC4-5D6E-409C-BE32-E72D297353CC}">
              <c16:uniqueId val="{00000006-E680-4A6C-ABC9-15C82793BA25}"/>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JO" sz="1800" b="1" i="0" u="none" strike="noStrike" baseline="0">
                <a:effectLst/>
              </a:rPr>
              <a:t>هي أفضل طريقة للعناية بالبيئة؟</a:t>
            </a:r>
            <a:r>
              <a:rPr lang="ar-JO" sz="1800" b="1" i="0" u="none" strike="noStrike" baseline="0"/>
              <a:t> </a:t>
            </a:r>
            <a:r>
              <a:rPr lang="ar-JO" baseline="0"/>
              <a:t> </a:t>
            </a:r>
            <a:endParaRPr lang="en-US"/>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18F-4CB3-9795-92675C58331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18F-4CB3-9795-92675C58331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18F-4CB3-9795-92675C58331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'[microcrocat (3).xlsx]Sheet1'!$E$14:$E$16</c:f>
              <c:strCache>
                <c:ptCount val="3"/>
                <c:pt idx="0">
                  <c:v>إعادة التدوير</c:v>
                </c:pt>
                <c:pt idx="1">
                  <c:v>إعادة استخدام</c:v>
                </c:pt>
                <c:pt idx="2">
                  <c:v>لا تسخدم كيس من البالستيك</c:v>
                </c:pt>
              </c:strCache>
            </c:strRef>
          </c:cat>
          <c:val>
            <c:numRef>
              <c:f>'[microcrocat (3).xlsx]Sheet1'!$F$14:$F$16</c:f>
              <c:numCache>
                <c:formatCode>General</c:formatCode>
                <c:ptCount val="3"/>
                <c:pt idx="0">
                  <c:v>4</c:v>
                </c:pt>
                <c:pt idx="1">
                  <c:v>1</c:v>
                </c:pt>
                <c:pt idx="2">
                  <c:v>1</c:v>
                </c:pt>
              </c:numCache>
            </c:numRef>
          </c:val>
          <c:extLst>
            <c:ext xmlns:c16="http://schemas.microsoft.com/office/drawing/2014/chart" uri="{C3380CC4-5D6E-409C-BE32-E72D297353CC}">
              <c16:uniqueId val="{00000006-318F-4CB3-9795-92675C58331F}"/>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JO"/>
              <a:t>هل تهتم بأنشطة بيئية؟ </a:t>
            </a:r>
            <a:endParaRPr lang="en-US"/>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7F3-4AD7-A6BA-A63F14B5B511}"/>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7F3-4AD7-A6BA-A63F14B5B511}"/>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7F3-4AD7-A6BA-A63F14B5B511}"/>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'[microcrocat (3).xlsx]Sheet1'!$E$14:$E$16</c:f>
              <c:strCache>
                <c:ptCount val="3"/>
                <c:pt idx="0">
                  <c:v>أحيانً</c:v>
                </c:pt>
                <c:pt idx="1">
                  <c:v>نعم</c:v>
                </c:pt>
                <c:pt idx="2">
                  <c:v>لا</c:v>
                </c:pt>
              </c:strCache>
            </c:strRef>
          </c:cat>
          <c:val>
            <c:numRef>
              <c:f>'[microcrocat (3).xlsx]Sheet1'!$F$14:$F$16</c:f>
              <c:numCache>
                <c:formatCode>General</c:formatCode>
                <c:ptCount val="3"/>
                <c:pt idx="0">
                  <c:v>1</c:v>
                </c:pt>
                <c:pt idx="1">
                  <c:v>4</c:v>
                </c:pt>
                <c:pt idx="2">
                  <c:v>1</c:v>
                </c:pt>
              </c:numCache>
            </c:numRef>
          </c:val>
          <c:extLst>
            <c:ext xmlns:c16="http://schemas.microsoft.com/office/drawing/2014/chart" uri="{C3380CC4-5D6E-409C-BE32-E72D297353CC}">
              <c16:uniqueId val="{00000006-F7F3-4AD7-A6BA-A63F14B5B51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JO"/>
              <a:t>هل ترغب في فتح حوارمع صديقك حول كيفية حماية بيئتنا؟ </a:t>
            </a:r>
            <a:endParaRPr lang="en-US"/>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685-4EF1-A061-D2122C87E63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685-4EF1-A061-D2122C87E63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685-4EF1-A061-D2122C87E63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'[microcrocat (3).xlsx]Sheet1'!$E$14:$E$16</c:f>
              <c:strCache>
                <c:ptCount val="3"/>
                <c:pt idx="0">
                  <c:v>نعم</c:v>
                </c:pt>
                <c:pt idx="1">
                  <c:v>أحيانً</c:v>
                </c:pt>
                <c:pt idx="2">
                  <c:v>لا</c:v>
                </c:pt>
              </c:strCache>
            </c:strRef>
          </c:cat>
          <c:val>
            <c:numRef>
              <c:f>'[microcrocat (3).xlsx]Sheet1'!$F$14:$F$16</c:f>
              <c:numCache>
                <c:formatCode>General</c:formatCode>
                <c:ptCount val="3"/>
                <c:pt idx="0">
                  <c:v>4</c:v>
                </c:pt>
                <c:pt idx="1">
                  <c:v>1</c:v>
                </c:pt>
                <c:pt idx="2">
                  <c:v>1</c:v>
                </c:pt>
              </c:numCache>
            </c:numRef>
          </c:val>
          <c:extLst>
            <c:ext xmlns:c16="http://schemas.microsoft.com/office/drawing/2014/chart" uri="{C3380CC4-5D6E-409C-BE32-E72D297353CC}">
              <c16:uniqueId val="{00000006-0685-4EF1-A061-D2122C87E63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5/22/2023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5/22/2023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5/22/2023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5/22/2023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79F5-C916-4623-A427-EB0837042289}"/>
              </a:ext>
            </a:extLst>
          </p:cNvPr>
          <p:cNvSpPr>
            <a:spLocks noGrp="1"/>
          </p:cNvSpPr>
          <p:nvPr>
            <p:ph type="ctrTitle"/>
          </p:nvPr>
        </p:nvSpPr>
        <p:spPr/>
        <p:txBody>
          <a:bodyPr/>
          <a:lstStyle/>
          <a:p>
            <a:pPr algn="ctr"/>
            <a:r>
              <a:rPr lang="ar-JO" dirty="0"/>
              <a:t>البيئة</a:t>
            </a:r>
            <a:endParaRPr lang="en-US" dirty="0"/>
          </a:p>
        </p:txBody>
      </p:sp>
      <p:sp>
        <p:nvSpPr>
          <p:cNvPr id="4" name="Rectangle 1">
            <a:extLst>
              <a:ext uri="{FF2B5EF4-FFF2-40B4-BE49-F238E27FC236}">
                <a16:creationId xmlns:a16="http://schemas.microsoft.com/office/drawing/2014/main" id="{5E34E238-CC6F-4C0C-99D3-2D17778EF231}"/>
              </a:ext>
            </a:extLst>
          </p:cNvPr>
          <p:cNvSpPr>
            <a:spLocks noGrp="1" noChangeArrowheads="1"/>
          </p:cNvSpPr>
          <p:nvPr>
            <p:ph type="subTitle" idx="1"/>
          </p:nvPr>
        </p:nvSpPr>
        <p:spPr bwMode="auto">
          <a:xfrm>
            <a:off x="6944529" y="10671878"/>
            <a:ext cx="538312"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lvl="0" algn="r" eaLnBrk="0" fontAlgn="base" hangingPunct="0">
              <a:lnSpc>
                <a:spcPct val="100000"/>
              </a:lnSpc>
              <a:spcBef>
                <a:spcPct val="0"/>
              </a:spcBef>
              <a:spcAft>
                <a:spcPct val="0"/>
              </a:spcAft>
              <a:buClrTx/>
              <a:buSzTx/>
            </a:pPr>
            <a:r>
              <a:rPr kumimoji="0" lang="en-US" altLang="en-US" sz="1100" b="0" i="0" u="none" strike="noStrike" cap="none" normalizeH="0" baseline="0" dirty="0">
                <a:ln>
                  <a:noFill/>
                </a:ln>
                <a:solidFill>
                  <a:schemeClr val="tx1"/>
                </a:solidFill>
                <a:effectLst/>
              </a:rPr>
              <a:t> </a:t>
            </a:r>
            <a:r>
              <a:rPr lang="ar-JO" altLang="en-US" sz="1800" dirty="0">
                <a:solidFill>
                  <a:srgbClr val="202124"/>
                </a:solidFill>
                <a:latin typeface="inherit"/>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6B82C9A1-FAAD-4882-B05C-53C833D9182A}"/>
              </a:ext>
            </a:extLst>
          </p:cNvPr>
          <p:cNvSpPr>
            <a:spLocks noChangeArrowheads="1"/>
          </p:cNvSpPr>
          <p:nvPr/>
        </p:nvSpPr>
        <p:spPr bwMode="auto">
          <a:xfrm>
            <a:off x="12156734" y="161589"/>
            <a:ext cx="35266" cy="134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0ACE6083-6031-45FB-9D11-AD41A9028DCB}"/>
              </a:ext>
            </a:extLst>
          </p:cNvPr>
          <p:cNvSpPr>
            <a:spLocks noChangeArrowheads="1"/>
          </p:cNvSpPr>
          <p:nvPr/>
        </p:nvSpPr>
        <p:spPr bwMode="auto">
          <a:xfrm>
            <a:off x="12309134" y="313989"/>
            <a:ext cx="35266" cy="134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5C543D1A-0297-41B4-B8D2-D2FC12E0F364}"/>
              </a:ext>
            </a:extLst>
          </p:cNvPr>
          <p:cNvSpPr>
            <a:spLocks noChangeArrowheads="1"/>
          </p:cNvSpPr>
          <p:nvPr/>
        </p:nvSpPr>
        <p:spPr bwMode="auto">
          <a:xfrm>
            <a:off x="11759169" y="634960"/>
            <a:ext cx="35266" cy="134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9147EA14-A125-4AA2-A118-429D3F652A7A}"/>
              </a:ext>
            </a:extLst>
          </p:cNvPr>
          <p:cNvSpPr>
            <a:spLocks noChangeArrowheads="1"/>
          </p:cNvSpPr>
          <p:nvPr/>
        </p:nvSpPr>
        <p:spPr bwMode="auto">
          <a:xfrm>
            <a:off x="6573078" y="5523674"/>
            <a:ext cx="4445442" cy="28791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2100" b="0" i="0" u="none" strike="noStrike" cap="none" normalizeH="0" baseline="0">
                <a:ln>
                  <a:noFill/>
                </a:ln>
                <a:solidFill>
                  <a:srgbClr val="202124"/>
                </a:solidFill>
                <a:effectLst/>
                <a:latin typeface="inherit"/>
                <a:cs typeface="Arial" panose="020B0604020202020204" pitchFamily="34" charset="0"/>
              </a:rPr>
              <a:t>صنع: حسام أبو غطاس وكريم ضبيط وليث حدادين</a:t>
            </a:r>
            <a:r>
              <a:rPr kumimoji="0" lang="en-US" altLang="en-US" sz="11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61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8C9DF3-2A2A-4878-BF44-C1C7169E61CA}"/>
              </a:ext>
            </a:extLst>
          </p:cNvPr>
          <p:cNvSpPr>
            <a:spLocks noGrp="1"/>
          </p:cNvSpPr>
          <p:nvPr>
            <p:ph idx="1"/>
          </p:nvPr>
        </p:nvSpPr>
        <p:spPr>
          <a:xfrm>
            <a:off x="1626440" y="2121408"/>
            <a:ext cx="10058400" cy="4050792"/>
          </a:xfrm>
        </p:spPr>
        <p:txBody>
          <a:bodyPr/>
          <a:lstStyle/>
          <a:p>
            <a:r>
              <a:rPr lang="ar-JO" sz="4000" dirty="0"/>
              <a:t>البيئة لغة هي المنزل والحال، وتضمّ البيئة العديد من الأنواع، فهناك البيئة البرية أو البيئة الطبيعية أو البيئة الخضراء، والبيئة الاجتماعيَّة أو البيئة البشرية.</a:t>
            </a:r>
            <a:br>
              <a:rPr lang="ar-JO" sz="4000" dirty="0"/>
            </a:br>
            <a:r>
              <a:rPr lang="ar-JO" dirty="0"/>
              <a:t/>
            </a:r>
            <a:br>
              <a:rPr lang="ar-JO" dirty="0"/>
            </a:br>
            <a:endParaRPr lang="en-US" dirty="0"/>
          </a:p>
        </p:txBody>
      </p:sp>
      <p:sp>
        <p:nvSpPr>
          <p:cNvPr id="4" name="Rectangle 1">
            <a:extLst>
              <a:ext uri="{FF2B5EF4-FFF2-40B4-BE49-F238E27FC236}">
                <a16:creationId xmlns:a16="http://schemas.microsoft.com/office/drawing/2014/main" id="{93F58E42-F41B-4BC9-8515-272F318F55FB}"/>
              </a:ext>
            </a:extLst>
          </p:cNvPr>
          <p:cNvSpPr>
            <a:spLocks noGrp="1" noChangeArrowheads="1"/>
          </p:cNvSpPr>
          <p:nvPr>
            <p:ph type="title"/>
          </p:nvPr>
        </p:nvSpPr>
        <p:spPr bwMode="auto">
          <a:xfrm>
            <a:off x="8395287" y="1138767"/>
            <a:ext cx="2729913" cy="70340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4800" b="0" i="0" u="none" strike="noStrike" cap="none" normalizeH="0" baseline="0" dirty="0">
                <a:ln>
                  <a:noFill/>
                </a:ln>
                <a:solidFill>
                  <a:srgbClr val="202124"/>
                </a:solidFill>
                <a:effectLst/>
                <a:latin typeface="inherit"/>
                <a:cs typeface="Arial" panose="020B0604020202020204" pitchFamily="34" charset="0"/>
              </a:rPr>
              <a:t>ما هي البيئة؟</a:t>
            </a:r>
            <a:r>
              <a:rPr kumimoji="0" lang="en-US" altLang="en-US" sz="4800" b="0" i="0" u="none" strike="noStrike" cap="none" normalizeH="0" baseline="0" dirty="0">
                <a:ln>
                  <a:noFill/>
                </a:ln>
                <a:solidFill>
                  <a:schemeClr val="tx1"/>
                </a:solidFill>
                <a:effectLst/>
              </a:rPr>
              <a:t> </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اهمية البيئة في حياة الانسان | المرسال">
            <a:extLst>
              <a:ext uri="{FF2B5EF4-FFF2-40B4-BE49-F238E27FC236}">
                <a16:creationId xmlns:a16="http://schemas.microsoft.com/office/drawing/2014/main" id="{BE6BAA26-0405-45B9-B3EE-8958177D74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4835" y="3803374"/>
            <a:ext cx="5711687" cy="2648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975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1B20F-9B4C-40AF-BBF4-4128231CDF0E}"/>
              </a:ext>
            </a:extLst>
          </p:cNvPr>
          <p:cNvSpPr>
            <a:spLocks noGrp="1"/>
          </p:cNvSpPr>
          <p:nvPr>
            <p:ph type="title"/>
          </p:nvPr>
        </p:nvSpPr>
        <p:spPr/>
        <p:txBody>
          <a:bodyPr/>
          <a:lstStyle/>
          <a:p>
            <a:pPr algn="r"/>
            <a:r>
              <a:rPr lang="ar-JO" dirty="0"/>
              <a:t>ما اهمية البيئة في حياتنا ؟</a:t>
            </a:r>
            <a:endParaRPr lang="en-US" dirty="0"/>
          </a:p>
        </p:txBody>
      </p:sp>
      <p:sp>
        <p:nvSpPr>
          <p:cNvPr id="3" name="Content Placeholder 2">
            <a:extLst>
              <a:ext uri="{FF2B5EF4-FFF2-40B4-BE49-F238E27FC236}">
                <a16:creationId xmlns:a16="http://schemas.microsoft.com/office/drawing/2014/main" id="{43ECF5A2-7D9A-48AB-9011-509638F73228}"/>
              </a:ext>
            </a:extLst>
          </p:cNvPr>
          <p:cNvSpPr>
            <a:spLocks noGrp="1"/>
          </p:cNvSpPr>
          <p:nvPr>
            <p:ph idx="1"/>
          </p:nvPr>
        </p:nvSpPr>
        <p:spPr/>
        <p:txBody>
          <a:bodyPr>
            <a:normAutofit/>
          </a:bodyPr>
          <a:lstStyle/>
          <a:p>
            <a:pPr algn="r"/>
            <a:r>
              <a:rPr lang="ar-JO" sz="4000" dirty="0">
                <a:solidFill>
                  <a:srgbClr val="040C28"/>
                </a:solidFill>
                <a:latin typeface="Helvetica Neue"/>
              </a:rPr>
              <a:t>توفر الموارد الطبيعية سبل كسب العيش للمليارات من البشر</a:t>
            </a:r>
            <a:r>
              <a:rPr lang="ar-JO" sz="4000" dirty="0">
                <a:solidFill>
                  <a:srgbClr val="4D5156"/>
                </a:solidFill>
                <a:latin typeface="Helvetica Neue"/>
              </a:rPr>
              <a:t>.</a:t>
            </a:r>
            <a:endParaRPr lang="en-US" sz="4000" dirty="0"/>
          </a:p>
        </p:txBody>
      </p:sp>
      <p:pic>
        <p:nvPicPr>
          <p:cNvPr id="3074" name="Picture 2" descr="نصائح للحفاظ على البيئة - جيولوجي">
            <a:extLst>
              <a:ext uri="{FF2B5EF4-FFF2-40B4-BE49-F238E27FC236}">
                <a16:creationId xmlns:a16="http://schemas.microsoft.com/office/drawing/2014/main" id="{98B2FC9C-1461-4DF5-A6A7-EE03FED6F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4139" y="3207026"/>
            <a:ext cx="5247861" cy="286246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دور الشباب في الحد من تلوث البيئة - Instaraby">
            <a:extLst>
              <a:ext uri="{FF2B5EF4-FFF2-40B4-BE49-F238E27FC236}">
                <a16:creationId xmlns:a16="http://schemas.microsoft.com/office/drawing/2014/main" id="{F88C93AE-3D39-4EE7-B206-1B7E745293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3752" y="3207026"/>
            <a:ext cx="5032248" cy="2862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010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4C111-BAE9-4CE4-9170-6FBAF8C667DC}"/>
              </a:ext>
            </a:extLst>
          </p:cNvPr>
          <p:cNvSpPr>
            <a:spLocks noGrp="1"/>
          </p:cNvSpPr>
          <p:nvPr>
            <p:ph type="title"/>
          </p:nvPr>
        </p:nvSpPr>
        <p:spPr/>
        <p:txBody>
          <a:bodyPr/>
          <a:lstStyle/>
          <a:p>
            <a:pPr algn="r"/>
            <a:r>
              <a:rPr lang="ar-JO" dirty="0"/>
              <a:t>ما هو تأثير الانسان على البيئة ؟ </a:t>
            </a:r>
            <a:endParaRPr lang="en-US" dirty="0"/>
          </a:p>
        </p:txBody>
      </p:sp>
      <p:sp>
        <p:nvSpPr>
          <p:cNvPr id="3" name="Content Placeholder 2">
            <a:extLst>
              <a:ext uri="{FF2B5EF4-FFF2-40B4-BE49-F238E27FC236}">
                <a16:creationId xmlns:a16="http://schemas.microsoft.com/office/drawing/2014/main" id="{D1D98875-8BF9-4670-BD4C-58D191A0D064}"/>
              </a:ext>
            </a:extLst>
          </p:cNvPr>
          <p:cNvSpPr>
            <a:spLocks noGrp="1"/>
          </p:cNvSpPr>
          <p:nvPr>
            <p:ph idx="1"/>
          </p:nvPr>
        </p:nvSpPr>
        <p:spPr>
          <a:xfrm>
            <a:off x="1069848" y="2121408"/>
            <a:ext cx="10058400" cy="4610696"/>
          </a:xfrm>
        </p:spPr>
        <p:txBody>
          <a:bodyPr>
            <a:normAutofit/>
          </a:bodyPr>
          <a:lstStyle/>
          <a:p>
            <a:pPr algn="r"/>
            <a:r>
              <a:rPr lang="ar-JO" sz="4000" dirty="0"/>
              <a:t>يؤثر الإنسان بشكل كبير على البيئة من خلال الكثير من الطرق التي يتطلع الجميع إلى معرفتها، فالإنسان له تأثير إيجابي على البيئة وتأثير سلبي، وذلك من خلال الأنشطة التي يتبعها الفرد داخل النظام الإيكولوجي</a:t>
            </a:r>
            <a:endParaRPr lang="en-US" sz="4000" dirty="0"/>
          </a:p>
        </p:txBody>
      </p:sp>
      <p:pic>
        <p:nvPicPr>
          <p:cNvPr id="4098" name="Picture 2" descr="ما هو تأثير الإنسان على البيئة">
            <a:extLst>
              <a:ext uri="{FF2B5EF4-FFF2-40B4-BE49-F238E27FC236}">
                <a16:creationId xmlns:a16="http://schemas.microsoft.com/office/drawing/2014/main" id="{CEB625F2-5F43-42D4-87E7-DA7B81BD82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752" y="4200939"/>
            <a:ext cx="4263622" cy="217242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أكثر عشرة أفكار جنونًا بخصوص البيئة - أنا أصدق العلم">
            <a:extLst>
              <a:ext uri="{FF2B5EF4-FFF2-40B4-BE49-F238E27FC236}">
                <a16:creationId xmlns:a16="http://schemas.microsoft.com/office/drawing/2014/main" id="{A0C12DF3-23D8-4AE9-BE47-DE86C07A84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386470"/>
            <a:ext cx="3717235" cy="2073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015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B3445-F122-40C8-9502-47B6790CA9F3}"/>
              </a:ext>
            </a:extLst>
          </p:cNvPr>
          <p:cNvSpPr>
            <a:spLocks noGrp="1"/>
          </p:cNvSpPr>
          <p:nvPr>
            <p:ph type="title"/>
          </p:nvPr>
        </p:nvSpPr>
        <p:spPr/>
        <p:txBody>
          <a:bodyPr/>
          <a:lstStyle/>
          <a:p>
            <a:pPr algn="r"/>
            <a:r>
              <a:rPr lang="ar-JO" dirty="0"/>
              <a:t>ما هي الطرق التي ممكن ان طحافظ على البيئة ؟</a:t>
            </a:r>
            <a:endParaRPr lang="en-US" dirty="0"/>
          </a:p>
        </p:txBody>
      </p:sp>
      <p:sp>
        <p:nvSpPr>
          <p:cNvPr id="3" name="Content Placeholder 2">
            <a:extLst>
              <a:ext uri="{FF2B5EF4-FFF2-40B4-BE49-F238E27FC236}">
                <a16:creationId xmlns:a16="http://schemas.microsoft.com/office/drawing/2014/main" id="{99E29696-CAA3-47F8-BF9F-A56E0CD73DCE}"/>
              </a:ext>
            </a:extLst>
          </p:cNvPr>
          <p:cNvSpPr>
            <a:spLocks noGrp="1"/>
          </p:cNvSpPr>
          <p:nvPr>
            <p:ph idx="1"/>
          </p:nvPr>
        </p:nvSpPr>
        <p:spPr>
          <a:xfrm>
            <a:off x="1069848" y="2121408"/>
            <a:ext cx="10058400" cy="4050792"/>
          </a:xfrm>
        </p:spPr>
        <p:txBody>
          <a:bodyPr/>
          <a:lstStyle/>
          <a:p>
            <a:endParaRPr lang="en-US" dirty="0"/>
          </a:p>
          <a:p>
            <a:pPr lvl="8" algn="r"/>
            <a:r>
              <a:rPr lang="ar-JO" sz="4000" dirty="0">
                <a:solidFill>
                  <a:srgbClr val="040C28"/>
                </a:solidFill>
                <a:latin typeface="Helvetica Neue"/>
              </a:rPr>
              <a:t>العمل على تكثيف زراعة الأشجار والتوعية والاهتمام بالتشجير أمام المنازل وفي كل الطرق</a:t>
            </a:r>
            <a:endParaRPr lang="en-US" sz="4000" dirty="0"/>
          </a:p>
        </p:txBody>
      </p:sp>
      <p:pic>
        <p:nvPicPr>
          <p:cNvPr id="5124" name="Picture 4" descr="ما هي أهمية البيئة؟ - موقع ابحاث">
            <a:extLst>
              <a:ext uri="{FF2B5EF4-FFF2-40B4-BE49-F238E27FC236}">
                <a16:creationId xmlns:a16="http://schemas.microsoft.com/office/drawing/2014/main" id="{C3F3385A-2D43-4A0D-BF38-19DB33EB80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9704" y="3843130"/>
            <a:ext cx="6400800" cy="2329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372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396922"/>
          </a:xfrm>
        </p:spPr>
        <p:txBody>
          <a:bodyPr/>
          <a:lstStyle/>
          <a:p>
            <a:r>
              <a:rPr lang="en-US" dirty="0" err="1" smtClean="0"/>
              <a:t>respons</a:t>
            </a:r>
            <a:endParaRPr lang="en-US" dirty="0"/>
          </a:p>
        </p:txBody>
      </p:sp>
      <p:graphicFrame>
        <p:nvGraphicFramePr>
          <p:cNvPr id="21" name="Content Placeholder 20"/>
          <p:cNvGraphicFramePr>
            <a:graphicFrameLocks noGrp="1"/>
          </p:cNvGraphicFramePr>
          <p:nvPr>
            <p:ph sz="half" idx="1"/>
          </p:nvPr>
        </p:nvGraphicFramePr>
        <p:xfrm>
          <a:off x="1069975" y="2193925"/>
          <a:ext cx="4754563" cy="39782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Content Placeholder 21"/>
          <p:cNvGraphicFramePr>
            <a:graphicFrameLocks noGrp="1"/>
          </p:cNvGraphicFramePr>
          <p:nvPr>
            <p:ph sz="half" idx="2"/>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7370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respons</a:t>
            </a:r>
            <a:endParaRPr lang="en-US" dirty="0"/>
          </a:p>
        </p:txBody>
      </p:sp>
      <p:graphicFrame>
        <p:nvGraphicFramePr>
          <p:cNvPr id="5" name="Content Placeholder 4"/>
          <p:cNvGraphicFramePr>
            <a:graphicFrameLocks noGrp="1"/>
          </p:cNvGraphicFramePr>
          <p:nvPr>
            <p:ph sz="half" idx="1"/>
          </p:nvPr>
        </p:nvGraphicFramePr>
        <p:xfrm>
          <a:off x="1069975" y="2193925"/>
          <a:ext cx="4754563" cy="39782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32696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140</TotalTime>
  <Words>160</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Helvetica Neue</vt:lpstr>
      <vt:lpstr>inherit</vt:lpstr>
      <vt:lpstr>Arial</vt:lpstr>
      <vt:lpstr>Rockwell</vt:lpstr>
      <vt:lpstr>Rockwell Condensed</vt:lpstr>
      <vt:lpstr>Times New Roman</vt:lpstr>
      <vt:lpstr>Wingdings</vt:lpstr>
      <vt:lpstr>Wood Type</vt:lpstr>
      <vt:lpstr>البيئة</vt:lpstr>
      <vt:lpstr>ما هي البيئة؟ </vt:lpstr>
      <vt:lpstr>ما اهمية البيئة في حياتنا ؟</vt:lpstr>
      <vt:lpstr>ما هو تأثير الانسان على البيئة ؟ </vt:lpstr>
      <vt:lpstr>ما هي الطرق التي ممكن ان طحافظ على البيئة ؟</vt:lpstr>
      <vt:lpstr>respons</vt:lpstr>
      <vt:lpstr>respons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البيئة</dc:title>
  <dc:creator>Hussam Abu Ghattas</dc:creator>
  <cp:lastModifiedBy>windows</cp:lastModifiedBy>
  <cp:revision>12</cp:revision>
  <dcterms:created xsi:type="dcterms:W3CDTF">2023-05-17T15:57:03Z</dcterms:created>
  <dcterms:modified xsi:type="dcterms:W3CDTF">2023-05-22T17:31:40Z</dcterms:modified>
</cp:coreProperties>
</file>