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8" r:id="rId2"/>
    <p:sldId id="258" r:id="rId3"/>
    <p:sldId id="259" r:id="rId4"/>
    <p:sldId id="260" r:id="rId5"/>
    <p:sldId id="261" r:id="rId6"/>
    <p:sldId id="263" r:id="rId7"/>
    <p:sldId id="264" r:id="rId8"/>
    <p:sldId id="265" r:id="rId9"/>
    <p:sldId id="266" r:id="rId10"/>
    <p:sldId id="26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5/19/2023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5/19/2023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5/19/2023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831648"/>
            <a:ext cx="12192000" cy="1449883"/>
          </a:xfrm>
        </p:spPr>
        <p:txBody>
          <a:bodyPr>
            <a:normAutofit/>
          </a:bodyPr>
          <a:lstStyle/>
          <a:p>
            <a:pPr algn="ctr"/>
            <a:r>
              <a:rPr lang="ar-JO" b="1" dirty="0">
                <a:effectLst/>
              </a:rPr>
              <a:t>القديس الشهيد يُوحَنَّا المعمدان</a:t>
            </a:r>
            <a:br>
              <a:rPr lang="ar-JO" dirty="0">
                <a:effectLst/>
              </a:rPr>
            </a:br>
            <a:endParaRPr lang="en-US" dirty="0"/>
          </a:p>
        </p:txBody>
      </p:sp>
      <p:sp>
        <p:nvSpPr>
          <p:cNvPr id="3" name="Subtitle 2"/>
          <p:cNvSpPr>
            <a:spLocks noGrp="1"/>
          </p:cNvSpPr>
          <p:nvPr>
            <p:ph type="subTitle" idx="1"/>
          </p:nvPr>
        </p:nvSpPr>
        <p:spPr>
          <a:xfrm>
            <a:off x="0" y="6061328"/>
            <a:ext cx="12191999" cy="440405"/>
          </a:xfrm>
        </p:spPr>
        <p:txBody>
          <a:bodyPr/>
          <a:lstStyle/>
          <a:p>
            <a:pPr algn="ctr"/>
            <a:r>
              <a:rPr lang="ar-JO" dirty="0"/>
              <a:t>ماريا القسوس و فارس القسوس </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D8AB10-613A-462E-A52C-8DDC97A03A55}"/>
              </a:ext>
            </a:extLst>
          </p:cNvPr>
          <p:cNvSpPr/>
          <p:nvPr/>
        </p:nvSpPr>
        <p:spPr>
          <a:xfrm>
            <a:off x="556592" y="932985"/>
            <a:ext cx="6096000" cy="5441490"/>
          </a:xfrm>
          <a:prstGeom prst="rect">
            <a:avLst/>
          </a:prstGeom>
        </p:spPr>
        <p:txBody>
          <a:bodyPr>
            <a:spAutoFit/>
          </a:bodyPr>
          <a:lstStyle/>
          <a:p>
            <a:pPr algn="r" rtl="1">
              <a:lnSpc>
                <a:spcPct val="150000"/>
              </a:lnSpc>
            </a:pPr>
            <a:r>
              <a:rPr lang="ar-JO" b="1" dirty="0">
                <a:solidFill>
                  <a:srgbClr val="000000"/>
                </a:solidFill>
                <a:latin typeface="Helvetica Neue"/>
              </a:rPr>
              <a:t>وكانت قلعة مخيروس المُطِلَّة على مياه البحر الميت والتي زُجَّ يوحنا في إحدى خباياها كافية لكسر قلب الرجل الجريء الذي نادى بقوله الحق في وجه الفريسيين والكهنة وأعطى للزنى اسمه الحقيقي، ولو أن الزاني كان ملكًا عظيمًا. وبعد ثلاثة أشهر يحل عيد هيردوس وإذا بهيروديا ترسل ابنتها الجميلة سالومة لتؤانس ضيوف الملك وسط المجون والخلاعة ورنين الكؤوس. وإذ بهيرودس الثمل ينتشي برقصها المُثير فيقسم أمام ضيوفه بأن يعطيها ما تطلب. فتطلب -حسب رغبة أمها- رأس يوحنا على طبق. وبعد لحظات يهوي الجلاد بسيفه على عنق الرجل العظيم. ولم يترك جثمانه دون كرامة، لأن تلاميذه جاؤوا حالًا ورفعوه ودفنوه (مت 14: 12).</a:t>
            </a:r>
            <a:endParaRPr lang="en-US" b="1" dirty="0">
              <a:solidFill>
                <a:srgbClr val="000000"/>
              </a:solidFill>
              <a:latin typeface="Helvetica Neue"/>
            </a:endParaRPr>
          </a:p>
        </p:txBody>
      </p:sp>
      <p:pic>
        <p:nvPicPr>
          <p:cNvPr id="8" name="Picture 7">
            <a:extLst>
              <a:ext uri="{FF2B5EF4-FFF2-40B4-BE49-F238E27FC236}">
                <a16:creationId xmlns:a16="http://schemas.microsoft.com/office/drawing/2014/main" id="{DD2119DF-280B-422C-9216-6112163E8BB5}"/>
              </a:ext>
            </a:extLst>
          </p:cNvPr>
          <p:cNvPicPr>
            <a:picLocks noChangeAspect="1"/>
          </p:cNvPicPr>
          <p:nvPr/>
        </p:nvPicPr>
        <p:blipFill rotWithShape="1">
          <a:blip r:embed="rId2"/>
          <a:srcRect l="13091" t="2029" r="21594" b="-2029"/>
          <a:stretch/>
        </p:blipFill>
        <p:spPr>
          <a:xfrm>
            <a:off x="7341705" y="1367730"/>
            <a:ext cx="4479235" cy="4572000"/>
          </a:xfrm>
          <a:prstGeom prst="rect">
            <a:avLst/>
          </a:prstGeom>
        </p:spPr>
      </p:pic>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A53605-36C6-4B9F-9289-149F893409EF}"/>
              </a:ext>
            </a:extLst>
          </p:cNvPr>
          <p:cNvSpPr/>
          <p:nvPr/>
        </p:nvSpPr>
        <p:spPr>
          <a:xfrm>
            <a:off x="781879" y="788505"/>
            <a:ext cx="6096000" cy="6268383"/>
          </a:xfrm>
          <a:prstGeom prst="rect">
            <a:avLst/>
          </a:prstGeom>
        </p:spPr>
        <p:txBody>
          <a:bodyPr>
            <a:spAutoFit/>
          </a:bodyPr>
          <a:lstStyle/>
          <a:p>
            <a:pPr algn="r" rtl="1">
              <a:lnSpc>
                <a:spcPct val="150000"/>
              </a:lnSpc>
            </a:pPr>
            <a:r>
              <a:rPr lang="ar-JO" b="1" dirty="0">
                <a:solidFill>
                  <a:srgbClr val="000000"/>
                </a:solidFill>
                <a:latin typeface="Helvetica Neue"/>
              </a:rPr>
              <a:t>يقول جيروم أنهم حملوه إلى سبسيطيا عاصمة السامرة ودفنوه هناك بجانب ضريح أليشع وعوبديا. أما تلاميذه فتذكروا شهادة معلمهم عن حمل الله وتبعوا المسيح (مت 14: 3 - 12). ويقول يوسيفوس، أن الهزيمة النكراء التي لحقت الحارث بهيرودس بعد ذلك التاريخ كانت جزاء وفاقا ودينونة إلهية نزلت به بسبب شره (تاريخ يوسيفوس 18،5،2).</a:t>
            </a:r>
          </a:p>
          <a:p>
            <a:pPr algn="r" rtl="1">
              <a:lnSpc>
                <a:spcPct val="150000"/>
              </a:lnSpc>
            </a:pPr>
            <a:r>
              <a:rPr lang="ar-JO" b="1" dirty="0">
                <a:solidFill>
                  <a:srgbClr val="000000"/>
                </a:solidFill>
                <a:latin typeface="Helvetica Neue"/>
              </a:rPr>
              <a:t>وحسب يوحنا أن المسيح شهد فيه أعظم شهادة، إذ قال: "لم يقم بين المولدين من النساء أعظم من يوحنا المعمدان" (مت 11: 11؛ لو 7: 28).</a:t>
            </a:r>
          </a:p>
          <a:p>
            <a:pPr algn="r" rtl="1">
              <a:lnSpc>
                <a:spcPct val="150000"/>
              </a:lnSpc>
            </a:pPr>
            <a:r>
              <a:rPr lang="ar-JO" b="1" dirty="0">
                <a:solidFill>
                  <a:srgbClr val="000000"/>
                </a:solidFill>
                <a:latin typeface="Helvetica Neue"/>
              </a:rPr>
              <a:t>وفي أفسس وجد بولس أناسًا قد تعمدوا بمعمودية يوحنا (أع 19: 3). وظن بعضهم أنه كان للأسينيين في قمران بالبرية تأثير على يوحنا المعمدان.</a:t>
            </a:r>
          </a:p>
          <a:p>
            <a:pPr algn="r" rtl="1">
              <a:lnSpc>
                <a:spcPct val="150000"/>
              </a:lnSpc>
            </a:pPr>
            <a:r>
              <a:rPr lang="ar-JO" dirty="0">
                <a:solidFill>
                  <a:srgbClr val="000000"/>
                </a:solidFill>
                <a:latin typeface="Helvetica Neue"/>
              </a:rPr>
              <a:t> </a:t>
            </a:r>
            <a:endParaRPr lang="ar-JO" b="0" i="0" dirty="0">
              <a:solidFill>
                <a:srgbClr val="000000"/>
              </a:solidFill>
              <a:effectLst/>
              <a:latin typeface="Helvetica Neue"/>
            </a:endParaRPr>
          </a:p>
        </p:txBody>
      </p:sp>
      <p:pic>
        <p:nvPicPr>
          <p:cNvPr id="6" name="Picture 5">
            <a:extLst>
              <a:ext uri="{FF2B5EF4-FFF2-40B4-BE49-F238E27FC236}">
                <a16:creationId xmlns:a16="http://schemas.microsoft.com/office/drawing/2014/main" id="{784DD508-34D0-41BA-886F-642370C77637}"/>
              </a:ext>
            </a:extLst>
          </p:cNvPr>
          <p:cNvPicPr>
            <a:picLocks noChangeAspect="1"/>
          </p:cNvPicPr>
          <p:nvPr/>
        </p:nvPicPr>
        <p:blipFill>
          <a:blip r:embed="rId2"/>
          <a:stretch>
            <a:fillRect/>
          </a:stretch>
        </p:blipFill>
        <p:spPr>
          <a:xfrm>
            <a:off x="7729331" y="1376362"/>
            <a:ext cx="3200400" cy="4105275"/>
          </a:xfrm>
          <a:prstGeom prst="rect">
            <a:avLst/>
          </a:prstGeom>
        </p:spPr>
      </p:pic>
    </p:spTree>
    <p:extLst>
      <p:ext uri="{BB962C8B-B14F-4D97-AF65-F5344CB8AC3E}">
        <p14:creationId xmlns:p14="http://schemas.microsoft.com/office/powerpoint/2010/main" val="8557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518"/>
            <a:ext cx="12192000" cy="1188720"/>
          </a:xfrm>
        </p:spPr>
        <p:txBody>
          <a:bodyPr>
            <a:normAutofit/>
          </a:bodyPr>
          <a:lstStyle/>
          <a:p>
            <a:pPr algn="r" rtl="1"/>
            <a:r>
              <a:rPr lang="ar-JO" sz="2400" b="1" dirty="0"/>
              <a:t>هو مُهيئ طريق المسيح، وابن زكريا الشيخ وزوجته أليصابات (لو 1: 5 - 25؛ 57 - 85).</a:t>
            </a:r>
            <a:endParaRPr lang="en-US" sz="2400" dirty="0"/>
          </a:p>
        </p:txBody>
      </p:sp>
      <p:sp>
        <p:nvSpPr>
          <p:cNvPr id="3" name="Content Placeholder 2"/>
          <p:cNvSpPr>
            <a:spLocks noGrp="1"/>
          </p:cNvSpPr>
          <p:nvPr>
            <p:ph idx="1"/>
          </p:nvPr>
        </p:nvSpPr>
        <p:spPr>
          <a:xfrm>
            <a:off x="1006519" y="2011018"/>
            <a:ext cx="7586870" cy="3170582"/>
          </a:xfrm>
        </p:spPr>
        <p:txBody>
          <a:bodyPr>
            <a:normAutofit/>
          </a:bodyPr>
          <a:lstStyle/>
          <a:p>
            <a:pPr marL="0" indent="0" algn="r" rtl="1">
              <a:lnSpc>
                <a:spcPct val="150000"/>
              </a:lnSpc>
              <a:buNone/>
            </a:pPr>
            <a:r>
              <a:rPr lang="ar-JO" sz="1800" b="1" dirty="0"/>
              <a:t>كلاهما من نسل هارون ومن عشيرة كهنوتية. ويستدل من (لوقا 1: 26) أن ولادته كانت قبل ولادة المسيح بستة أشهر. وقد عَيَّنَت الكنيسة يوم ميلاده في 24 حزيران ، أي عندما يأخذ النهار في النقصان، وعيد ميلاد المسيح في 25 كانون الأول ، أي عندما يأخذ النهار في الزيادة استنادًا على قوله: "ينبغي أن ذلك يزيد "واني أنا أنقص" (يو 3: 30). وكان أبواه يسكنان اليهودية، ولربما يوطة/يطا الحاضرة بقرب حبرون، مدينة الكهنة. </a:t>
            </a:r>
            <a:endParaRPr lang="en-US" sz="1800" dirty="0"/>
          </a:p>
        </p:txBody>
      </p:sp>
      <p:pic>
        <p:nvPicPr>
          <p:cNvPr id="4" name="Picture 3">
            <a:extLst>
              <a:ext uri="{FF2B5EF4-FFF2-40B4-BE49-F238E27FC236}">
                <a16:creationId xmlns:a16="http://schemas.microsoft.com/office/drawing/2014/main" id="{593C254C-AFD8-49CA-A876-1CA80E1EBC2A}"/>
              </a:ext>
            </a:extLst>
          </p:cNvPr>
          <p:cNvPicPr>
            <a:picLocks noChangeAspect="1"/>
          </p:cNvPicPr>
          <p:nvPr/>
        </p:nvPicPr>
        <p:blipFill>
          <a:blip r:embed="rId2"/>
          <a:stretch>
            <a:fillRect/>
          </a:stretch>
        </p:blipFill>
        <p:spPr>
          <a:xfrm>
            <a:off x="9000918" y="2011018"/>
            <a:ext cx="2343590" cy="4615070"/>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57D8DC-D441-4998-A389-973146AC2653}"/>
              </a:ext>
            </a:extLst>
          </p:cNvPr>
          <p:cNvSpPr/>
          <p:nvPr/>
        </p:nvSpPr>
        <p:spPr>
          <a:xfrm>
            <a:off x="940904" y="1481004"/>
            <a:ext cx="6506817" cy="3779496"/>
          </a:xfrm>
          <a:prstGeom prst="rect">
            <a:avLst/>
          </a:prstGeom>
        </p:spPr>
        <p:txBody>
          <a:bodyPr wrap="square">
            <a:spAutoFit/>
          </a:bodyPr>
          <a:lstStyle/>
          <a:p>
            <a:pPr algn="r">
              <a:lnSpc>
                <a:spcPct val="150000"/>
              </a:lnSpc>
            </a:pPr>
            <a:r>
              <a:rPr lang="ar-JO" b="1" dirty="0">
                <a:solidFill>
                  <a:srgbClr val="000000"/>
                </a:solidFill>
                <a:latin typeface="Helvetica Neue"/>
              </a:rPr>
              <a:t>وكانا محرومين من بركة النسل. وكانت صلاتهما الحارة إلى الله أن ينعم عليهما بولد. وفي ذات يوم كان زكريا يقوم بخدمة البخور في الهيكل ظهر له الملاك جبرائيل وسكن روعه وأعلمه لأن الله قد استجاب صلاته وصلاة زوجته، وبدت الاستجابة مستحيلة في أعينهما واعين البشر بالنسبة إلى سِنَّهُمَا. وأعطاه الملاك الاسم الذي يجب أن يسمى الصبي به متى ولد، وأعلن له أن ابنه سيكون سبب فرح وابتهاج، ليس لوالديه فحسب، بل أيضًا لكثيرين غيرهما، وأنه سيكون عظيمًا، ليس في أعين الناس فقط، بل أمام الله.</a:t>
            </a:r>
            <a:endParaRPr lang="en-US" b="1" dirty="0">
              <a:solidFill>
                <a:srgbClr val="000000"/>
              </a:solidFill>
              <a:latin typeface="Helvetica Neue"/>
            </a:endParaRPr>
          </a:p>
        </p:txBody>
      </p:sp>
      <p:pic>
        <p:nvPicPr>
          <p:cNvPr id="5" name="Picture 4">
            <a:extLst>
              <a:ext uri="{FF2B5EF4-FFF2-40B4-BE49-F238E27FC236}">
                <a16:creationId xmlns:a16="http://schemas.microsoft.com/office/drawing/2014/main" id="{7B6866D0-C3CF-4952-A80A-B9B19A8A991C}"/>
              </a:ext>
            </a:extLst>
          </p:cNvPr>
          <p:cNvPicPr>
            <a:picLocks noChangeAspect="1"/>
          </p:cNvPicPr>
          <p:nvPr/>
        </p:nvPicPr>
        <p:blipFill>
          <a:blip r:embed="rId2"/>
          <a:stretch>
            <a:fillRect/>
          </a:stretch>
        </p:blipFill>
        <p:spPr>
          <a:xfrm>
            <a:off x="8253620" y="1577009"/>
            <a:ext cx="3238500" cy="3659330"/>
          </a:xfrm>
          <a:prstGeom prst="rect">
            <a:avLst/>
          </a:prstGeom>
        </p:spPr>
      </p:pic>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216" y="537031"/>
            <a:ext cx="6645965" cy="894204"/>
          </a:xfrm>
        </p:spPr>
        <p:txBody>
          <a:bodyPr>
            <a:normAutofit/>
          </a:bodyPr>
          <a:lstStyle/>
          <a:p>
            <a:pPr algn="r"/>
            <a:r>
              <a:rPr lang="ar-JO" sz="2400" b="1" dirty="0"/>
              <a:t>أحد زيارة العذراء مريم لإليصابات </a:t>
            </a:r>
            <a:endParaRPr lang="en-US" sz="2400" b="1" dirty="0"/>
          </a:p>
        </p:txBody>
      </p:sp>
      <p:pic>
        <p:nvPicPr>
          <p:cNvPr id="10" name="Picture 9">
            <a:extLst>
              <a:ext uri="{FF2B5EF4-FFF2-40B4-BE49-F238E27FC236}">
                <a16:creationId xmlns:a16="http://schemas.microsoft.com/office/drawing/2014/main" id="{5B127C10-DFBF-453F-A482-63816E49D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0" y="1931503"/>
            <a:ext cx="4681331" cy="4681331"/>
          </a:xfrm>
          <a:prstGeom prst="rect">
            <a:avLst/>
          </a:prstGeom>
        </p:spPr>
      </p:pic>
      <p:pic>
        <p:nvPicPr>
          <p:cNvPr id="13" name="Picture 12">
            <a:extLst>
              <a:ext uri="{FF2B5EF4-FFF2-40B4-BE49-F238E27FC236}">
                <a16:creationId xmlns:a16="http://schemas.microsoft.com/office/drawing/2014/main" id="{E9F39CF2-2BDE-445B-A101-D8C4F082440B}"/>
              </a:ext>
            </a:extLst>
          </p:cNvPr>
          <p:cNvPicPr>
            <a:picLocks noChangeAspect="1"/>
          </p:cNvPicPr>
          <p:nvPr/>
        </p:nvPicPr>
        <p:blipFill rotWithShape="1">
          <a:blip r:embed="rId3"/>
          <a:srcRect l="67609" t="22209" r="1196" b="53624"/>
          <a:stretch/>
        </p:blipFill>
        <p:spPr>
          <a:xfrm>
            <a:off x="209491" y="2826687"/>
            <a:ext cx="6207104" cy="2703443"/>
          </a:xfrm>
          <a:prstGeom prst="rect">
            <a:avLst/>
          </a:prstGeom>
        </p:spPr>
      </p:pic>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9900D8-13FD-4907-A01A-DAA45374254A}"/>
              </a:ext>
            </a:extLst>
          </p:cNvPr>
          <p:cNvSpPr>
            <a:spLocks noGrp="1"/>
          </p:cNvSpPr>
          <p:nvPr>
            <p:ph sz="half" idx="1"/>
          </p:nvPr>
        </p:nvSpPr>
        <p:spPr>
          <a:xfrm>
            <a:off x="238539" y="1293018"/>
            <a:ext cx="6970643" cy="4271963"/>
          </a:xfrm>
        </p:spPr>
        <p:txBody>
          <a:bodyPr>
            <a:noAutofit/>
          </a:bodyPr>
          <a:lstStyle/>
          <a:p>
            <a:pPr marL="0" indent="0" algn="r" rtl="1">
              <a:lnSpc>
                <a:spcPct val="150000"/>
              </a:lnSpc>
              <a:buNone/>
            </a:pPr>
            <a:r>
              <a:rPr lang="ar-JO" sz="1800" b="1" dirty="0"/>
              <a:t>أن مصدر عظمته الشخصية هو امتلاؤه من الروح القدس، ومصدر عظمته الوظيفية في أنه سيكون مهيئًا طريق الرب، وزاد الملاك ما هو أعظم من ذلك أي أن يوحنا يكون المبشر بظهور المسيح الموعود. فيتقدم أمامه متممًا النبوة التي كان يتوق إليها كل يهودي بأن إيليا يأتي قدام المسيح، ويهيئ للرب شعبًا مستعدًا (مل 4: 5، 6؛ مت 11: 14؛ 17: 1 - 13).</a:t>
            </a:r>
            <a:endParaRPr lang="ar-JO" sz="1800" dirty="0"/>
          </a:p>
          <a:p>
            <a:pPr marL="0" indent="0" algn="r" rtl="1">
              <a:lnSpc>
                <a:spcPct val="150000"/>
              </a:lnSpc>
              <a:buNone/>
            </a:pPr>
            <a:r>
              <a:rPr lang="ar-JO" sz="1800" b="1" dirty="0"/>
              <a:t>أما زكريا فلم يصدق هذه البشارة لأن الموانع الطبيعية كانت أبعد من أن يتصورها العقل. ولم يكن معذورًا لأنه كان يعلم جيدًا ببشائر نظيرها، لاسيما بشارة الملاك للشيَخين إبراهيم وسارة. ولهذا ضرب بالصمم والخرس إلى أن تمت البشارة.</a:t>
            </a:r>
            <a:endParaRPr lang="ar-JO" sz="1800" dirty="0"/>
          </a:p>
          <a:p>
            <a:pPr rtl="1">
              <a:lnSpc>
                <a:spcPct val="150000"/>
              </a:lnSpc>
            </a:pPr>
            <a:endParaRPr lang="en-US" sz="1800" dirty="0"/>
          </a:p>
        </p:txBody>
      </p:sp>
      <p:pic>
        <p:nvPicPr>
          <p:cNvPr id="10" name="Picture 9">
            <a:extLst>
              <a:ext uri="{FF2B5EF4-FFF2-40B4-BE49-F238E27FC236}">
                <a16:creationId xmlns:a16="http://schemas.microsoft.com/office/drawing/2014/main" id="{E0C2F0AA-5181-4CE9-B012-0140B34B9E21}"/>
              </a:ext>
            </a:extLst>
          </p:cNvPr>
          <p:cNvPicPr>
            <a:picLocks noChangeAspect="1"/>
          </p:cNvPicPr>
          <p:nvPr/>
        </p:nvPicPr>
        <p:blipFill>
          <a:blip r:embed="rId2"/>
          <a:stretch>
            <a:fillRect/>
          </a:stretch>
        </p:blipFill>
        <p:spPr>
          <a:xfrm>
            <a:off x="7411485" y="1369113"/>
            <a:ext cx="4271963" cy="4271963"/>
          </a:xfrm>
          <a:prstGeom prst="rect">
            <a:avLst/>
          </a:prstGeom>
        </p:spPr>
      </p:pic>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21635" y="1622041"/>
            <a:ext cx="5724939" cy="4500464"/>
          </a:xfrm>
        </p:spPr>
        <p:txBody>
          <a:bodyPr>
            <a:noAutofit/>
          </a:bodyPr>
          <a:lstStyle/>
          <a:p>
            <a:pPr marL="0" indent="0" algn="r" rtl="1">
              <a:lnSpc>
                <a:spcPct val="150000"/>
              </a:lnSpc>
              <a:buNone/>
            </a:pPr>
            <a:r>
              <a:rPr lang="ar-JO" sz="1800" b="1" dirty="0"/>
              <a:t>ولد يوحنا سنة 5 ق. م. وتقول التقاليد أنه ولد في قرية عين كارم المتصلة بأورشليم من الجنوب (لو 1: 39). ولسنا نعلم إلا القليل عن حداثته. ونراه في رجولته ناسكًا زاهدًا، ساعيًا لإخضاع نفسه والسيطرة عليها بالصوم والتذلل، حاذيًا حذو إيليا النبي في ارتداء عباءة من وبر الإبل، شادًا على حقويه منطقة من جلد، ومغتذيًا بطعام المستجدي من جراد وعسل بري، مبكتًا الناس على خطاياهم، وداعيًا إياهم للتوبة، لأن المسيح قادم. ولا شك أن والده الشيخ قد روى له رسالة الملاك التي تلقاها عن مولده وقوله عنه "يتقدم أمامه بروح إيليا وقوته" (لو 1: 17).</a:t>
            </a:r>
            <a:endParaRPr lang="en-US" sz="1800" dirty="0"/>
          </a:p>
        </p:txBody>
      </p:sp>
      <p:pic>
        <p:nvPicPr>
          <p:cNvPr id="9" name="Picture 8">
            <a:extLst>
              <a:ext uri="{FF2B5EF4-FFF2-40B4-BE49-F238E27FC236}">
                <a16:creationId xmlns:a16="http://schemas.microsoft.com/office/drawing/2014/main" id="{1C1028C7-B1BE-468E-B7B7-6E03EC35F1B8}"/>
              </a:ext>
            </a:extLst>
          </p:cNvPr>
          <p:cNvPicPr>
            <a:picLocks noChangeAspect="1"/>
          </p:cNvPicPr>
          <p:nvPr/>
        </p:nvPicPr>
        <p:blipFill>
          <a:blip r:embed="rId2"/>
          <a:stretch>
            <a:fillRect/>
          </a:stretch>
        </p:blipFill>
        <p:spPr>
          <a:xfrm>
            <a:off x="7400097" y="1622041"/>
            <a:ext cx="3855012" cy="4672742"/>
          </a:xfrm>
          <a:prstGeom prst="rect">
            <a:avLst/>
          </a:prstGeom>
        </p:spPr>
      </p:pic>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219956-5D80-4EE3-A60A-22032ACC7ACC}"/>
              </a:ext>
            </a:extLst>
          </p:cNvPr>
          <p:cNvSpPr/>
          <p:nvPr/>
        </p:nvSpPr>
        <p:spPr>
          <a:xfrm>
            <a:off x="516834" y="1421639"/>
            <a:ext cx="6692348" cy="3359894"/>
          </a:xfrm>
          <a:prstGeom prst="rect">
            <a:avLst/>
          </a:prstGeom>
        </p:spPr>
        <p:txBody>
          <a:bodyPr wrap="square">
            <a:spAutoFit/>
          </a:bodyPr>
          <a:lstStyle/>
          <a:p>
            <a:pPr algn="r" rtl="1">
              <a:lnSpc>
                <a:spcPct val="150000"/>
              </a:lnSpc>
            </a:pPr>
            <a:r>
              <a:rPr lang="ar-JO" b="1" dirty="0">
                <a:solidFill>
                  <a:srgbClr val="000000"/>
                </a:solidFill>
                <a:latin typeface="Helvetica Neue"/>
              </a:rPr>
              <a:t>ولم يظن يوحنا عن نفسه انه شيء وقال انه: "صوت صارخ في البرية" (يو 1: 13). كرس حياته للإصلاح الديني والاجتماعي. وبدأ كرازته في سنة 26 ب. م. وعلى الأرجح في السنة السبتية مما مكن الشعب الذي كان منقطعًا عن العمل من الذهاب إليه إلى غور الأردن. وقد شهد في كرازته أن يسوع هو المسيح (يو 1: 15)، وأنه حمل الله (يو 1: 29، 36). وكان يعمد التائبين بعد أن يعترفوا بخطاياهم في نهر الأردن. (لو 3: 2 - 14).</a:t>
            </a:r>
          </a:p>
        </p:txBody>
      </p:sp>
      <p:pic>
        <p:nvPicPr>
          <p:cNvPr id="7" name="Picture 6">
            <a:extLst>
              <a:ext uri="{FF2B5EF4-FFF2-40B4-BE49-F238E27FC236}">
                <a16:creationId xmlns:a16="http://schemas.microsoft.com/office/drawing/2014/main" id="{054B74D1-8ECA-4D3B-B363-41262A32417B}"/>
              </a:ext>
            </a:extLst>
          </p:cNvPr>
          <p:cNvPicPr>
            <a:picLocks noChangeAspect="1"/>
          </p:cNvPicPr>
          <p:nvPr/>
        </p:nvPicPr>
        <p:blipFill>
          <a:blip r:embed="rId2"/>
          <a:stretch>
            <a:fillRect/>
          </a:stretch>
        </p:blipFill>
        <p:spPr>
          <a:xfrm>
            <a:off x="7317253" y="918056"/>
            <a:ext cx="4606389" cy="4606389"/>
          </a:xfrm>
          <a:prstGeom prst="rect">
            <a:avLst/>
          </a:prstGeom>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C21DC-9542-462D-B51D-B3F39DEB76E7}"/>
              </a:ext>
            </a:extLst>
          </p:cNvPr>
          <p:cNvSpPr/>
          <p:nvPr/>
        </p:nvSpPr>
        <p:spPr>
          <a:xfrm>
            <a:off x="384313" y="645327"/>
            <a:ext cx="6096000" cy="4939814"/>
          </a:xfrm>
          <a:prstGeom prst="rect">
            <a:avLst/>
          </a:prstGeom>
        </p:spPr>
        <p:txBody>
          <a:bodyPr>
            <a:spAutoFit/>
          </a:bodyPr>
          <a:lstStyle/>
          <a:p>
            <a:pPr algn="r" rtl="1"/>
            <a:r>
              <a:rPr lang="ar-JO" b="1" dirty="0">
                <a:solidFill>
                  <a:srgbClr val="000000"/>
                </a:solidFill>
                <a:latin typeface="Helvetica Neue"/>
              </a:rPr>
              <a:t>وكانت المعمودية اليهودية تقوم:</a:t>
            </a:r>
            <a:endParaRPr lang="ar-JO" dirty="0">
              <a:solidFill>
                <a:srgbClr val="000000"/>
              </a:solidFill>
              <a:latin typeface="Helvetica Neue"/>
            </a:endParaRPr>
          </a:p>
          <a:p>
            <a:pPr algn="r" rtl="1">
              <a:lnSpc>
                <a:spcPct val="150000"/>
              </a:lnSpc>
            </a:pPr>
            <a:r>
              <a:rPr lang="ar-JO" b="1" dirty="0">
                <a:solidFill>
                  <a:srgbClr val="000000"/>
                </a:solidFill>
                <a:latin typeface="Helvetica Neue"/>
              </a:rPr>
              <a:t>(1) بالغسولات والتطهيرات الشعبية: (ار 33: 13). فأضفى يوحنا عليهما معنى أدبيًا (مت 3: 2، 6) وَعَمَّق معناها الروحي.</a:t>
            </a:r>
          </a:p>
          <a:p>
            <a:pPr algn="r" rtl="1"/>
            <a:r>
              <a:rPr lang="ar-JO" b="1" dirty="0">
                <a:solidFill>
                  <a:srgbClr val="000000"/>
                </a:solidFill>
                <a:latin typeface="Helvetica Neue"/>
              </a:rPr>
              <a:t>(2) بإدخال المهتدين إلى الدين اليهودي: فأصر يوحنا على ضرورة تعميد الجميع بصرف النظر عن جنسهم وطبقتهم (مت 3: 9). إذ على الجميع أن يتوبوا ليهربوا من الغضب الآتي (مت 3: 7؛ لو 3: 7). لان معمودية المسيا الآتي ستحمل معها دينونة (مت 3: 12؛ لو 3: 17)، وقد طلب يسوع أن يعمده يوحنا، لا لأنه كان مُحتاجًا إلى التوبة، بل ليقدم بذلك الدليل على اندماجه في الجنس البشري وصيرورته أخًا للجميع.</a:t>
            </a:r>
          </a:p>
          <a:p>
            <a:pPr algn="r" rtl="1"/>
            <a:r>
              <a:rPr lang="ar-JO" b="1" dirty="0">
                <a:solidFill>
                  <a:srgbClr val="000000"/>
                </a:solidFill>
                <a:latin typeface="Helvetica Neue"/>
              </a:rPr>
              <a:t> </a:t>
            </a:r>
          </a:p>
          <a:p>
            <a:pPr algn="r" rtl="1"/>
            <a:r>
              <a:rPr lang="ar-JO" b="1" dirty="0">
                <a:solidFill>
                  <a:srgbClr val="000000"/>
                </a:solidFill>
                <a:latin typeface="Helvetica Neue"/>
              </a:rPr>
              <a:t>وكانت المدة التي عمل فيها يوحنا قصيرة ولكن نجاحه بين الشعب كان باهرًا. وحوالي نهاية سنة 27 أو مطلع سنة 28 ب.م. </a:t>
            </a:r>
          </a:p>
        </p:txBody>
      </p:sp>
      <p:pic>
        <p:nvPicPr>
          <p:cNvPr id="3" name="Picture 2">
            <a:extLst>
              <a:ext uri="{FF2B5EF4-FFF2-40B4-BE49-F238E27FC236}">
                <a16:creationId xmlns:a16="http://schemas.microsoft.com/office/drawing/2014/main" id="{4525A94B-EA14-48DF-A281-7DABB99CC0BA}"/>
              </a:ext>
            </a:extLst>
          </p:cNvPr>
          <p:cNvPicPr>
            <a:picLocks noChangeAspect="1"/>
          </p:cNvPicPr>
          <p:nvPr/>
        </p:nvPicPr>
        <p:blipFill>
          <a:blip r:embed="rId2"/>
          <a:stretch>
            <a:fillRect/>
          </a:stretch>
        </p:blipFill>
        <p:spPr>
          <a:xfrm>
            <a:off x="6685083" y="1563341"/>
            <a:ext cx="5255125" cy="3247197"/>
          </a:xfrm>
          <a:prstGeom prst="rect">
            <a:avLst/>
          </a:prstGeom>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BE9035-D943-4FB8-8394-32F07D8A5526}"/>
              </a:ext>
            </a:extLst>
          </p:cNvPr>
          <p:cNvSpPr/>
          <p:nvPr/>
        </p:nvSpPr>
        <p:spPr>
          <a:xfrm>
            <a:off x="1046921" y="641433"/>
            <a:ext cx="6096000" cy="6272486"/>
          </a:xfrm>
          <a:prstGeom prst="rect">
            <a:avLst/>
          </a:prstGeom>
        </p:spPr>
        <p:txBody>
          <a:bodyPr>
            <a:spAutoFit/>
          </a:bodyPr>
          <a:lstStyle/>
          <a:p>
            <a:pPr algn="r" rtl="1">
              <a:lnSpc>
                <a:spcPct val="150000"/>
              </a:lnSpc>
            </a:pPr>
            <a:r>
              <a:rPr lang="ar-JO" b="1" dirty="0">
                <a:solidFill>
                  <a:srgbClr val="000000"/>
                </a:solidFill>
                <a:latin typeface="Helvetica Neue"/>
              </a:rPr>
              <a:t>أمر هيرودس انتيباس رئيس الربع بزجه في السجن لأنه وبخه على فجوره (لو 3: 19، 20).</a:t>
            </a:r>
          </a:p>
          <a:p>
            <a:pPr algn="r" rtl="1">
              <a:lnSpc>
                <a:spcPct val="150000"/>
              </a:lnSpc>
            </a:pPr>
            <a:r>
              <a:rPr lang="ar-JO" b="1" dirty="0">
                <a:solidFill>
                  <a:srgbClr val="000000"/>
                </a:solidFill>
                <a:latin typeface="Helvetica Neue"/>
              </a:rPr>
              <a:t>وكانت هيروديا زوجة هيرودس قد خانت عهد زوجها الأول وحبكت حبائل دسيسة ضده مع أخيه هيرودس. وقد سمعت بذلك زوجة هيرودس الفتاة العربية فهربت إلى بيت أبيها الحارث وأخلت مكانها في القصر لهيروديا الخائنة التي حنقت على يوحنا وكبتت غيظها وَتَحيَّنت الفرصة للإيقاع به لأنه قال لهيرودس بأنه لا يحق له أن يتزوجها. ومن  ثم بعث يوحنا تلميذين ليستعلم من يسوع إن كان هو المسيح، وأشار يسوع في رده إلى معجزاته وتبشيره (لو 7: 18 - 23).  ولم يكن هذا شكًّا من يوحنا -حاشا- فهو الذي "جَاءَ لِلشَّهَادَةِ لِيَشْهَدَ لِلنُّورِ" (يو1: 7)، والذي عرفه: "هذَا هُوَ الَّذِي قُلْتُ عَنْهُ" (يو 1: 30)، بل شهد عنه صراحةً وقال: "أَنَا قَدْ رَأَيْتُ وَشَهِدْتُ أَنَّ هذَا هُوَ ابْنُ اللهِ" (يو 1: 34) . </a:t>
            </a:r>
            <a:endParaRPr lang="en-US" b="1" dirty="0">
              <a:solidFill>
                <a:srgbClr val="000000"/>
              </a:solidFill>
              <a:latin typeface="Helvetica Neue"/>
            </a:endParaRPr>
          </a:p>
        </p:txBody>
      </p:sp>
      <p:pic>
        <p:nvPicPr>
          <p:cNvPr id="8" name="Picture 7">
            <a:extLst>
              <a:ext uri="{FF2B5EF4-FFF2-40B4-BE49-F238E27FC236}">
                <a16:creationId xmlns:a16="http://schemas.microsoft.com/office/drawing/2014/main" id="{AB6E832B-51EB-4B11-A6F3-E754EFF54D88}"/>
              </a:ext>
            </a:extLst>
          </p:cNvPr>
          <p:cNvPicPr>
            <a:picLocks noChangeAspect="1"/>
          </p:cNvPicPr>
          <p:nvPr/>
        </p:nvPicPr>
        <p:blipFill>
          <a:blip r:embed="rId2"/>
          <a:stretch>
            <a:fillRect/>
          </a:stretch>
        </p:blipFill>
        <p:spPr>
          <a:xfrm>
            <a:off x="7935945" y="1309458"/>
            <a:ext cx="3723243" cy="4936435"/>
          </a:xfrm>
          <a:prstGeom prst="rect">
            <a:avLst/>
          </a:prstGeom>
        </p:spPr>
      </p:pic>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89</TotalTime>
  <Words>1193</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Cambria</vt:lpstr>
      <vt:lpstr>Helvetica Neue</vt:lpstr>
      <vt:lpstr>Tahoma</vt:lpstr>
      <vt:lpstr>Cherry Blossom 16x9</vt:lpstr>
      <vt:lpstr>القديس الشهيد يُوحَنَّا المعمدان </vt:lpstr>
      <vt:lpstr>هو مُهيئ طريق المسيح، وابن زكريا الشيخ وزوجته أليصابات (لو 1: 5 - 25؛ 57 - 85).</vt:lpstr>
      <vt:lpstr>PowerPoint Presentation</vt:lpstr>
      <vt:lpstr>أحد زيارة العذراء مريم لإليصابات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 الشهيد يُوحَنَّا المعمدان</dc:title>
  <dc:creator>E.AlKaradsheh</dc:creator>
  <cp:lastModifiedBy>E.AlKaradsheh</cp:lastModifiedBy>
  <cp:revision>10</cp:revision>
  <dcterms:created xsi:type="dcterms:W3CDTF">2023-05-19T16:23:06Z</dcterms:created>
  <dcterms:modified xsi:type="dcterms:W3CDTF">2023-05-19T17:52:23Z</dcterms:modified>
</cp:coreProperties>
</file>