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9" r:id="rId3"/>
    <p:sldId id="260" r:id="rId4"/>
    <p:sldId id="262" r:id="rId5"/>
    <p:sldId id="265"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D9AA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48E42-6D3D-47F7-96E6-2B8EC549BB0E}" v="1235" dt="2023-05-21T12:13:50.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tableStyles" Target="tableStyles.xml" Id="rId11" /><Relationship Type="http://schemas.openxmlformats.org/officeDocument/2006/relationships/slide" Target="slides/slide4.xml" Id="rId5" /><Relationship Type="http://schemas.openxmlformats.org/officeDocument/2006/relationships/theme" Target="theme/theme1.xml" Id="rId10" /><Relationship Type="http://schemas.openxmlformats.org/officeDocument/2006/relationships/slide" Target="slides/slide3.xml" Id="rId4" /><Relationship Type="http://schemas.openxmlformats.org/officeDocument/2006/relationships/viewProps" Target="view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5/21/2023</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4433923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9958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13219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61507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85880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04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87706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23854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15347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16214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5/21/2023</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189629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5/21/2023</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38802627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06" r:id="rId6"/>
    <p:sldLayoutId id="2147483802" r:id="rId7"/>
    <p:sldLayoutId id="2147483803" r:id="rId8"/>
    <p:sldLayoutId id="2147483804" r:id="rId9"/>
    <p:sldLayoutId id="2147483805" r:id="rId10"/>
    <p:sldLayoutId id="2147483807"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eryjacop.blogspot.com/2017/09/blog-post_20.html" TargetMode="External"/><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kurdistan4all/2370260771/" TargetMode="External"/><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hem2tech.blogspot.com/2013/04/blog-post_4.html"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creativecommons.org/licenses/by-nc-sa/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asnimnews.com/ar/news/2018/03/23/1686278/%D9%85%D8%AD%D8%A7%D9%81%D8%B8%D8%A9-%D8%A3%D8%B0%D8%B1%D8%A8%DB%8C%D8%AC%D8%A7%D9%86-%D8%A7%D9%84%D8%BA%D8%B1%D8%A8%DB%8C%D8%A9-%D8%B7%D8%A8%DB%8C%D8%B9%D8%A9-%D8%AE%D9%84%D8%A7%D8%A8%D8%A9-%D8%AA%D8%B3%D8%AD%D8%B1-%D8%A7%D9%84%D8%A3%D9%86%D8%B8%D8%A7%D8%B1-%D8%B5%D9%88%D8%B1"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hyperlink" Target="https://creativecommons.org/licenses/by/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38" name="Rectangle 20">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8991" y="893935"/>
            <a:ext cx="5364937" cy="3339390"/>
          </a:xfrm>
        </p:spPr>
        <p:txBody>
          <a:bodyPr anchor="ctr">
            <a:normAutofit/>
          </a:bodyPr>
          <a:lstStyle/>
          <a:p>
            <a:r>
              <a:rPr lang="en-US" sz="6000" err="1">
                <a:solidFill>
                  <a:srgbClr val="0070C0"/>
                </a:solidFill>
              </a:rPr>
              <a:t>كهف</a:t>
            </a:r>
            <a:r>
              <a:rPr lang="en-US" sz="6000" dirty="0"/>
              <a:t> </a:t>
            </a:r>
            <a:r>
              <a:rPr lang="en-US" sz="6000" err="1">
                <a:solidFill>
                  <a:srgbClr val="7030A0"/>
                </a:solidFill>
              </a:rPr>
              <a:t>سون</a:t>
            </a:r>
            <a:r>
              <a:rPr lang="en-US" sz="6000" dirty="0"/>
              <a:t> </a:t>
            </a:r>
            <a:r>
              <a:rPr lang="en-US" sz="6000" err="1">
                <a:solidFill>
                  <a:schemeClr val="accent2">
                    <a:lumMod val="60000"/>
                    <a:lumOff val="40000"/>
                  </a:schemeClr>
                </a:solidFill>
              </a:rPr>
              <a:t>دونج</a:t>
            </a:r>
            <a:r>
              <a:rPr lang="en-US" sz="6000" dirty="0"/>
              <a:t> </a:t>
            </a:r>
            <a:r>
              <a:rPr lang="en-US" sz="6000" err="1">
                <a:solidFill>
                  <a:srgbClr val="FF0000"/>
                </a:solidFill>
              </a:rPr>
              <a:t>في</a:t>
            </a:r>
            <a:r>
              <a:rPr lang="en-US" sz="6000" dirty="0">
                <a:solidFill>
                  <a:srgbClr val="FF6600"/>
                </a:solidFill>
              </a:rPr>
              <a:t> </a:t>
            </a:r>
            <a:r>
              <a:rPr lang="en-US" sz="6000" err="1">
                <a:solidFill>
                  <a:srgbClr val="FF6600"/>
                </a:solidFill>
              </a:rPr>
              <a:t>الفيتنام</a:t>
            </a:r>
            <a:endParaRPr lang="en-US" sz="6000">
              <a:solidFill>
                <a:srgbClr val="FF6600"/>
              </a:solidFill>
            </a:endParaRPr>
          </a:p>
        </p:txBody>
      </p:sp>
      <p:sp>
        <p:nvSpPr>
          <p:cNvPr id="3" name="Subtitle 2"/>
          <p:cNvSpPr>
            <a:spLocks noGrp="1"/>
          </p:cNvSpPr>
          <p:nvPr>
            <p:ph type="subTitle" idx="1"/>
          </p:nvPr>
        </p:nvSpPr>
        <p:spPr>
          <a:xfrm>
            <a:off x="2087837" y="4705085"/>
            <a:ext cx="5364936" cy="909848"/>
          </a:xfrm>
        </p:spPr>
        <p:txBody>
          <a:bodyPr anchor="t">
            <a:normAutofit/>
          </a:bodyPr>
          <a:lstStyle/>
          <a:p>
            <a:r>
              <a:rPr lang="en-US" err="1"/>
              <a:t>ا</a:t>
            </a:r>
            <a:r>
              <a:rPr lang="en-US" sz="4000" err="1">
                <a:solidFill>
                  <a:schemeClr val="tx1"/>
                </a:solidFill>
              </a:rPr>
              <a:t>عداد</a:t>
            </a:r>
            <a:r>
              <a:rPr lang="en-US" sz="4000" dirty="0">
                <a:solidFill>
                  <a:schemeClr val="tx1"/>
                </a:solidFill>
              </a:rPr>
              <a:t>: </a:t>
            </a:r>
            <a:r>
              <a:rPr lang="en-US" sz="4000" err="1">
                <a:solidFill>
                  <a:schemeClr val="tx1"/>
                </a:solidFill>
              </a:rPr>
              <a:t>يارا</a:t>
            </a:r>
            <a:r>
              <a:rPr lang="en-US" sz="4000" dirty="0">
                <a:solidFill>
                  <a:schemeClr val="tx1"/>
                </a:solidFill>
              </a:rPr>
              <a:t> </a:t>
            </a:r>
            <a:r>
              <a:rPr lang="en-US" sz="4000" err="1">
                <a:solidFill>
                  <a:schemeClr val="tx1"/>
                </a:solidFill>
              </a:rPr>
              <a:t>ابو</a:t>
            </a:r>
            <a:r>
              <a:rPr lang="en-US" sz="4000" dirty="0">
                <a:solidFill>
                  <a:schemeClr val="tx1"/>
                </a:solidFill>
              </a:rPr>
              <a:t> </a:t>
            </a:r>
            <a:r>
              <a:rPr lang="en-US" sz="4000" err="1">
                <a:solidFill>
                  <a:schemeClr val="tx1"/>
                </a:solidFill>
              </a:rPr>
              <a:t>هزيم</a:t>
            </a:r>
            <a:endParaRPr lang="en-US" sz="4000">
              <a:solidFill>
                <a:schemeClr val="tx1"/>
              </a:solidFill>
            </a:endParaRPr>
          </a:p>
        </p:txBody>
      </p:sp>
      <p:cxnSp>
        <p:nvCxnSpPr>
          <p:cNvPr id="39" name="Straight Connector 22">
            <a:extLst>
              <a:ext uri="{FF2B5EF4-FFF2-40B4-BE49-F238E27FC236}">
                <a16:creationId xmlns:a16="http://schemas.microsoft.com/office/drawing/2014/main" id="{E3B95BE3-D5B2-4F38-9A01-17866C9FBA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40408" y="4555071"/>
            <a:ext cx="53035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Multicolored smoke gradient">
            <a:extLst>
              <a:ext uri="{FF2B5EF4-FFF2-40B4-BE49-F238E27FC236}">
                <a16:creationId xmlns:a16="http://schemas.microsoft.com/office/drawing/2014/main" id="{8C3A4432-AC2C-DEFE-B08E-341DC0EBADFF}"/>
              </a:ext>
            </a:extLst>
          </p:cNvPr>
          <p:cNvPicPr>
            <a:picLocks noChangeAspect="1"/>
          </p:cNvPicPr>
          <p:nvPr/>
        </p:nvPicPr>
        <p:blipFill rotWithShape="1">
          <a:blip r:embed="rId2"/>
          <a:srcRect l="23707" r="25533" b="-1"/>
          <a:stretch/>
        </p:blipFill>
        <p:spPr>
          <a:xfrm>
            <a:off x="7438427" y="10"/>
            <a:ext cx="5215066" cy="6857990"/>
          </a:xfrm>
          <a:custGeom>
            <a:avLst/>
            <a:gdLst/>
            <a:ahLst/>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p:spPr>
      </p:pic>
      <p:sp>
        <p:nvSpPr>
          <p:cNvPr id="40"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outdoor, nature, tree, valley&#10;&#10;Description automatically generated">
            <a:extLst>
              <a:ext uri="{FF2B5EF4-FFF2-40B4-BE49-F238E27FC236}">
                <a16:creationId xmlns:a16="http://schemas.microsoft.com/office/drawing/2014/main" id="{545A281F-FF87-2260-EB9C-B24A9986DA80}"/>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6666"/>
          <a:stretch/>
        </p:blipFill>
        <p:spPr>
          <a:xfrm>
            <a:off x="1" y="10"/>
            <a:ext cx="12191999" cy="6857990"/>
          </a:xfrm>
          <a:prstGeom prst="rect">
            <a:avLst/>
          </a:prstGeom>
        </p:spPr>
      </p:pic>
      <p:sp>
        <p:nvSpPr>
          <p:cNvPr id="16" name="Rectangle 15">
            <a:extLst>
              <a:ext uri="{FF2B5EF4-FFF2-40B4-BE49-F238E27FC236}">
                <a16:creationId xmlns:a16="http://schemas.microsoft.com/office/drawing/2014/main" id="{2B76CDF1-6A1E-445E-91B6-686D6C917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60126" y="-1373875"/>
            <a:ext cx="6858000" cy="9605749"/>
          </a:xfrm>
          <a:prstGeom prst="rect">
            <a:avLst/>
          </a:prstGeom>
          <a:gradFill>
            <a:gsLst>
              <a:gs pos="100000">
                <a:srgbClr val="000000">
                  <a:alpha val="0"/>
                </a:srgbClr>
              </a:gs>
              <a:gs pos="0">
                <a:schemeClr val="tx1"/>
              </a:gs>
              <a:gs pos="0">
                <a:srgbClr val="000000">
                  <a:alpha val="7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EF9B0D5-E0E3-B744-361D-E7751CA9F847}"/>
              </a:ext>
            </a:extLst>
          </p:cNvPr>
          <p:cNvSpPr>
            <a:spLocks noGrp="1"/>
          </p:cNvSpPr>
          <p:nvPr>
            <p:ph type="title"/>
          </p:nvPr>
        </p:nvSpPr>
        <p:spPr>
          <a:xfrm>
            <a:off x="5475299" y="1066800"/>
            <a:ext cx="5303520" cy="2984701"/>
          </a:xfrm>
        </p:spPr>
        <p:txBody>
          <a:bodyPr vert="horz" lIns="91440" tIns="45720" rIns="91440" bIns="45720" rtlCol="0" anchor="b">
            <a:normAutofit/>
          </a:bodyPr>
          <a:lstStyle/>
          <a:p>
            <a:r>
              <a:rPr lang="en-US" sz="2900">
                <a:solidFill>
                  <a:srgbClr val="FFFFFF"/>
                </a:solidFill>
              </a:rPr>
              <a:t>تم اكتشاف هدا الكهف عام1991 ولكنه بدا يلفت انتباه السياح مؤخرا كونه اكبر كهف في العالم فمساحته تبلغ80 متر مربع ويتخلله نهر وشلال ماء كما يتواجد بداخله بعض النباتات النادرة والحيوانات وكدلك الصخور المتكلسة والجواهر</a:t>
            </a:r>
          </a:p>
        </p:txBody>
      </p:sp>
      <p:sp>
        <p:nvSpPr>
          <p:cNvPr id="3" name="Text Placeholder 2">
            <a:extLst>
              <a:ext uri="{FF2B5EF4-FFF2-40B4-BE49-F238E27FC236}">
                <a16:creationId xmlns:a16="http://schemas.microsoft.com/office/drawing/2014/main" id="{47988677-E355-4AB5-AD37-FE47E0A3630D}"/>
              </a:ext>
            </a:extLst>
          </p:cNvPr>
          <p:cNvSpPr>
            <a:spLocks noGrp="1"/>
          </p:cNvSpPr>
          <p:nvPr>
            <p:ph type="body" idx="1"/>
          </p:nvPr>
        </p:nvSpPr>
        <p:spPr>
          <a:xfrm>
            <a:off x="5980124" y="4337809"/>
            <a:ext cx="5259376" cy="1318071"/>
          </a:xfrm>
        </p:spPr>
        <p:txBody>
          <a:bodyPr vert="horz" lIns="91440" tIns="45720" rIns="91440" bIns="45720" rtlCol="0">
            <a:normAutofit/>
          </a:bodyPr>
          <a:lstStyle/>
          <a:p>
            <a:pPr>
              <a:lnSpc>
                <a:spcPct val="100000"/>
              </a:lnSpc>
            </a:pPr>
            <a:r>
              <a:rPr lang="en-US" sz="4000" err="1">
                <a:solidFill>
                  <a:srgbClr val="FFFFFF"/>
                </a:solidFill>
              </a:rPr>
              <a:t>تاريخ</a:t>
            </a:r>
            <a:r>
              <a:rPr lang="en-US" sz="4000" dirty="0">
                <a:solidFill>
                  <a:srgbClr val="FFFFFF"/>
                </a:solidFill>
              </a:rPr>
              <a:t> </a:t>
            </a:r>
            <a:r>
              <a:rPr lang="en-US" sz="4000" err="1">
                <a:solidFill>
                  <a:srgbClr val="FFFFFF"/>
                </a:solidFill>
              </a:rPr>
              <a:t>الموقع</a:t>
            </a:r>
            <a:r>
              <a:rPr lang="en-US" sz="4000" dirty="0">
                <a:solidFill>
                  <a:srgbClr val="FFFFFF"/>
                </a:solidFill>
              </a:rPr>
              <a:t> </a:t>
            </a:r>
            <a:r>
              <a:rPr lang="en-US" sz="4000" err="1">
                <a:solidFill>
                  <a:srgbClr val="FFFFFF"/>
                </a:solidFill>
              </a:rPr>
              <a:t>السياحي</a:t>
            </a:r>
            <a:endParaRPr lang="en-US" sz="4000">
              <a:solidFill>
                <a:srgbClr val="FFFFFF"/>
              </a:solidFill>
            </a:endParaRPr>
          </a:p>
        </p:txBody>
      </p:sp>
      <p:cxnSp>
        <p:nvCxnSpPr>
          <p:cNvPr id="18" name="Straight Connector 17">
            <a:extLst>
              <a:ext uri="{FF2B5EF4-FFF2-40B4-BE49-F238E27FC236}">
                <a16:creationId xmlns:a16="http://schemas.microsoft.com/office/drawing/2014/main" id="{17726E8A-324C-4684-96F2-AFDDFB2F14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8864" y="4291242"/>
            <a:ext cx="52120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76A7780C-75BD-FA21-04E1-65A666CB786A}"/>
              </a:ext>
            </a:extLst>
          </p:cNvPr>
          <p:cNvSpPr txBox="1"/>
          <p:nvPr/>
        </p:nvSpPr>
        <p:spPr>
          <a:xfrm>
            <a:off x="9575579" y="6657945"/>
            <a:ext cx="2616421"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176393568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outdoor, mountain, nature, rock&#10;&#10;Description automatically generated">
            <a:extLst>
              <a:ext uri="{FF2B5EF4-FFF2-40B4-BE49-F238E27FC236}">
                <a16:creationId xmlns:a16="http://schemas.microsoft.com/office/drawing/2014/main" id="{44E89C7A-E04C-2B89-BC7D-FA6990311AC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1747"/>
          <a:stretch/>
        </p:blipFill>
        <p:spPr>
          <a:xfrm>
            <a:off x="1" y="10"/>
            <a:ext cx="12191999" cy="6857990"/>
          </a:xfrm>
          <a:prstGeom prst="rect">
            <a:avLst/>
          </a:prstGeom>
        </p:spPr>
      </p:pic>
      <p:sp>
        <p:nvSpPr>
          <p:cNvPr id="16" name="Rectangle 15">
            <a:extLst>
              <a:ext uri="{FF2B5EF4-FFF2-40B4-BE49-F238E27FC236}">
                <a16:creationId xmlns:a16="http://schemas.microsoft.com/office/drawing/2014/main" id="{2B76CDF1-6A1E-445E-91B6-686D6C917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60126" y="-1373875"/>
            <a:ext cx="6858000" cy="9605749"/>
          </a:xfrm>
          <a:prstGeom prst="rect">
            <a:avLst/>
          </a:prstGeom>
          <a:gradFill>
            <a:gsLst>
              <a:gs pos="100000">
                <a:srgbClr val="000000">
                  <a:alpha val="0"/>
                </a:srgbClr>
              </a:gs>
              <a:gs pos="0">
                <a:schemeClr val="tx1"/>
              </a:gs>
              <a:gs pos="0">
                <a:srgbClr val="000000">
                  <a:alpha val="7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461C4E-2831-1921-FFA0-C9E91A0C50D7}"/>
              </a:ext>
            </a:extLst>
          </p:cNvPr>
          <p:cNvSpPr>
            <a:spLocks noGrp="1"/>
          </p:cNvSpPr>
          <p:nvPr>
            <p:ph type="title"/>
          </p:nvPr>
        </p:nvSpPr>
        <p:spPr>
          <a:xfrm>
            <a:off x="4732349" y="952500"/>
            <a:ext cx="5303520" cy="2984701"/>
          </a:xfrm>
        </p:spPr>
        <p:txBody>
          <a:bodyPr vert="horz" lIns="91440" tIns="45720" rIns="91440" bIns="45720" rtlCol="0" anchor="b">
            <a:normAutofit/>
          </a:bodyPr>
          <a:lstStyle/>
          <a:p>
            <a:r>
              <a:rPr lang="en-US" sz="2900">
                <a:solidFill>
                  <a:srgbClr val="FFFFFF"/>
                </a:solidFill>
              </a:rPr>
              <a:t>يعد كهف سون دونج واحدا من ابز العجائب الطبيعية في العالم التي اكتشفت بمحض الصدفة ويقع في حديقة فونج نها كوبانغ الوطنبة داخل مقاطعة  كوانغ فب الفيتنام بالقرب من الحدود مع لاوس ويبلغ عمرها عدة قرون</a:t>
            </a:r>
          </a:p>
        </p:txBody>
      </p:sp>
      <p:sp>
        <p:nvSpPr>
          <p:cNvPr id="3" name="Text Placeholder 2">
            <a:extLst>
              <a:ext uri="{FF2B5EF4-FFF2-40B4-BE49-F238E27FC236}">
                <a16:creationId xmlns:a16="http://schemas.microsoft.com/office/drawing/2014/main" id="{48CAC6BE-E143-A37B-2274-DBD0951E5BAD}"/>
              </a:ext>
            </a:extLst>
          </p:cNvPr>
          <p:cNvSpPr>
            <a:spLocks noGrp="1"/>
          </p:cNvSpPr>
          <p:nvPr>
            <p:ph type="body" idx="1"/>
          </p:nvPr>
        </p:nvSpPr>
        <p:spPr>
          <a:xfrm>
            <a:off x="6170624" y="4452109"/>
            <a:ext cx="5259376" cy="1318071"/>
          </a:xfrm>
        </p:spPr>
        <p:txBody>
          <a:bodyPr vert="horz" lIns="91440" tIns="45720" rIns="91440" bIns="45720" rtlCol="0">
            <a:normAutofit/>
          </a:bodyPr>
          <a:lstStyle/>
          <a:p>
            <a:pPr>
              <a:lnSpc>
                <a:spcPct val="100000"/>
              </a:lnSpc>
            </a:pPr>
            <a:r>
              <a:rPr lang="en-US" sz="4000" dirty="0" err="1">
                <a:solidFill>
                  <a:srgbClr val="FFFFFF"/>
                </a:solidFill>
              </a:rPr>
              <a:t>جغرافية</a:t>
            </a:r>
            <a:r>
              <a:rPr lang="en-US" sz="4000" dirty="0">
                <a:solidFill>
                  <a:srgbClr val="FFFFFF"/>
                </a:solidFill>
              </a:rPr>
              <a:t> </a:t>
            </a:r>
            <a:r>
              <a:rPr lang="en-US" sz="4000" dirty="0" err="1">
                <a:solidFill>
                  <a:srgbClr val="FFFFFF"/>
                </a:solidFill>
              </a:rPr>
              <a:t>الموقع</a:t>
            </a:r>
            <a:endParaRPr lang="en-US" sz="4000" dirty="0">
              <a:solidFill>
                <a:srgbClr val="FFFFFF"/>
              </a:solidFill>
            </a:endParaRPr>
          </a:p>
        </p:txBody>
      </p:sp>
      <p:cxnSp>
        <p:nvCxnSpPr>
          <p:cNvPr id="18" name="Straight Connector 17">
            <a:extLst>
              <a:ext uri="{FF2B5EF4-FFF2-40B4-BE49-F238E27FC236}">
                <a16:creationId xmlns:a16="http://schemas.microsoft.com/office/drawing/2014/main" id="{17726E8A-324C-4684-96F2-AFDDFB2F14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8864" y="4291242"/>
            <a:ext cx="52120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64F92B2E-D710-438A-27E5-E7EA9D9D4C16}"/>
              </a:ext>
            </a:extLst>
          </p:cNvPr>
          <p:cNvSpPr txBox="1"/>
          <p:nvPr/>
        </p:nvSpPr>
        <p:spPr>
          <a:xfrm>
            <a:off x="9575579" y="6657945"/>
            <a:ext cx="2616421"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13479407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1133171A-EAF9-E5E1-3451-6A17C6E8EDAB}"/>
              </a:ext>
            </a:extLst>
          </p:cNvPr>
          <p:cNvPicPr>
            <a:picLocks noChangeAspect="1"/>
          </p:cNvPicPr>
          <p:nvPr/>
        </p:nvPicPr>
        <p:blipFill rotWithShape="1">
          <a:blip r:embed="rId2">
            <a:alphaModFix/>
            <a:extLst>
              <a:ext uri="{837473B0-CC2E-450A-ABE3-18F120FF3D39}">
                <a1611:picAttrSrcUrl xmlns:a1611="http://schemas.microsoft.com/office/drawing/2016/11/main" r:id="rId3"/>
              </a:ext>
            </a:extLst>
          </a:blip>
          <a:srcRect l="12051" r="15275"/>
          <a:stretch/>
        </p:blipFill>
        <p:spPr>
          <a:xfrm>
            <a:off x="3464943" y="10"/>
            <a:ext cx="8860407" cy="6857990"/>
          </a:xfrm>
          <a:custGeom>
            <a:avLst/>
            <a:gdLst/>
            <a:ahLst/>
            <a:cxnLst/>
            <a:rect l="l" t="t" r="r" b="b"/>
            <a:pathLst>
              <a:path w="8860407" h="6858000">
                <a:moveTo>
                  <a:pt x="0" y="0"/>
                </a:moveTo>
                <a:lnTo>
                  <a:pt x="8860407" y="0"/>
                </a:lnTo>
                <a:lnTo>
                  <a:pt x="8860407" y="6858000"/>
                </a:lnTo>
                <a:lnTo>
                  <a:pt x="661049" y="6858000"/>
                </a:lnTo>
                <a:lnTo>
                  <a:pt x="832672" y="6662026"/>
                </a:lnTo>
                <a:cubicBezTo>
                  <a:pt x="1465328" y="5866432"/>
                  <a:pt x="1845374" y="4846462"/>
                  <a:pt x="1845374" y="3734370"/>
                </a:cubicBezTo>
                <a:cubicBezTo>
                  <a:pt x="1845374" y="2244963"/>
                  <a:pt x="1163691" y="920792"/>
                  <a:pt x="106458" y="79568"/>
                </a:cubicBezTo>
                <a:close/>
              </a:path>
            </a:pathLst>
          </a:custGeom>
        </p:spPr>
      </p:pic>
      <p:sp>
        <p:nvSpPr>
          <p:cNvPr id="2" name="Title 1">
            <a:extLst>
              <a:ext uri="{FF2B5EF4-FFF2-40B4-BE49-F238E27FC236}">
                <a16:creationId xmlns:a16="http://schemas.microsoft.com/office/drawing/2014/main" id="{F446DCFC-3F27-8F7E-6AB7-7C548CAF7F80}"/>
              </a:ext>
            </a:extLst>
          </p:cNvPr>
          <p:cNvSpPr>
            <a:spLocks noGrp="1"/>
          </p:cNvSpPr>
          <p:nvPr>
            <p:ph type="title"/>
          </p:nvPr>
        </p:nvSpPr>
        <p:spPr>
          <a:xfrm>
            <a:off x="530352" y="1462186"/>
            <a:ext cx="3447288" cy="3342290"/>
          </a:xfrm>
        </p:spPr>
        <p:txBody>
          <a:bodyPr vert="horz" lIns="91440" tIns="45720" rIns="91440" bIns="45720" rtlCol="0" anchor="b">
            <a:normAutofit/>
          </a:bodyPr>
          <a:lstStyle/>
          <a:p>
            <a:r>
              <a:rPr lang="en-US" sz="2800" err="1"/>
              <a:t>للكهوف</a:t>
            </a:r>
            <a:r>
              <a:rPr lang="en-US" sz="2800" dirty="0"/>
              <a:t> </a:t>
            </a:r>
            <a:r>
              <a:rPr lang="en-US" sz="2800" err="1"/>
              <a:t>اهميةكبيرة</a:t>
            </a:r>
            <a:r>
              <a:rPr lang="en-US" sz="2800" dirty="0"/>
              <a:t> </a:t>
            </a:r>
            <a:r>
              <a:rPr lang="en-US" sz="2800" err="1"/>
              <a:t>نطرا</a:t>
            </a:r>
            <a:r>
              <a:rPr lang="en-US" sz="3800" dirty="0"/>
              <a:t> </a:t>
            </a:r>
            <a:r>
              <a:rPr lang="en-US" sz="3200" err="1"/>
              <a:t>لاستقطابها</a:t>
            </a:r>
            <a:r>
              <a:rPr lang="en-US" sz="3200" dirty="0"/>
              <a:t> </a:t>
            </a:r>
            <a:r>
              <a:rPr lang="en-US" sz="3200" err="1"/>
              <a:t>اعداد</a:t>
            </a:r>
            <a:r>
              <a:rPr lang="en-US" sz="3200" dirty="0"/>
              <a:t> </a:t>
            </a:r>
            <a:r>
              <a:rPr lang="en-US" sz="3200" err="1"/>
              <a:t>كبيرة</a:t>
            </a:r>
            <a:r>
              <a:rPr lang="en-US" sz="3200" dirty="0"/>
              <a:t> </a:t>
            </a:r>
            <a:r>
              <a:rPr lang="en-US" sz="3200" err="1"/>
              <a:t>من</a:t>
            </a:r>
            <a:r>
              <a:rPr lang="en-US" sz="3200" dirty="0"/>
              <a:t> </a:t>
            </a:r>
            <a:r>
              <a:rPr lang="en-US" sz="3200" err="1"/>
              <a:t>السياح</a:t>
            </a:r>
            <a:r>
              <a:rPr lang="en-US" sz="3200" dirty="0"/>
              <a:t> </a:t>
            </a:r>
            <a:r>
              <a:rPr lang="en-US" sz="3200" err="1"/>
              <a:t>المهتمين</a:t>
            </a:r>
            <a:r>
              <a:rPr lang="en-US" sz="3200" dirty="0"/>
              <a:t> </a:t>
            </a:r>
            <a:r>
              <a:rPr lang="en-US" sz="3200" err="1"/>
              <a:t>بالطبيعةوكدلك</a:t>
            </a:r>
            <a:r>
              <a:rPr lang="en-US" sz="3200" dirty="0"/>
              <a:t> </a:t>
            </a:r>
            <a:r>
              <a:rPr lang="en-US" sz="3200" err="1"/>
              <a:t>لتجربة</a:t>
            </a:r>
            <a:r>
              <a:rPr lang="en-US" sz="3200" dirty="0"/>
              <a:t> </a:t>
            </a:r>
            <a:r>
              <a:rPr lang="en-US" sz="3200" err="1"/>
              <a:t>السباحة</a:t>
            </a:r>
            <a:r>
              <a:rPr lang="en-US" sz="3200" dirty="0"/>
              <a:t> </a:t>
            </a:r>
            <a:r>
              <a:rPr lang="en-US" sz="3200" err="1"/>
              <a:t>ليلا</a:t>
            </a:r>
            <a:endParaRPr lang="en-US" sz="3200"/>
          </a:p>
        </p:txBody>
      </p:sp>
      <p:sp>
        <p:nvSpPr>
          <p:cNvPr id="3" name="Text Placeholder 2">
            <a:extLst>
              <a:ext uri="{FF2B5EF4-FFF2-40B4-BE49-F238E27FC236}">
                <a16:creationId xmlns:a16="http://schemas.microsoft.com/office/drawing/2014/main" id="{5FBB6AD1-F244-A6D4-6751-43EA83EB78E6}"/>
              </a:ext>
            </a:extLst>
          </p:cNvPr>
          <p:cNvSpPr>
            <a:spLocks noGrp="1"/>
          </p:cNvSpPr>
          <p:nvPr>
            <p:ph type="body" idx="1"/>
          </p:nvPr>
        </p:nvSpPr>
        <p:spPr>
          <a:xfrm>
            <a:off x="758953" y="936013"/>
            <a:ext cx="3447287" cy="1126364"/>
          </a:xfrm>
        </p:spPr>
        <p:txBody>
          <a:bodyPr vert="horz" lIns="91440" tIns="45720" rIns="91440" bIns="45720" rtlCol="0" anchor="t">
            <a:noAutofit/>
          </a:bodyPr>
          <a:lstStyle/>
          <a:p>
            <a:pPr>
              <a:lnSpc>
                <a:spcPct val="100000"/>
              </a:lnSpc>
            </a:pPr>
            <a:r>
              <a:rPr lang="en-US" sz="3600" err="1"/>
              <a:t>الاهمية</a:t>
            </a:r>
            <a:r>
              <a:rPr lang="en-US" sz="3600" dirty="0"/>
              <a:t> </a:t>
            </a:r>
            <a:r>
              <a:rPr lang="en-US" sz="3600" err="1"/>
              <a:t>الاقتصادية</a:t>
            </a:r>
            <a:r>
              <a:rPr lang="en-US" sz="3600" dirty="0"/>
              <a:t> </a:t>
            </a:r>
            <a:r>
              <a:rPr lang="en-US" sz="3600" err="1"/>
              <a:t>لهدا</a:t>
            </a:r>
            <a:r>
              <a:rPr lang="en-US" sz="3600" dirty="0"/>
              <a:t> </a:t>
            </a:r>
            <a:r>
              <a:rPr lang="en-US" sz="3600" err="1"/>
              <a:t>الموقع</a:t>
            </a:r>
            <a:endParaRPr lang="en-US" sz="3600"/>
          </a:p>
        </p:txBody>
      </p:sp>
      <p:sp>
        <p:nvSpPr>
          <p:cNvPr id="16"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71FC551B-825A-2BDC-C8C6-4DA2C42BE104}"/>
              </a:ext>
            </a:extLst>
          </p:cNvPr>
          <p:cNvSpPr txBox="1"/>
          <p:nvPr/>
        </p:nvSpPr>
        <p:spPr>
          <a:xfrm>
            <a:off x="9413675" y="6657945"/>
            <a:ext cx="2778325"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BY-SA-NC</a:t>
            </a:r>
            <a:r>
              <a:rPr lang="en-US" sz="700">
                <a:solidFill>
                  <a:srgbClr val="FFFFFF"/>
                </a:solidFill>
              </a:rPr>
              <a:t>.</a:t>
            </a:r>
          </a:p>
        </p:txBody>
      </p:sp>
    </p:spTree>
    <p:extLst>
      <p:ext uri="{BB962C8B-B14F-4D97-AF65-F5344CB8AC3E}">
        <p14:creationId xmlns:p14="http://schemas.microsoft.com/office/powerpoint/2010/main" val="30723972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18" name="Rectangle 10">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3" descr="A picture containing outdoor, rock, stone, brick&#10;&#10;Description automatically generated">
            <a:extLst>
              <a:ext uri="{FF2B5EF4-FFF2-40B4-BE49-F238E27FC236}">
                <a16:creationId xmlns:a16="http://schemas.microsoft.com/office/drawing/2014/main" id="{B567A6B4-506C-4FE1-ADD0-6D6070EC2E4A}"/>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7706" r="29254" b="2"/>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cxnSp>
        <p:nvCxnSpPr>
          <p:cNvPr id="19" name="Straight Connector 12">
            <a:extLst>
              <a:ext uri="{FF2B5EF4-FFF2-40B4-BE49-F238E27FC236}">
                <a16:creationId xmlns:a16="http://schemas.microsoft.com/office/drawing/2014/main" id="{C1FC086D-39EC-448D-97E7-FF232355A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86332" y="3088919"/>
            <a:ext cx="52120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2F26A8B-B5A5-6756-AC2E-C2EF800D5635}"/>
              </a:ext>
            </a:extLst>
          </p:cNvPr>
          <p:cNvSpPr txBox="1"/>
          <p:nvPr/>
        </p:nvSpPr>
        <p:spPr>
          <a:xfrm>
            <a:off x="5877532" y="3309582"/>
            <a:ext cx="5312254" cy="2485157"/>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fontScale="77500" lnSpcReduction="20000"/>
          </a:bodyPr>
          <a:lstStyle/>
          <a:p>
            <a:pPr marL="182880">
              <a:lnSpc>
                <a:spcPct val="110000"/>
              </a:lnSpc>
              <a:spcBef>
                <a:spcPts val="400"/>
              </a:spcBef>
              <a:spcAft>
                <a:spcPts val="400"/>
              </a:spcAft>
              <a:buFont typeface="Arial" panose="020B0604020202020204" pitchFamily="34" charset="0"/>
            </a:pPr>
            <a:r>
              <a:rPr lang="en-US" err="1">
                <a:solidFill>
                  <a:schemeClr val="tx1">
                    <a:lumMod val="85000"/>
                    <a:lumOff val="15000"/>
                  </a:schemeClr>
                </a:solidFill>
              </a:rPr>
              <a:t>ت</a:t>
            </a:r>
            <a:r>
              <a:rPr lang="en-US" sz="4000" err="1">
                <a:solidFill>
                  <a:schemeClr val="tx1">
                    <a:lumMod val="85000"/>
                    <a:lumOff val="15000"/>
                  </a:schemeClr>
                </a:solidFill>
              </a:rPr>
              <a:t>وفر</a:t>
            </a:r>
            <a:r>
              <a:rPr lang="en-US" sz="4000" dirty="0">
                <a:solidFill>
                  <a:schemeClr val="tx1">
                    <a:lumMod val="85000"/>
                    <a:lumOff val="15000"/>
                  </a:schemeClr>
                </a:solidFill>
              </a:rPr>
              <a:t> </a:t>
            </a:r>
            <a:r>
              <a:rPr lang="en-US" sz="4000" err="1">
                <a:solidFill>
                  <a:schemeClr val="tx1">
                    <a:lumMod val="85000"/>
                    <a:lumOff val="15000"/>
                  </a:schemeClr>
                </a:solidFill>
              </a:rPr>
              <a:t>زيلرة</a:t>
            </a:r>
            <a:r>
              <a:rPr lang="en-US" sz="4000" dirty="0">
                <a:solidFill>
                  <a:schemeClr val="tx1">
                    <a:lumMod val="85000"/>
                    <a:lumOff val="15000"/>
                  </a:schemeClr>
                </a:solidFill>
              </a:rPr>
              <a:t> </a:t>
            </a:r>
            <a:r>
              <a:rPr lang="en-US" sz="4000" err="1">
                <a:solidFill>
                  <a:schemeClr val="tx1">
                    <a:lumMod val="85000"/>
                    <a:lumOff val="15000"/>
                  </a:schemeClr>
                </a:solidFill>
              </a:rPr>
              <a:t>الكهف</a:t>
            </a:r>
            <a:r>
              <a:rPr lang="en-US" sz="4000" dirty="0">
                <a:solidFill>
                  <a:schemeClr val="tx1">
                    <a:lumMod val="85000"/>
                    <a:lumOff val="15000"/>
                  </a:schemeClr>
                </a:solidFill>
              </a:rPr>
              <a:t> </a:t>
            </a:r>
            <a:r>
              <a:rPr lang="en-US" sz="4000" err="1">
                <a:solidFill>
                  <a:schemeClr val="tx1">
                    <a:lumMod val="85000"/>
                    <a:lumOff val="15000"/>
                  </a:schemeClr>
                </a:solidFill>
              </a:rPr>
              <a:t>فوصة</a:t>
            </a:r>
            <a:r>
              <a:rPr lang="en-US" sz="4000" dirty="0">
                <a:solidFill>
                  <a:schemeClr val="tx1">
                    <a:lumMod val="85000"/>
                    <a:lumOff val="15000"/>
                  </a:schemeClr>
                </a:solidFill>
              </a:rPr>
              <a:t> </a:t>
            </a:r>
            <a:r>
              <a:rPr lang="en-US" sz="4000" err="1">
                <a:solidFill>
                  <a:schemeClr val="tx1">
                    <a:lumMod val="85000"/>
                    <a:lumOff val="15000"/>
                  </a:schemeClr>
                </a:solidFill>
              </a:rPr>
              <a:t>للتعرف</a:t>
            </a:r>
            <a:r>
              <a:rPr lang="en-US" sz="4000" dirty="0">
                <a:solidFill>
                  <a:schemeClr val="tx1">
                    <a:lumMod val="85000"/>
                    <a:lumOff val="15000"/>
                  </a:schemeClr>
                </a:solidFill>
              </a:rPr>
              <a:t> </a:t>
            </a:r>
            <a:r>
              <a:rPr lang="en-US" sz="4000" err="1">
                <a:solidFill>
                  <a:schemeClr val="tx1">
                    <a:lumMod val="85000"/>
                    <a:lumOff val="15000"/>
                  </a:schemeClr>
                </a:solidFill>
              </a:rPr>
              <a:t>على</a:t>
            </a:r>
            <a:r>
              <a:rPr lang="en-US" sz="4000" dirty="0">
                <a:solidFill>
                  <a:schemeClr val="tx1">
                    <a:lumMod val="85000"/>
                    <a:lumOff val="15000"/>
                  </a:schemeClr>
                </a:solidFill>
              </a:rPr>
              <a:t> </a:t>
            </a:r>
            <a:r>
              <a:rPr lang="en-US" sz="4000" err="1">
                <a:solidFill>
                  <a:schemeClr val="tx1">
                    <a:lumMod val="85000"/>
                    <a:lumOff val="15000"/>
                  </a:schemeClr>
                </a:solidFill>
              </a:rPr>
              <a:t>التكوينات</a:t>
            </a:r>
            <a:r>
              <a:rPr lang="en-US" sz="4000" dirty="0">
                <a:solidFill>
                  <a:schemeClr val="tx1">
                    <a:lumMod val="85000"/>
                    <a:lumOff val="15000"/>
                  </a:schemeClr>
                </a:solidFill>
              </a:rPr>
              <a:t> </a:t>
            </a:r>
            <a:r>
              <a:rPr lang="en-US" sz="4000" err="1">
                <a:solidFill>
                  <a:schemeClr val="tx1">
                    <a:lumMod val="85000"/>
                    <a:lumOff val="15000"/>
                  </a:schemeClr>
                </a:solidFill>
              </a:rPr>
              <a:t>الجيولوجية</a:t>
            </a:r>
            <a:r>
              <a:rPr lang="en-US" sz="4000" dirty="0">
                <a:solidFill>
                  <a:schemeClr val="tx1">
                    <a:lumMod val="85000"/>
                    <a:lumOff val="15000"/>
                  </a:schemeClr>
                </a:solidFill>
              </a:rPr>
              <a:t> </a:t>
            </a:r>
            <a:r>
              <a:rPr lang="en-US" sz="4000" err="1">
                <a:solidFill>
                  <a:schemeClr val="tx1">
                    <a:lumMod val="85000"/>
                    <a:lumOff val="15000"/>
                  </a:schemeClr>
                </a:solidFill>
              </a:rPr>
              <a:t>وتطورها</a:t>
            </a:r>
            <a:r>
              <a:rPr lang="en-US" sz="4000" dirty="0">
                <a:solidFill>
                  <a:schemeClr val="tx1">
                    <a:lumMod val="85000"/>
                    <a:lumOff val="15000"/>
                  </a:schemeClr>
                </a:solidFill>
              </a:rPr>
              <a:t> </a:t>
            </a:r>
            <a:r>
              <a:rPr lang="en-US" sz="4000" err="1">
                <a:solidFill>
                  <a:schemeClr val="tx1">
                    <a:lumMod val="85000"/>
                    <a:lumOff val="15000"/>
                  </a:schemeClr>
                </a:solidFill>
              </a:rPr>
              <a:t>عبر</a:t>
            </a:r>
            <a:r>
              <a:rPr lang="en-US" sz="4000" dirty="0">
                <a:solidFill>
                  <a:schemeClr val="tx1">
                    <a:lumMod val="85000"/>
                    <a:lumOff val="15000"/>
                  </a:schemeClr>
                </a:solidFill>
              </a:rPr>
              <a:t> </a:t>
            </a:r>
            <a:r>
              <a:rPr lang="en-US" sz="4000" err="1">
                <a:solidFill>
                  <a:schemeClr val="tx1">
                    <a:lumMod val="85000"/>
                    <a:lumOff val="15000"/>
                  </a:schemeClr>
                </a:solidFill>
              </a:rPr>
              <a:t>الاف</a:t>
            </a:r>
            <a:r>
              <a:rPr lang="en-US" sz="4000" dirty="0">
                <a:solidFill>
                  <a:schemeClr val="tx1">
                    <a:lumMod val="85000"/>
                    <a:lumOff val="15000"/>
                  </a:schemeClr>
                </a:solidFill>
              </a:rPr>
              <a:t> </a:t>
            </a:r>
            <a:r>
              <a:rPr lang="en-US" sz="4000" err="1">
                <a:solidFill>
                  <a:schemeClr val="tx1">
                    <a:lumMod val="85000"/>
                    <a:lumOff val="15000"/>
                  </a:schemeClr>
                </a:solidFill>
              </a:rPr>
              <a:t>السنين</a:t>
            </a:r>
            <a:r>
              <a:rPr lang="en-US" sz="4000" dirty="0">
                <a:solidFill>
                  <a:schemeClr val="tx1">
                    <a:lumMod val="85000"/>
                    <a:lumOff val="15000"/>
                  </a:schemeClr>
                </a:solidFill>
              </a:rPr>
              <a:t> </a:t>
            </a:r>
            <a:r>
              <a:rPr lang="en-US" sz="4000" err="1">
                <a:solidFill>
                  <a:schemeClr val="tx1">
                    <a:lumMod val="85000"/>
                    <a:lumOff val="15000"/>
                  </a:schemeClr>
                </a:solidFill>
              </a:rPr>
              <a:t>هدا</a:t>
            </a:r>
            <a:r>
              <a:rPr lang="en-US" sz="4000" dirty="0">
                <a:solidFill>
                  <a:schemeClr val="tx1">
                    <a:lumMod val="85000"/>
                    <a:lumOff val="15000"/>
                  </a:schemeClr>
                </a:solidFill>
              </a:rPr>
              <a:t> </a:t>
            </a:r>
            <a:r>
              <a:rPr lang="en-US" sz="4000" err="1">
                <a:solidFill>
                  <a:schemeClr val="tx1">
                    <a:lumMod val="85000"/>
                    <a:lumOff val="15000"/>
                  </a:schemeClr>
                </a:solidFill>
              </a:rPr>
              <a:t>المكان</a:t>
            </a:r>
            <a:r>
              <a:rPr lang="en-US" sz="4000" dirty="0">
                <a:solidFill>
                  <a:schemeClr val="tx1">
                    <a:lumMod val="85000"/>
                    <a:lumOff val="15000"/>
                  </a:schemeClr>
                </a:solidFill>
              </a:rPr>
              <a:t> </a:t>
            </a:r>
            <a:r>
              <a:rPr lang="en-US" sz="4000" err="1">
                <a:solidFill>
                  <a:schemeClr val="tx1">
                    <a:lumMod val="85000"/>
                    <a:lumOff val="15000"/>
                  </a:schemeClr>
                </a:solidFill>
              </a:rPr>
              <a:t>سياخدك</a:t>
            </a:r>
            <a:r>
              <a:rPr lang="en-US" sz="4000" dirty="0">
                <a:solidFill>
                  <a:schemeClr val="tx1">
                    <a:lumMod val="85000"/>
                    <a:lumOff val="15000"/>
                  </a:schemeClr>
                </a:solidFill>
              </a:rPr>
              <a:t> </a:t>
            </a:r>
            <a:r>
              <a:rPr lang="en-US" sz="4000" err="1">
                <a:solidFill>
                  <a:schemeClr val="tx1">
                    <a:lumMod val="85000"/>
                    <a:lumOff val="15000"/>
                  </a:schemeClr>
                </a:solidFill>
              </a:rPr>
              <a:t>بالطبع</a:t>
            </a:r>
            <a:r>
              <a:rPr lang="en-US" sz="4000" dirty="0">
                <a:solidFill>
                  <a:schemeClr val="tx1">
                    <a:lumMod val="85000"/>
                    <a:lumOff val="15000"/>
                  </a:schemeClr>
                </a:solidFill>
              </a:rPr>
              <a:t> </a:t>
            </a:r>
            <a:r>
              <a:rPr lang="en-US" sz="4000" err="1">
                <a:solidFill>
                  <a:schemeClr val="tx1">
                    <a:lumMod val="85000"/>
                    <a:lumOff val="15000"/>
                  </a:schemeClr>
                </a:solidFill>
              </a:rPr>
              <a:t>الى</a:t>
            </a:r>
            <a:r>
              <a:rPr lang="en-US" sz="4000" dirty="0">
                <a:solidFill>
                  <a:schemeClr val="tx1">
                    <a:lumMod val="85000"/>
                    <a:lumOff val="15000"/>
                  </a:schemeClr>
                </a:solidFill>
              </a:rPr>
              <a:t> </a:t>
            </a:r>
            <a:r>
              <a:rPr lang="en-US" sz="4000" err="1">
                <a:solidFill>
                  <a:schemeClr val="tx1">
                    <a:lumMod val="85000"/>
                    <a:lumOff val="15000"/>
                  </a:schemeClr>
                </a:solidFill>
              </a:rPr>
              <a:t>عالم</a:t>
            </a:r>
            <a:r>
              <a:rPr lang="en-US" sz="4000" dirty="0">
                <a:solidFill>
                  <a:schemeClr val="tx1">
                    <a:lumMod val="85000"/>
                    <a:lumOff val="15000"/>
                  </a:schemeClr>
                </a:solidFill>
              </a:rPr>
              <a:t> </a:t>
            </a:r>
            <a:r>
              <a:rPr lang="en-US" sz="4000" err="1">
                <a:solidFill>
                  <a:schemeClr val="tx1">
                    <a:lumMod val="85000"/>
                    <a:lumOff val="15000"/>
                  </a:schemeClr>
                </a:solidFill>
              </a:rPr>
              <a:t>الاساطير</a:t>
            </a:r>
            <a:r>
              <a:rPr lang="en-US" sz="4000" dirty="0">
                <a:solidFill>
                  <a:schemeClr val="tx1">
                    <a:lumMod val="85000"/>
                    <a:lumOff val="15000"/>
                  </a:schemeClr>
                </a:solidFill>
              </a:rPr>
              <a:t> </a:t>
            </a:r>
            <a:r>
              <a:rPr lang="en-US" sz="4000" err="1">
                <a:solidFill>
                  <a:schemeClr val="tx1">
                    <a:lumMod val="85000"/>
                    <a:lumOff val="15000"/>
                  </a:schemeClr>
                </a:solidFill>
              </a:rPr>
              <a:t>والخيال</a:t>
            </a:r>
            <a:r>
              <a:rPr lang="en-US" sz="4000" dirty="0">
                <a:solidFill>
                  <a:schemeClr val="tx1">
                    <a:lumMod val="85000"/>
                    <a:lumOff val="15000"/>
                  </a:schemeClr>
                </a:solidFill>
              </a:rPr>
              <a:t> </a:t>
            </a:r>
            <a:r>
              <a:rPr lang="en-US" sz="4000" err="1">
                <a:solidFill>
                  <a:schemeClr val="tx1">
                    <a:lumMod val="85000"/>
                    <a:lumOff val="15000"/>
                  </a:schemeClr>
                </a:solidFill>
              </a:rPr>
              <a:t>فلا</a:t>
            </a:r>
            <a:r>
              <a:rPr lang="en-US" sz="4000" dirty="0">
                <a:solidFill>
                  <a:schemeClr val="tx1">
                    <a:lumMod val="85000"/>
                    <a:lumOff val="15000"/>
                  </a:schemeClr>
                </a:solidFill>
              </a:rPr>
              <a:t> </a:t>
            </a:r>
            <a:r>
              <a:rPr lang="en-US" sz="4000" err="1">
                <a:solidFill>
                  <a:schemeClr val="tx1">
                    <a:lumMod val="85000"/>
                    <a:lumOff val="15000"/>
                  </a:schemeClr>
                </a:solidFill>
              </a:rPr>
              <a:t>تفوت</a:t>
            </a:r>
            <a:r>
              <a:rPr lang="en-US" sz="4000" dirty="0">
                <a:solidFill>
                  <a:schemeClr val="tx1">
                    <a:lumMod val="85000"/>
                    <a:lumOff val="15000"/>
                  </a:schemeClr>
                </a:solidFill>
              </a:rPr>
              <a:t> </a:t>
            </a:r>
            <a:r>
              <a:rPr lang="en-US" sz="4000" err="1">
                <a:solidFill>
                  <a:schemeClr val="tx1">
                    <a:lumMod val="85000"/>
                    <a:lumOff val="15000"/>
                  </a:schemeClr>
                </a:solidFill>
              </a:rPr>
              <a:t>زبارته</a:t>
            </a:r>
            <a:r>
              <a:rPr lang="en-US" sz="4000" dirty="0">
                <a:solidFill>
                  <a:schemeClr val="tx1">
                    <a:lumMod val="85000"/>
                    <a:lumOff val="15000"/>
                  </a:schemeClr>
                </a:solidFill>
              </a:rPr>
              <a:t> </a:t>
            </a:r>
            <a:r>
              <a:rPr lang="en-US" sz="4000" err="1">
                <a:solidFill>
                  <a:schemeClr val="tx1">
                    <a:lumMod val="85000"/>
                    <a:lumOff val="15000"/>
                  </a:schemeClr>
                </a:solidFill>
              </a:rPr>
              <a:t>ادا</a:t>
            </a:r>
            <a:r>
              <a:rPr lang="en-US" sz="4000" dirty="0">
                <a:solidFill>
                  <a:schemeClr val="tx1">
                    <a:lumMod val="85000"/>
                    <a:lumOff val="15000"/>
                  </a:schemeClr>
                </a:solidFill>
              </a:rPr>
              <a:t> </a:t>
            </a:r>
            <a:r>
              <a:rPr lang="en-US" sz="4000" err="1">
                <a:solidFill>
                  <a:schemeClr val="tx1">
                    <a:lumMod val="85000"/>
                    <a:lumOff val="15000"/>
                  </a:schemeClr>
                </a:solidFill>
              </a:rPr>
              <a:t>توجهت</a:t>
            </a:r>
            <a:r>
              <a:rPr lang="en-US" sz="4000" dirty="0">
                <a:solidFill>
                  <a:schemeClr val="tx1">
                    <a:lumMod val="85000"/>
                    <a:lumOff val="15000"/>
                  </a:schemeClr>
                </a:solidFill>
              </a:rPr>
              <a:t> </a:t>
            </a:r>
            <a:r>
              <a:rPr lang="en-US" sz="4000" err="1">
                <a:solidFill>
                  <a:schemeClr val="tx1">
                    <a:lumMod val="85000"/>
                    <a:lumOff val="15000"/>
                  </a:schemeClr>
                </a:solidFill>
              </a:rPr>
              <a:t>لزيارة</a:t>
            </a:r>
            <a:r>
              <a:rPr lang="en-US" sz="4000" dirty="0">
                <a:solidFill>
                  <a:schemeClr val="tx1">
                    <a:lumMod val="85000"/>
                    <a:lumOff val="15000"/>
                  </a:schemeClr>
                </a:solidFill>
              </a:rPr>
              <a:t> </a:t>
            </a:r>
            <a:r>
              <a:rPr lang="en-US" sz="4000" err="1">
                <a:solidFill>
                  <a:schemeClr val="tx1">
                    <a:lumMod val="85000"/>
                    <a:lumOff val="15000"/>
                  </a:schemeClr>
                </a:solidFill>
              </a:rPr>
              <a:t>الفيتنام</a:t>
            </a:r>
            <a:endParaRPr lang="en-US" sz="4000">
              <a:solidFill>
                <a:schemeClr val="tx1">
                  <a:lumMod val="85000"/>
                  <a:lumOff val="15000"/>
                </a:schemeClr>
              </a:solidFill>
            </a:endParaRPr>
          </a:p>
        </p:txBody>
      </p:sp>
      <p:sp>
        <p:nvSpPr>
          <p:cNvPr id="20"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4" name="TextBox 3">
            <a:extLst>
              <a:ext uri="{FF2B5EF4-FFF2-40B4-BE49-F238E27FC236}">
                <a16:creationId xmlns:a16="http://schemas.microsoft.com/office/drawing/2014/main" id="{36612D78-4DA0-6ABC-9FEE-D6D88C0CAF8B}"/>
              </a:ext>
            </a:extLst>
          </p:cNvPr>
          <p:cNvSpPr txBox="1"/>
          <p:nvPr/>
        </p:nvSpPr>
        <p:spPr>
          <a:xfrm>
            <a:off x="9718246" y="6657945"/>
            <a:ext cx="247375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a:t>
            </a:r>
            <a:r>
              <a:rPr lang="en-US" sz="700">
                <a:solidFill>
                  <a:srgbClr val="FFFFFF"/>
                </a:solidFill>
              </a:rPr>
              <a:t>.</a:t>
            </a:r>
          </a:p>
        </p:txBody>
      </p:sp>
    </p:spTree>
    <p:extLst>
      <p:ext uri="{BB962C8B-B14F-4D97-AF65-F5344CB8AC3E}">
        <p14:creationId xmlns:p14="http://schemas.microsoft.com/office/powerpoint/2010/main" val="5693037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CA176-9C25-B266-01D7-7F4D56D77D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9EC067-F28E-3D94-C01A-1AF1B725D6B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06143574"/>
      </p:ext>
    </p:extLst>
  </p:cSld>
  <p:clrMapOvr>
    <a:masterClrMapping/>
  </p:clrMapOvr>
</p:sld>
</file>

<file path=ppt/theme/theme1.xml><?xml version="1.0" encoding="utf-8"?>
<a:theme xmlns:a="http://schemas.openxmlformats.org/drawingml/2006/main" name="HeadlinesVTI">
  <a:themeElements>
    <a:clrScheme name="Headlines">
      <a:dk1>
        <a:sysClr val="windowText" lastClr="000000"/>
      </a:dk1>
      <a:lt1>
        <a:sysClr val="window" lastClr="FFFFFF"/>
      </a:lt1>
      <a:dk2>
        <a:srgbClr val="232C41"/>
      </a:dk2>
      <a:lt2>
        <a:srgbClr val="F6F4EF"/>
      </a:lt2>
      <a:accent1>
        <a:srgbClr val="439EB7"/>
      </a:accent1>
      <a:accent2>
        <a:srgbClr val="E20E65"/>
      </a:accent2>
      <a:accent3>
        <a:srgbClr val="F59324"/>
      </a:accent3>
      <a:accent4>
        <a:srgbClr val="5046B9"/>
      </a:accent4>
      <a:accent5>
        <a:srgbClr val="5CB678"/>
      </a:accent5>
      <a:accent6>
        <a:srgbClr val="9717F7"/>
      </a:accent6>
      <a:hlink>
        <a:srgbClr val="E80095"/>
      </a:hlink>
      <a:folHlink>
        <a:srgbClr val="808080"/>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HeadlinesVTI</vt:lpstr>
      <vt:lpstr>كهف سون دونج في الفيتنام</vt:lpstr>
      <vt:lpstr>تم اكتشاف هدا الكهف عام1991 ولكنه بدا يلفت انتباه السياح مؤخرا كونه اكبر كهف في العالم فمساحته تبلغ80 متر مربع ويتخلله نهر وشلال ماء كما يتواجد بداخله بعض النباتات النادرة والحيوانات وكدلك الصخور المتكلسة والجواهر</vt:lpstr>
      <vt:lpstr>يعد كهف سون دونج واحدا من ابز العجائب الطبيعية في العالم التي اكتشفت بمحض الصدفة ويقع في حديقة فونج نها كوبانغ الوطنبة داخل مقاطعة  كوانغ فب الفيتنام بالقرب من الحدود مع لاوس ويبلغ عمرها عدة قرون</vt:lpstr>
      <vt:lpstr>للكهوف اهميةكبيرة نطرا لاستقطابها اعداد كبيرة من السياح المهتمين بالطبيعةوكدلك لتجربة السباحة ليلا</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369</cp:revision>
  <dcterms:created xsi:type="dcterms:W3CDTF">2023-05-21T10:52:01Z</dcterms:created>
  <dcterms:modified xsi:type="dcterms:W3CDTF">2023-05-21T12:13:54Z</dcterms:modified>
</cp:coreProperties>
</file>