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1"/>
  </p:notesMasterIdLst>
  <p:handoutMasterIdLst>
    <p:handoutMasterId r:id="rId12"/>
  </p:handoutMasterIdLst>
  <p:sldIdLst>
    <p:sldId id="258" r:id="rId5"/>
    <p:sldId id="282" r:id="rId6"/>
    <p:sldId id="285" r:id="rId7"/>
    <p:sldId id="286" r:id="rId8"/>
    <p:sldId id="288" r:id="rId9"/>
    <p:sldId id="29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147E180-D87D-4392-B846-314D28F3B807}">
          <p14:sldIdLst>
            <p14:sldId id="258"/>
            <p14:sldId id="282"/>
            <p14:sldId id="285"/>
            <p14:sldId id="286"/>
            <p14:sldId id="288"/>
            <p14:sldId id="290"/>
          </p14:sldIdLst>
        </p14:section>
        <p14:section name="Untitled Section" id="{3FADCCD5-5099-4D00-8729-3819E9129C8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1F1C"/>
    <a:srgbClr val="B2606E"/>
    <a:srgbClr val="2C567A"/>
    <a:srgbClr val="0D1D51"/>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065" autoAdjust="0"/>
  </p:normalViewPr>
  <p:slideViewPr>
    <p:cSldViewPr snapToGrid="0" showGuides="1">
      <p:cViewPr varScale="1">
        <p:scale>
          <a:sx n="74" d="100"/>
          <a:sy n="74" d="100"/>
        </p:scale>
        <p:origin x="576"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1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51B4DD-15C8-4661-884B-618628EC12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678A688-EE94-44BF-A9B6-FD51CF6D64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F50357-9784-4A90-96B4-0B331B4230FA}" type="datetimeFigureOut">
              <a:rPr lang="en-US" smtClean="0"/>
              <a:t>5/21/2023</a:t>
            </a:fld>
            <a:endParaRPr lang="en-US" dirty="0"/>
          </a:p>
        </p:txBody>
      </p:sp>
      <p:sp>
        <p:nvSpPr>
          <p:cNvPr id="4" name="Footer Placeholder 3">
            <a:extLst>
              <a:ext uri="{FF2B5EF4-FFF2-40B4-BE49-F238E27FC236}">
                <a16:creationId xmlns:a16="http://schemas.microsoft.com/office/drawing/2014/main" id="{97CB2C68-562A-4D2A-9890-4436EDCEC7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41883F-BA65-4049-B6C2-7C1A5A6D086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150802-3B37-42FB-BECC-88074371FEFB}" type="slidenum">
              <a:rPr lang="en-US" smtClean="0"/>
              <a:t>‹#›</a:t>
            </a:fld>
            <a:endParaRPr lang="en-US" dirty="0"/>
          </a:p>
        </p:txBody>
      </p:sp>
    </p:spTree>
    <p:extLst>
      <p:ext uri="{BB962C8B-B14F-4D97-AF65-F5344CB8AC3E}">
        <p14:creationId xmlns:p14="http://schemas.microsoft.com/office/powerpoint/2010/main" val="968079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5/21/2023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a:p>
        </p:txBody>
      </p:sp>
    </p:spTree>
    <p:extLst>
      <p:ext uri="{BB962C8B-B14F-4D97-AF65-F5344CB8AC3E}">
        <p14:creationId xmlns:p14="http://schemas.microsoft.com/office/powerpoint/2010/main" val="3179795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4"/>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6372999" y="1312605"/>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grpSp>
        <p:nvGrpSpPr>
          <p:cNvPr id="11" name="Group 10">
            <a:extLst>
              <a:ext uri="{FF2B5EF4-FFF2-40B4-BE49-F238E27FC236}">
                <a16:creationId xmlns:a16="http://schemas.microsoft.com/office/drawing/2014/main" id="{322A2F12-9117-4B68-80A7-10EC293F01F8}"/>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AAF7CCD5-D217-463B-844E-D697B3459C91}"/>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70AB33E-36FA-416E-9307-1C85125C0DA4}"/>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52518C90-D74B-4D84-AE06-554644DE33DC}"/>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1879954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Tree>
    <p:extLst>
      <p:ext uri="{BB962C8B-B14F-4D97-AF65-F5344CB8AC3E}">
        <p14:creationId xmlns:p14="http://schemas.microsoft.com/office/powerpoint/2010/main" val="3876503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6372999" y="1844881"/>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EC519AB8-2D8F-4EE5-B4E4-7A48430A4C96}"/>
              </a:ext>
            </a:extLst>
          </p:cNvPr>
          <p:cNvSpPr>
            <a:spLocks noGrp="1"/>
          </p:cNvSpPr>
          <p:nvPr>
            <p:ph type="title"/>
          </p:nvPr>
        </p:nvSpPr>
        <p:spPr>
          <a:xfrm>
            <a:off x="6372998" y="3309109"/>
            <a:ext cx="5163222" cy="673365"/>
          </a:xfrm>
          <a:noFill/>
        </p:spPr>
        <p:txBody>
          <a:bodyPr wrap="square" rtlCol="0">
            <a:noAutofit/>
          </a:bodyPr>
          <a:lstStyle>
            <a:lvl1pPr>
              <a:defRPr lang="en-US" sz="6000" b="1" cap="all" baseline="0">
                <a:solidFill>
                  <a:schemeClr val="accent4"/>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637136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dirty="0"/>
              <a:t>Website </a:t>
            </a:r>
            <a:r>
              <a:rPr lang="en-US" noProof="0" dirty="0" err="1"/>
              <a:t>url</a:t>
            </a:r>
            <a:r>
              <a:rPr lang="en-US" noProof="0" dirty="0"/>
              <a:t> here</a:t>
            </a:r>
          </a:p>
        </p:txBody>
      </p:sp>
      <p:pic>
        <p:nvPicPr>
          <p:cNvPr id="18"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41475" y="4452337"/>
            <a:ext cx="387795" cy="387795"/>
          </a:xfrm>
          <a:prstGeom prst="rect">
            <a:avLst/>
          </a:prstGeom>
        </p:spPr>
      </p:pic>
      <p:pic>
        <p:nvPicPr>
          <p:cNvPr id="23"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32666C42-DD4B-4BFA-BE15-4D20CFD5DD60}"/>
              </a:ext>
            </a:extLst>
          </p:cNvPr>
          <p:cNvSpPr>
            <a:spLocks noGrp="1"/>
          </p:cNvSpPr>
          <p:nvPr>
            <p:ph type="title"/>
          </p:nvPr>
        </p:nvSpPr>
        <p:spPr>
          <a:xfrm>
            <a:off x="6347744" y="3275218"/>
            <a:ext cx="5188475" cy="826628"/>
          </a:xfrm>
          <a:noFill/>
        </p:spPr>
        <p:txBody>
          <a:bodyPr wrap="square" rtlCol="0">
            <a:noAutofit/>
          </a:bodyPr>
          <a:lstStyle>
            <a:lvl1pPr>
              <a:defRPr lang="en-US" sz="6000" b="1" cap="all" baseline="0">
                <a:solidFill>
                  <a:schemeClr val="bg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000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6716521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4" name="Title 3">
            <a:extLst>
              <a:ext uri="{FF2B5EF4-FFF2-40B4-BE49-F238E27FC236}">
                <a16:creationId xmlns:a16="http://schemas.microsoft.com/office/drawing/2014/main" id="{48706DBD-D7E1-4734-A193-C7FE296EA001}"/>
              </a:ext>
            </a:extLst>
          </p:cNvPr>
          <p:cNvSpPr>
            <a:spLocks noGrp="1"/>
          </p:cNvSpPr>
          <p:nvPr>
            <p:ph type="title"/>
          </p:nvPr>
        </p:nvSpPr>
        <p:spPr>
          <a:xfrm>
            <a:off x="515938" y="365125"/>
            <a:ext cx="10837862" cy="1325563"/>
          </a:xfrm>
        </p:spPr>
        <p:txBody>
          <a:bodyPr/>
          <a:lstStyle/>
          <a:p>
            <a:r>
              <a:rPr lang="en-US" noProof="0"/>
              <a:t>Click to edit Master title style</a:t>
            </a:r>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803857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 name="Title 1">
            <a:extLst>
              <a:ext uri="{FF2B5EF4-FFF2-40B4-BE49-F238E27FC236}">
                <a16:creationId xmlns:a16="http://schemas.microsoft.com/office/drawing/2014/main" id="{ED1E32FD-35A0-490A-BE40-FBF894A7EC77}"/>
              </a:ext>
            </a:extLst>
          </p:cNvPr>
          <p:cNvSpPr>
            <a:spLocks noGrp="1"/>
          </p:cNvSpPr>
          <p:nvPr>
            <p:ph type="title"/>
          </p:nvPr>
        </p:nvSpPr>
        <p:spPr>
          <a:xfrm>
            <a:off x="515938" y="365125"/>
            <a:ext cx="10837862" cy="1325563"/>
          </a:xfrm>
        </p:spPr>
        <p:txBody>
          <a:bodyPr/>
          <a:lstStyle/>
          <a:p>
            <a:r>
              <a:rPr lang="en-US" noProof="0"/>
              <a:t>Click to edit Master title style</a:t>
            </a:r>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461618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 name="Title 1">
            <a:extLst>
              <a:ext uri="{FF2B5EF4-FFF2-40B4-BE49-F238E27FC236}">
                <a16:creationId xmlns:a16="http://schemas.microsoft.com/office/drawing/2014/main" id="{ED1E32FD-35A0-490A-BE40-FBF894A7EC77}"/>
              </a:ext>
            </a:extLst>
          </p:cNvPr>
          <p:cNvSpPr>
            <a:spLocks noGrp="1"/>
          </p:cNvSpPr>
          <p:nvPr>
            <p:ph type="title"/>
          </p:nvPr>
        </p:nvSpPr>
        <p:spPr>
          <a:xfrm>
            <a:off x="515938" y="365125"/>
            <a:ext cx="10837862" cy="1325563"/>
          </a:xfrm>
        </p:spPr>
        <p:txBody>
          <a:bodyPr/>
          <a:lstStyle/>
          <a:p>
            <a:r>
              <a:rPr lang="en-US" noProof="0"/>
              <a:t>Click to edit Master title style</a:t>
            </a:r>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476319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76897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314640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endParaRPr lang="en-US" noProof="0" dirty="0"/>
          </a:p>
        </p:txBody>
      </p:sp>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endParaRPr lang="en-US" noProof="0"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with Image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2"/>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grpSp>
        <p:nvGrpSpPr>
          <p:cNvPr id="11" name="Group 10">
            <a:extLst>
              <a:ext uri="{FF2B5EF4-FFF2-40B4-BE49-F238E27FC236}">
                <a16:creationId xmlns:a16="http://schemas.microsoft.com/office/drawing/2014/main" id="{322A2F12-9117-4B68-80A7-10EC293F01F8}"/>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AAF7CCD5-D217-463B-844E-D697B3459C91}"/>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70AB33E-36FA-416E-9307-1C85125C0DA4}"/>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52518C90-D74B-4D84-AE06-554644DE33DC}"/>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grpSp>
        <p:nvGrpSpPr>
          <p:cNvPr id="11" name="Group 10">
            <a:extLst>
              <a:ext uri="{FF2B5EF4-FFF2-40B4-BE49-F238E27FC236}">
                <a16:creationId xmlns:a16="http://schemas.microsoft.com/office/drawing/2014/main" id="{322A2F12-9117-4B68-80A7-10EC293F01F8}"/>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AAF7CCD5-D217-463B-844E-D697B3459C91}"/>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70AB33E-36FA-416E-9307-1C85125C0DA4}"/>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52518C90-D74B-4D84-AE06-554644DE33DC}"/>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3" name="Text Placeholder 2">
            <a:extLst>
              <a:ext uri="{FF2B5EF4-FFF2-40B4-BE49-F238E27FC236}">
                <a16:creationId xmlns:a16="http://schemas.microsoft.com/office/drawing/2014/main" id="{7E3A6D02-D902-4B4A-B727-07D0E5BBC359}"/>
              </a:ext>
            </a:extLst>
          </p:cNvPr>
          <p:cNvSpPr>
            <a:spLocks noGrp="1"/>
          </p:cNvSpPr>
          <p:nvPr>
            <p:ph type="body" sz="quarter" idx="13"/>
          </p:nvPr>
        </p:nvSpPr>
        <p:spPr>
          <a:xfrm>
            <a:off x="1447800" y="1847056"/>
            <a:ext cx="9296400" cy="3163888"/>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2115755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5/21/2023</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76" r:id="rId9"/>
    <p:sldLayoutId id="2147483675" r:id="rId10"/>
    <p:sldLayoutId id="2147483664" r:id="rId11"/>
    <p:sldLayoutId id="2147483665" r:id="rId12"/>
    <p:sldLayoutId id="2147483666" r:id="rId13"/>
    <p:sldLayoutId id="2147483667" r:id="rId14"/>
    <p:sldLayoutId id="2147483668" r:id="rId15"/>
    <p:sldLayoutId id="2147483669" r:id="rId16"/>
    <p:sldLayoutId id="2147483671" r:id="rId17"/>
    <p:sldLayoutId id="2147483672" r:id="rId18"/>
    <p:sldLayoutId id="2147483674" r:id="rId19"/>
    <p:sldLayoutId id="2147483673"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travelnhistory.com/legends/spanish-mythology/" TargetMode="External"/><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08B8-3DB3-4637-AE23-B8DB96D9FCEC}"/>
              </a:ext>
            </a:extLst>
          </p:cNvPr>
          <p:cNvSpPr>
            <a:spLocks noGrp="1"/>
          </p:cNvSpPr>
          <p:nvPr>
            <p:ph type="ctrTitle"/>
          </p:nvPr>
        </p:nvSpPr>
        <p:spPr>
          <a:xfrm>
            <a:off x="6343650" y="2827182"/>
            <a:ext cx="5143500" cy="1326807"/>
          </a:xfrm>
        </p:spPr>
        <p:txBody>
          <a:bodyPr/>
          <a:lstStyle/>
          <a:p>
            <a:pPr algn="ctr" rtl="1"/>
            <a:r>
              <a:rPr lang="ar-JO" b="0" i="0" dirty="0">
                <a:effectLst/>
                <a:latin typeface="Roboto" panose="020B0604020202020204" pitchFamily="2" charset="0"/>
              </a:rPr>
              <a:t>القديس </a:t>
            </a:r>
            <a:r>
              <a:rPr lang="ar-JO" b="0" i="0" dirty="0">
                <a:effectLst/>
                <a:latin typeface="Roboto" panose="02000000000000000000" pitchFamily="2" charset="0"/>
              </a:rPr>
              <a:t>جورج</a:t>
            </a:r>
            <a:endParaRPr lang="en-US" dirty="0"/>
          </a:p>
        </p:txBody>
      </p:sp>
      <p:sp>
        <p:nvSpPr>
          <p:cNvPr id="3" name="Subtitle 2">
            <a:extLst>
              <a:ext uri="{FF2B5EF4-FFF2-40B4-BE49-F238E27FC236}">
                <a16:creationId xmlns:a16="http://schemas.microsoft.com/office/drawing/2014/main" id="{2198AA37-E298-4CD8-9F0F-2123ACFD9653}"/>
              </a:ext>
            </a:extLst>
          </p:cNvPr>
          <p:cNvSpPr>
            <a:spLocks noGrp="1"/>
          </p:cNvSpPr>
          <p:nvPr>
            <p:ph type="subTitle" idx="1"/>
          </p:nvPr>
        </p:nvSpPr>
        <p:spPr>
          <a:xfrm>
            <a:off x="6363244" y="4436725"/>
            <a:ext cx="5143500" cy="503167"/>
          </a:xfrm>
        </p:spPr>
        <p:txBody>
          <a:bodyPr/>
          <a:lstStyle/>
          <a:p>
            <a:pPr algn="r" rtl="1"/>
            <a:r>
              <a:rPr lang="ar-JO" sz="2400" b="0" i="0" dirty="0">
                <a:effectLst/>
                <a:latin typeface="Roboto" panose="02000000000000000000" pitchFamily="2" charset="0"/>
              </a:rPr>
              <a:t>عمل </a:t>
            </a:r>
            <a:r>
              <a:rPr lang="ar-JO" sz="2400" b="0" i="0" dirty="0">
                <a:solidFill>
                  <a:schemeClr val="bg2"/>
                </a:solidFill>
                <a:effectLst/>
                <a:latin typeface="Roboto" panose="02000000000000000000" pitchFamily="2" charset="0"/>
              </a:rPr>
              <a:t>الطلاب</a:t>
            </a:r>
            <a:r>
              <a:rPr lang="en-US" sz="2400" b="0" i="0" dirty="0">
                <a:solidFill>
                  <a:schemeClr val="bg2"/>
                </a:solidFill>
                <a:effectLst/>
                <a:latin typeface="Roboto" panose="02000000000000000000" pitchFamily="2" charset="0"/>
              </a:rPr>
              <a:t> </a:t>
            </a:r>
            <a:r>
              <a:rPr lang="ar-JO" sz="2400" b="0" i="0" dirty="0">
                <a:effectLst/>
                <a:latin typeface="Roboto" panose="02000000000000000000" pitchFamily="2" charset="0"/>
              </a:rPr>
              <a:t>: جريس فرج الله ، ماريا فرج الله</a:t>
            </a:r>
            <a:endParaRPr lang="en-US" sz="2400" dirty="0"/>
          </a:p>
        </p:txBody>
      </p:sp>
      <p:pic>
        <p:nvPicPr>
          <p:cNvPr id="26" name="Picture 25">
            <a:extLst>
              <a:ext uri="{FF2B5EF4-FFF2-40B4-BE49-F238E27FC236}">
                <a16:creationId xmlns:a16="http://schemas.microsoft.com/office/drawing/2014/main" id="{36DCF007-04E9-9C31-9B05-B988A9480926}"/>
              </a:ext>
            </a:extLst>
          </p:cNvPr>
          <p:cNvPicPr>
            <a:picLocks noChangeAspect="1"/>
          </p:cNvPicPr>
          <p:nvPr/>
        </p:nvPicPr>
        <p:blipFill>
          <a:blip r:embed="rId3"/>
          <a:stretch>
            <a:fillRect/>
          </a:stretch>
        </p:blipFill>
        <p:spPr>
          <a:xfrm>
            <a:off x="932906" y="731008"/>
            <a:ext cx="5258888" cy="5395984"/>
          </a:xfrm>
          <a:prstGeom prst="ellipse">
            <a:avLst/>
          </a:prstGeom>
        </p:spPr>
      </p:pic>
      <p:sp>
        <p:nvSpPr>
          <p:cNvPr id="29" name="Rectangle 28">
            <a:extLst>
              <a:ext uri="{FF2B5EF4-FFF2-40B4-BE49-F238E27FC236}">
                <a16:creationId xmlns:a16="http://schemas.microsoft.com/office/drawing/2014/main" id="{EEA09090-043E-F628-06C0-76918F7E4649}"/>
              </a:ext>
            </a:extLst>
          </p:cNvPr>
          <p:cNvSpPr/>
          <p:nvPr/>
        </p:nvSpPr>
        <p:spPr>
          <a:xfrm>
            <a:off x="8647611" y="182880"/>
            <a:ext cx="3139440" cy="1436914"/>
          </a:xfrm>
          <a:prstGeom prst="rect">
            <a:avLst/>
          </a:prstGeom>
          <a:solidFill>
            <a:srgbClr val="731F1C"/>
          </a:solidFill>
          <a:ln>
            <a:solidFill>
              <a:srgbClr val="731F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3DE1477E-2D1B-E24A-34C2-002C5DD6BC70}"/>
              </a:ext>
            </a:extLst>
          </p:cNvPr>
          <p:cNvCxnSpPr>
            <a:cxnSpLocks/>
          </p:cNvCxnSpPr>
          <p:nvPr/>
        </p:nvCxnSpPr>
        <p:spPr>
          <a:xfrm>
            <a:off x="8934994" y="4232366"/>
            <a:ext cx="29783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172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F336AF-2582-EEFE-727C-145BA256F171}"/>
              </a:ext>
            </a:extLst>
          </p:cNvPr>
          <p:cNvSpPr>
            <a:spLocks noGrp="1"/>
          </p:cNvSpPr>
          <p:nvPr>
            <p:ph idx="1"/>
          </p:nvPr>
        </p:nvSpPr>
        <p:spPr>
          <a:xfrm>
            <a:off x="0" y="1736219"/>
            <a:ext cx="6658251" cy="4906887"/>
          </a:xfrm>
        </p:spPr>
        <p:txBody>
          <a:bodyPr/>
          <a:lstStyle/>
          <a:p>
            <a:pPr algn="r" rtl="1">
              <a:lnSpc>
                <a:spcPct val="100000"/>
              </a:lnSpc>
            </a:pPr>
            <a:r>
              <a:rPr lang="ar-JO" b="0" i="0" dirty="0">
                <a:solidFill>
                  <a:srgbClr val="202124"/>
                </a:solidFill>
                <a:effectLst/>
                <a:latin typeface="Roboto" panose="02000000000000000000" pitchFamily="2" charset="0"/>
              </a:rPr>
              <a:t>ولد سنة 280م في تركيا</a:t>
            </a:r>
            <a:r>
              <a:rPr lang="en-US" b="0" i="0" dirty="0">
                <a:solidFill>
                  <a:srgbClr val="202124"/>
                </a:solidFill>
                <a:effectLst/>
                <a:latin typeface="Roboto" panose="02000000000000000000" pitchFamily="2" charset="0"/>
              </a:rPr>
              <a:t> </a:t>
            </a:r>
            <a:r>
              <a:rPr lang="ar-JO" b="0" i="0" dirty="0">
                <a:solidFill>
                  <a:srgbClr val="202124"/>
                </a:solidFill>
                <a:effectLst/>
                <a:latin typeface="Roboto" panose="02000000000000000000" pitchFamily="2" charset="0"/>
              </a:rPr>
              <a:t>لأبوين مسيحيين. توفي والده فاعتنت به والدته وأنشأته في جو عائلي مسيحي. ولما بلغ السابعة عشرة دخل في سلك الجنديّة وترقّى إلى رتبة قائد ألف في حرس الإمبراطور الروماني دقلديانوس.</a:t>
            </a:r>
            <a:endParaRPr lang="en-US" b="0" i="0" dirty="0">
              <a:solidFill>
                <a:srgbClr val="202124"/>
              </a:solidFill>
              <a:effectLst/>
              <a:latin typeface="Roboto" panose="02000000000000000000" pitchFamily="2" charset="0"/>
            </a:endParaRPr>
          </a:p>
          <a:p>
            <a:pPr algn="r" rtl="1">
              <a:lnSpc>
                <a:spcPct val="100000"/>
              </a:lnSpc>
            </a:pPr>
            <a:r>
              <a:rPr lang="ar-JO" b="0" i="0" dirty="0">
                <a:solidFill>
                  <a:srgbClr val="202020"/>
                </a:solidFill>
                <a:effectLst/>
                <a:latin typeface="IBM Plex Arabic"/>
              </a:rPr>
              <a:t>بدأ الإمبراطور الروماني "ديوكلتيانوس" حملته ضد المسيحية واضطهادهم، وعُرض عليه المال والسلطة من أجل التخلي عند ديانته واعتناق الدين الوثني</a:t>
            </a:r>
            <a:r>
              <a:rPr lang="en-US" dirty="0">
                <a:solidFill>
                  <a:srgbClr val="202020"/>
                </a:solidFill>
                <a:latin typeface="IBM Plex Arabic"/>
              </a:rPr>
              <a:t> </a:t>
            </a:r>
            <a:r>
              <a:rPr lang="ar-JO" b="0" i="0" dirty="0">
                <a:solidFill>
                  <a:srgbClr val="202020"/>
                </a:solidFill>
                <a:effectLst/>
                <a:latin typeface="IBM Plex Arabic"/>
              </a:rPr>
              <a:t>لكنه رفض بشجاعة وتحمل التعذيب</a:t>
            </a:r>
            <a:endParaRPr lang="en-US" b="0" i="0" dirty="0">
              <a:solidFill>
                <a:srgbClr val="202020"/>
              </a:solidFill>
              <a:effectLst/>
              <a:latin typeface="IBM Plex Arabic"/>
            </a:endParaRPr>
          </a:p>
          <a:p>
            <a:pPr algn="r" rtl="1">
              <a:lnSpc>
                <a:spcPct val="100000"/>
              </a:lnSpc>
            </a:pPr>
            <a:r>
              <a:rPr lang="ar-JO" b="0" i="0" dirty="0">
                <a:solidFill>
                  <a:srgbClr val="202124"/>
                </a:solidFill>
                <a:effectLst/>
                <a:latin typeface="Roboto" panose="02000000000000000000" pitchFamily="2" charset="0"/>
              </a:rPr>
              <a:t>العديد ممن شاهدوه معذّباً تحولوا إلى المسيحية</a:t>
            </a:r>
            <a:r>
              <a:rPr lang="en-US" b="0" i="0" dirty="0">
                <a:solidFill>
                  <a:srgbClr val="202124"/>
                </a:solidFill>
                <a:effectLst/>
                <a:latin typeface="Roboto" panose="02000000000000000000" pitchFamily="2" charset="0"/>
              </a:rPr>
              <a:t> .</a:t>
            </a:r>
            <a:endParaRPr lang="en-US" dirty="0"/>
          </a:p>
        </p:txBody>
      </p:sp>
      <p:sp>
        <p:nvSpPr>
          <p:cNvPr id="3" name="Slide Number Placeholder 2">
            <a:extLst>
              <a:ext uri="{FF2B5EF4-FFF2-40B4-BE49-F238E27FC236}">
                <a16:creationId xmlns:a16="http://schemas.microsoft.com/office/drawing/2014/main" id="{B1348788-1066-28F7-E40A-BE6A394558A1}"/>
              </a:ext>
            </a:extLst>
          </p:cNvPr>
          <p:cNvSpPr>
            <a:spLocks noGrp="1"/>
          </p:cNvSpPr>
          <p:nvPr>
            <p:ph type="sldNum" sz="quarter" idx="12"/>
          </p:nvPr>
        </p:nvSpPr>
        <p:spPr/>
        <p:txBody>
          <a:bodyPr/>
          <a:lstStyle/>
          <a:p>
            <a:fld id="{9EC71654-96A5-4280-94F3-931C61A9F92C}" type="slidenum">
              <a:rPr lang="en-US" noProof="0" smtClean="0"/>
              <a:pPr/>
              <a:t>2</a:t>
            </a:fld>
            <a:endParaRPr lang="en-US" noProof="0" dirty="0"/>
          </a:p>
        </p:txBody>
      </p:sp>
      <p:pic>
        <p:nvPicPr>
          <p:cNvPr id="7" name="Picture Placeholder 6">
            <a:extLst>
              <a:ext uri="{FF2B5EF4-FFF2-40B4-BE49-F238E27FC236}">
                <a16:creationId xmlns:a16="http://schemas.microsoft.com/office/drawing/2014/main" id="{CB3E24D8-72AC-42DB-144C-B9215035F13D}"/>
              </a:ext>
            </a:extLst>
          </p:cNvPr>
          <p:cNvPicPr>
            <a:picLocks noGrp="1" noChangeAspect="1"/>
          </p:cNvPicPr>
          <p:nvPr>
            <p:ph type="pic" sz="quarter" idx="13"/>
          </p:nvPr>
        </p:nvPicPr>
        <p:blipFill>
          <a:blip r:embed="rId2"/>
          <a:srcRect t="7265" b="7265"/>
          <a:stretch>
            <a:fillRect/>
          </a:stretch>
        </p:blipFill>
        <p:spPr>
          <a:xfrm>
            <a:off x="6433287" y="-144061"/>
            <a:ext cx="6307353" cy="5780372"/>
          </a:xfrm>
        </p:spPr>
      </p:pic>
      <p:sp>
        <p:nvSpPr>
          <p:cNvPr id="5" name="Title 4">
            <a:extLst>
              <a:ext uri="{FF2B5EF4-FFF2-40B4-BE49-F238E27FC236}">
                <a16:creationId xmlns:a16="http://schemas.microsoft.com/office/drawing/2014/main" id="{D7B47988-7EE4-5431-4B3A-3458115B78DB}"/>
              </a:ext>
            </a:extLst>
          </p:cNvPr>
          <p:cNvSpPr>
            <a:spLocks noGrp="1"/>
          </p:cNvSpPr>
          <p:nvPr>
            <p:ph type="title"/>
          </p:nvPr>
        </p:nvSpPr>
        <p:spPr/>
        <p:txBody>
          <a:bodyPr/>
          <a:lstStyle/>
          <a:p>
            <a:pPr algn="ctr" rtl="1"/>
            <a:r>
              <a:rPr lang="ar-JO" b="0" i="0" dirty="0">
                <a:solidFill>
                  <a:srgbClr val="202124"/>
                </a:solidFill>
                <a:effectLst/>
                <a:latin typeface="Times New Roman" panose="02020603050405020304" pitchFamily="18" charset="0"/>
                <a:cs typeface="Times New Roman" panose="02020603050405020304" pitchFamily="18" charset="0"/>
              </a:rPr>
              <a:t>حياة القديس جورج‎</a:t>
            </a:r>
            <a:endParaRPr lang="en-US"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3F68FFF9-1877-0327-4474-BCEC7621B545}"/>
              </a:ext>
            </a:extLst>
          </p:cNvPr>
          <p:cNvSpPr/>
          <p:nvPr/>
        </p:nvSpPr>
        <p:spPr>
          <a:xfrm>
            <a:off x="193218" y="6254623"/>
            <a:ext cx="1554480" cy="589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a:extLst>
              <a:ext uri="{FF2B5EF4-FFF2-40B4-BE49-F238E27FC236}">
                <a16:creationId xmlns:a16="http://schemas.microsoft.com/office/drawing/2014/main" id="{39692ED4-C2E1-33C0-30B0-0DD1D4E19D30}"/>
              </a:ext>
            </a:extLst>
          </p:cNvPr>
          <p:cNvSpPr/>
          <p:nvPr/>
        </p:nvSpPr>
        <p:spPr>
          <a:xfrm>
            <a:off x="11194869" y="6254623"/>
            <a:ext cx="692331" cy="589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517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BAED23-EA6A-3FFD-C004-4C7146CEB700}"/>
              </a:ext>
            </a:extLst>
          </p:cNvPr>
          <p:cNvSpPr>
            <a:spLocks noGrp="1"/>
          </p:cNvSpPr>
          <p:nvPr>
            <p:ph type="sldNum" sz="quarter" idx="12"/>
          </p:nvPr>
        </p:nvSpPr>
        <p:spPr/>
        <p:txBody>
          <a:bodyPr/>
          <a:lstStyle/>
          <a:p>
            <a:fld id="{9EC71654-96A5-4280-94F3-931C61A9F92C}" type="slidenum">
              <a:rPr lang="en-US" noProof="0" smtClean="0"/>
              <a:pPr/>
              <a:t>3</a:t>
            </a:fld>
            <a:endParaRPr lang="en-US" noProof="0" dirty="0"/>
          </a:p>
        </p:txBody>
      </p:sp>
      <p:sp>
        <p:nvSpPr>
          <p:cNvPr id="5" name="Title 4">
            <a:extLst>
              <a:ext uri="{FF2B5EF4-FFF2-40B4-BE49-F238E27FC236}">
                <a16:creationId xmlns:a16="http://schemas.microsoft.com/office/drawing/2014/main" id="{65A42875-CFEE-A85A-1B9C-AE9D0CD70A1F}"/>
              </a:ext>
            </a:extLst>
          </p:cNvPr>
          <p:cNvSpPr>
            <a:spLocks noGrp="1"/>
          </p:cNvSpPr>
          <p:nvPr>
            <p:ph type="title"/>
          </p:nvPr>
        </p:nvSpPr>
        <p:spPr/>
        <p:txBody>
          <a:bodyPr/>
          <a:lstStyle/>
          <a:p>
            <a:pPr algn="ctr" rtl="1"/>
            <a:r>
              <a:rPr lang="ar-JO" b="0" i="0" dirty="0">
                <a:solidFill>
                  <a:srgbClr val="202124"/>
                </a:solidFill>
                <a:effectLst/>
                <a:latin typeface="Roboto" panose="02000000000000000000" pitchFamily="2" charset="0"/>
              </a:rPr>
              <a:t>القديس والتنين</a:t>
            </a:r>
            <a:endParaRPr lang="en-US" dirty="0"/>
          </a:p>
        </p:txBody>
      </p:sp>
      <p:pic>
        <p:nvPicPr>
          <p:cNvPr id="15" name="Picture 14">
            <a:extLst>
              <a:ext uri="{FF2B5EF4-FFF2-40B4-BE49-F238E27FC236}">
                <a16:creationId xmlns:a16="http://schemas.microsoft.com/office/drawing/2014/main" id="{2274DCE9-0582-6F6F-F521-546EAC3E0F37}"/>
              </a:ext>
            </a:extLst>
          </p:cNvPr>
          <p:cNvPicPr>
            <a:picLocks noChangeAspect="1"/>
          </p:cNvPicPr>
          <p:nvPr/>
        </p:nvPicPr>
        <p:blipFill>
          <a:blip r:embed="rId2"/>
          <a:stretch>
            <a:fillRect/>
          </a:stretch>
        </p:blipFill>
        <p:spPr>
          <a:xfrm>
            <a:off x="5750898" y="499595"/>
            <a:ext cx="5925164" cy="5858810"/>
          </a:xfrm>
          <a:prstGeom prst="flowChartAlternateProcess">
            <a:avLst/>
          </a:prstGeom>
        </p:spPr>
      </p:pic>
      <p:sp>
        <p:nvSpPr>
          <p:cNvPr id="17" name="Content Placeholder 16">
            <a:extLst>
              <a:ext uri="{FF2B5EF4-FFF2-40B4-BE49-F238E27FC236}">
                <a16:creationId xmlns:a16="http://schemas.microsoft.com/office/drawing/2014/main" id="{9A7F0304-8407-3646-6942-5531AD6A2980}"/>
              </a:ext>
            </a:extLst>
          </p:cNvPr>
          <p:cNvSpPr>
            <a:spLocks noGrp="1"/>
          </p:cNvSpPr>
          <p:nvPr>
            <p:ph idx="1"/>
          </p:nvPr>
        </p:nvSpPr>
        <p:spPr/>
        <p:txBody>
          <a:bodyPr/>
          <a:lstStyle/>
          <a:p>
            <a:pPr marL="0" indent="0" algn="r" rtl="1">
              <a:lnSpc>
                <a:spcPct val="100000"/>
              </a:lnSpc>
              <a:buNone/>
            </a:pPr>
            <a:r>
              <a:rPr lang="ar-JO" b="0" i="0" dirty="0">
                <a:solidFill>
                  <a:srgbClr val="202020"/>
                </a:solidFill>
                <a:effectLst/>
                <a:latin typeface="Times New Roman" panose="02020603050405020304" pitchFamily="18" charset="0"/>
                <a:cs typeface="Times New Roman" panose="02020603050405020304" pitchFamily="18" charset="0"/>
              </a:rPr>
              <a:t>كان قد عاش تنين ضخم مصاب بالطاعون في بحيرة وقام بترويع أهل المدينة المجاورة، وبدأ بالتهام أهلها واحداً تلو الآخر وتسميم المياه، حتى قرر الملك أن يقدم للتنين خروفين يومياً كقربان ليتوقف عن إيذاء الناس، حتى انتهت الخراف من المدينة، فطار التنين باتجاه المدينة في غضب، وهدد بحرق الجميع، فقرر الملك إطعام الأطفال للتنين، وقام بعمل نظام قرعة لاختيار ضحية يومياً يقدمها للتنين، حتى وقع الدور على ابنة الملك، التي كانت أميرة محبوبة </a:t>
            </a:r>
            <a:r>
              <a:rPr lang="en-US" dirty="0">
                <a:solidFill>
                  <a:srgbClr val="202020"/>
                </a:solidFill>
                <a:latin typeface="Times New Roman" panose="02020603050405020304" pitchFamily="18" charset="0"/>
                <a:cs typeface="Times New Roman" panose="02020603050405020304" pitchFamily="18" charset="0"/>
              </a:rPr>
              <a:t>.</a:t>
            </a:r>
            <a:r>
              <a:rPr lang="ar-JO" b="0" i="0" u="none" strike="noStrike" dirty="0">
                <a:solidFill>
                  <a:srgbClr val="00BCFF"/>
                </a:solidFill>
                <a:effectLst/>
                <a:latin typeface="Times New Roman" panose="02020603050405020304" pitchFamily="18" charset="0"/>
                <a:cs typeface="Times New Roman" panose="02020603050405020304" pitchFamily="18" charset="0"/>
                <a:hlinkClick r:id="rId3"/>
              </a:rPr>
              <a:t>وبين</a:t>
            </a:r>
            <a:endParaRPr lang="en-US" b="0" i="0" u="none" strike="noStrike" dirty="0">
              <a:solidFill>
                <a:srgbClr val="00BCFF"/>
              </a:solidFill>
              <a:effectLst/>
              <a:latin typeface="Times New Roman" panose="02020603050405020304" pitchFamily="18" charset="0"/>
              <a:cs typeface="Times New Roman" panose="02020603050405020304" pitchFamily="18" charset="0"/>
              <a:hlinkClick r:id="rId3"/>
            </a:endParaRPr>
          </a:p>
          <a:p>
            <a:pPr marL="0" indent="0" algn="r" rtl="1">
              <a:buNone/>
            </a:pPr>
            <a:r>
              <a:rPr lang="ar-JO" b="0" i="0" u="none" strike="noStrike" dirty="0">
                <a:solidFill>
                  <a:srgbClr val="00BCFF"/>
                </a:solidFill>
                <a:effectLst/>
                <a:latin typeface="IBM Plex Arabic"/>
                <a:hlinkClick r:id="rId3"/>
              </a:rPr>
              <a:t>ا كانت</a:t>
            </a:r>
            <a:endParaRPr lang="en-US" dirty="0"/>
          </a:p>
        </p:txBody>
      </p:sp>
      <p:sp>
        <p:nvSpPr>
          <p:cNvPr id="18" name="Rectangle 17">
            <a:extLst>
              <a:ext uri="{FF2B5EF4-FFF2-40B4-BE49-F238E27FC236}">
                <a16:creationId xmlns:a16="http://schemas.microsoft.com/office/drawing/2014/main" id="{9F775F62-A784-A17A-BE6D-556F3387CA54}"/>
              </a:ext>
            </a:extLst>
          </p:cNvPr>
          <p:cNvSpPr/>
          <p:nvPr/>
        </p:nvSpPr>
        <p:spPr>
          <a:xfrm>
            <a:off x="251930" y="6205941"/>
            <a:ext cx="1815737" cy="4995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C1C6AF1-F8C3-A511-110A-06349BB0CD18}"/>
              </a:ext>
            </a:extLst>
          </p:cNvPr>
          <p:cNvSpPr/>
          <p:nvPr/>
        </p:nvSpPr>
        <p:spPr>
          <a:xfrm>
            <a:off x="11363696" y="6358405"/>
            <a:ext cx="455068" cy="3471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6537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5E4130-2294-7FC9-2F90-62E76E08D3B3}"/>
              </a:ext>
            </a:extLst>
          </p:cNvPr>
          <p:cNvSpPr>
            <a:spLocks noGrp="1"/>
          </p:cNvSpPr>
          <p:nvPr>
            <p:ph idx="1"/>
          </p:nvPr>
        </p:nvSpPr>
        <p:spPr/>
        <p:txBody>
          <a:bodyPr/>
          <a:lstStyle/>
          <a:p>
            <a:pPr algn="r" rtl="1"/>
            <a:r>
              <a:rPr lang="ar-JO" b="0" i="0" dirty="0">
                <a:solidFill>
                  <a:srgbClr val="202020"/>
                </a:solidFill>
                <a:effectLst/>
                <a:latin typeface="IBM Plex Arabic"/>
              </a:rPr>
              <a:t> في طريقها لبحيرة التنين</a:t>
            </a:r>
            <a:r>
              <a:rPr lang="en-US" b="0" i="0" dirty="0">
                <a:solidFill>
                  <a:srgbClr val="202020"/>
                </a:solidFill>
                <a:effectLst/>
                <a:latin typeface="IBM Plex Arabic"/>
              </a:rPr>
              <a:t> </a:t>
            </a:r>
            <a:r>
              <a:rPr lang="ar-JO" b="0" i="0" dirty="0">
                <a:solidFill>
                  <a:srgbClr val="202020"/>
                </a:solidFill>
                <a:effectLst/>
                <a:latin typeface="IBM Plex Arabic"/>
              </a:rPr>
              <a:t>، مر فارس شجاع بالصدفة على المدينة</a:t>
            </a:r>
            <a:r>
              <a:rPr lang="en-US" b="0" i="0" dirty="0">
                <a:solidFill>
                  <a:srgbClr val="202020"/>
                </a:solidFill>
                <a:effectLst/>
                <a:latin typeface="IBM Plex Arabic"/>
              </a:rPr>
              <a:t> </a:t>
            </a:r>
            <a:r>
              <a:rPr lang="ar-JO" b="0" i="0" dirty="0">
                <a:solidFill>
                  <a:srgbClr val="202020"/>
                </a:solidFill>
                <a:effectLst/>
                <a:latin typeface="IBM Plex Arabic"/>
              </a:rPr>
              <a:t>، وأقسم على إنقاذ الأميرة وضرب التنين ثم اقتاد الوحش إلى المدينة بصحبة الأميرة، وعرض على أهلها قتل التنين في مقابل اعتناق الديانة المسيحية</a:t>
            </a:r>
            <a:r>
              <a:rPr lang="en-US" b="0" i="0" dirty="0">
                <a:solidFill>
                  <a:srgbClr val="202020"/>
                </a:solidFill>
                <a:effectLst/>
                <a:latin typeface="IBM Plex Arabic"/>
              </a:rPr>
              <a:t> </a:t>
            </a:r>
            <a:r>
              <a:rPr lang="ar-JO" b="0" i="0" dirty="0">
                <a:solidFill>
                  <a:srgbClr val="202020"/>
                </a:solidFill>
                <a:effectLst/>
                <a:latin typeface="IBM Plex Arabic"/>
              </a:rPr>
              <a:t>، فوافق الملك وذبح القديس التنين وأنقذ المدينة من شره وقام الملك ببناء كنيسة في مكان مقتل التنين ودخل ما يقارب 15 ألف شخص المسيحية</a:t>
            </a:r>
            <a:r>
              <a:rPr lang="en-US" b="0" i="0" dirty="0">
                <a:solidFill>
                  <a:srgbClr val="202020"/>
                </a:solidFill>
                <a:effectLst/>
                <a:latin typeface="IBM Plex Arabic"/>
              </a:rPr>
              <a:t>.</a:t>
            </a:r>
            <a:r>
              <a:rPr lang="ar-JO" b="0" i="0" dirty="0">
                <a:solidFill>
                  <a:srgbClr val="202020"/>
                </a:solidFill>
                <a:effectLst/>
                <a:latin typeface="IBM Plex Arabic"/>
              </a:rPr>
              <a:t> </a:t>
            </a:r>
            <a:endParaRPr lang="en-US" dirty="0"/>
          </a:p>
        </p:txBody>
      </p:sp>
      <p:sp>
        <p:nvSpPr>
          <p:cNvPr id="3" name="Slide Number Placeholder 2">
            <a:extLst>
              <a:ext uri="{FF2B5EF4-FFF2-40B4-BE49-F238E27FC236}">
                <a16:creationId xmlns:a16="http://schemas.microsoft.com/office/drawing/2014/main" id="{DC068176-841E-525F-92DE-FEDD40F3590E}"/>
              </a:ext>
            </a:extLst>
          </p:cNvPr>
          <p:cNvSpPr>
            <a:spLocks noGrp="1"/>
          </p:cNvSpPr>
          <p:nvPr>
            <p:ph type="sldNum" sz="quarter" idx="12"/>
          </p:nvPr>
        </p:nvSpPr>
        <p:spPr/>
        <p:txBody>
          <a:bodyPr/>
          <a:lstStyle/>
          <a:p>
            <a:fld id="{9EC71654-96A5-4280-94F3-931C61A9F92C}" type="slidenum">
              <a:rPr lang="en-US" noProof="0" smtClean="0"/>
              <a:pPr/>
              <a:t>4</a:t>
            </a:fld>
            <a:endParaRPr lang="en-US" noProof="0" dirty="0"/>
          </a:p>
        </p:txBody>
      </p:sp>
      <p:sp>
        <p:nvSpPr>
          <p:cNvPr id="5" name="Title 4">
            <a:extLst>
              <a:ext uri="{FF2B5EF4-FFF2-40B4-BE49-F238E27FC236}">
                <a16:creationId xmlns:a16="http://schemas.microsoft.com/office/drawing/2014/main" id="{5354B350-0975-E101-A0CE-76698E470B74}"/>
              </a:ext>
            </a:extLst>
          </p:cNvPr>
          <p:cNvSpPr>
            <a:spLocks noGrp="1"/>
          </p:cNvSpPr>
          <p:nvPr>
            <p:ph type="title"/>
          </p:nvPr>
        </p:nvSpPr>
        <p:spPr/>
        <p:txBody>
          <a:bodyPr/>
          <a:lstStyle/>
          <a:p>
            <a:endParaRPr lang="en-US" dirty="0"/>
          </a:p>
        </p:txBody>
      </p:sp>
      <p:pic>
        <p:nvPicPr>
          <p:cNvPr id="12" name="Picture Placeholder 11">
            <a:extLst>
              <a:ext uri="{FF2B5EF4-FFF2-40B4-BE49-F238E27FC236}">
                <a16:creationId xmlns:a16="http://schemas.microsoft.com/office/drawing/2014/main" id="{AE8A174A-DDC4-C0EE-8D89-CA5623A702E5}"/>
              </a:ext>
            </a:extLst>
          </p:cNvPr>
          <p:cNvPicPr>
            <a:picLocks noGrp="1" noChangeAspect="1"/>
          </p:cNvPicPr>
          <p:nvPr>
            <p:ph type="pic" sz="quarter" idx="13"/>
          </p:nvPr>
        </p:nvPicPr>
        <p:blipFill>
          <a:blip r:embed="rId2"/>
          <a:srcRect l="2715" r="2715"/>
          <a:stretch>
            <a:fillRect/>
          </a:stretch>
        </p:blipFill>
        <p:spPr/>
      </p:pic>
      <p:sp>
        <p:nvSpPr>
          <p:cNvPr id="13" name="Rectangle 12">
            <a:extLst>
              <a:ext uri="{FF2B5EF4-FFF2-40B4-BE49-F238E27FC236}">
                <a16:creationId xmlns:a16="http://schemas.microsoft.com/office/drawing/2014/main" id="{5BAB64EA-4265-650D-59F4-B7FEF2D940CE}"/>
              </a:ext>
            </a:extLst>
          </p:cNvPr>
          <p:cNvSpPr/>
          <p:nvPr/>
        </p:nvSpPr>
        <p:spPr>
          <a:xfrm>
            <a:off x="418011" y="6176963"/>
            <a:ext cx="1423852" cy="681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47996E3-0996-E869-F3FD-9B8FB05B5ED5}"/>
              </a:ext>
            </a:extLst>
          </p:cNvPr>
          <p:cNvSpPr/>
          <p:nvPr/>
        </p:nvSpPr>
        <p:spPr>
          <a:xfrm>
            <a:off x="11363696" y="6358405"/>
            <a:ext cx="410293" cy="4995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2573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1850D2-062E-15AA-2972-163A772EEA45}"/>
              </a:ext>
            </a:extLst>
          </p:cNvPr>
          <p:cNvSpPr>
            <a:spLocks noGrp="1"/>
          </p:cNvSpPr>
          <p:nvPr>
            <p:ph type="sldNum" sz="quarter" idx="12"/>
          </p:nvPr>
        </p:nvSpPr>
        <p:spPr/>
        <p:txBody>
          <a:bodyPr/>
          <a:lstStyle/>
          <a:p>
            <a:fld id="{9EC71654-96A5-4280-94F3-931C61A9F92C}" type="slidenum">
              <a:rPr lang="en-US" noProof="0" smtClean="0"/>
              <a:pPr/>
              <a:t>5</a:t>
            </a:fld>
            <a:endParaRPr lang="en-US" noProof="0" dirty="0"/>
          </a:p>
        </p:txBody>
      </p:sp>
      <p:sp>
        <p:nvSpPr>
          <p:cNvPr id="3" name="Title 2">
            <a:extLst>
              <a:ext uri="{FF2B5EF4-FFF2-40B4-BE49-F238E27FC236}">
                <a16:creationId xmlns:a16="http://schemas.microsoft.com/office/drawing/2014/main" id="{E6FE38D3-C553-3040-329B-BCCB70338281}"/>
              </a:ext>
            </a:extLst>
          </p:cNvPr>
          <p:cNvSpPr>
            <a:spLocks noGrp="1"/>
          </p:cNvSpPr>
          <p:nvPr>
            <p:ph type="title"/>
          </p:nvPr>
        </p:nvSpPr>
        <p:spPr/>
        <p:txBody>
          <a:bodyPr>
            <a:normAutofit fontScale="90000"/>
          </a:bodyPr>
          <a:lstStyle/>
          <a:p>
            <a:pPr algn="ctr" rtl="1"/>
            <a:r>
              <a:rPr lang="ar-JO" sz="4400" b="0" dirty="0">
                <a:latin typeface="Times New Roman" panose="02020603050405020304" pitchFamily="18" charset="0"/>
                <a:cs typeface="Times New Roman" panose="02020603050405020304" pitchFamily="18" charset="0"/>
              </a:rPr>
              <a:t>اسماء القديس</a:t>
            </a:r>
            <a:r>
              <a:rPr lang="en-US" sz="4400" b="0" dirty="0">
                <a:latin typeface="Times New Roman" panose="02020603050405020304" pitchFamily="18" charset="0"/>
                <a:cs typeface="Times New Roman" panose="02020603050405020304" pitchFamily="18" charset="0"/>
              </a:rPr>
              <a:t> </a:t>
            </a:r>
            <a:r>
              <a:rPr lang="ar-JO" sz="4400" b="0" i="0" dirty="0">
                <a:solidFill>
                  <a:srgbClr val="040C28"/>
                </a:solidFill>
                <a:effectLst/>
                <a:latin typeface="Google Sans"/>
              </a:rPr>
              <a:t>جورج</a:t>
            </a:r>
            <a:br>
              <a:rPr lang="en-US" sz="4400" b="0" i="0" dirty="0">
                <a:solidFill>
                  <a:srgbClr val="040C28"/>
                </a:solidFill>
                <a:effectLst/>
                <a:latin typeface="Google Sans"/>
              </a:rPr>
            </a:br>
            <a:br>
              <a:rPr lang="en-US" sz="4400" b="0" dirty="0">
                <a:latin typeface="Times New Roman" panose="02020603050405020304" pitchFamily="18" charset="0"/>
                <a:cs typeface="Times New Roman" panose="02020603050405020304" pitchFamily="18" charset="0"/>
              </a:rPr>
            </a:br>
            <a:endParaRPr lang="en-US" dirty="0"/>
          </a:p>
        </p:txBody>
      </p:sp>
      <p:sp>
        <p:nvSpPr>
          <p:cNvPr id="4" name="Content Placeholder 3">
            <a:extLst>
              <a:ext uri="{FF2B5EF4-FFF2-40B4-BE49-F238E27FC236}">
                <a16:creationId xmlns:a16="http://schemas.microsoft.com/office/drawing/2014/main" id="{9A649771-160A-6CA2-5D43-26D41589631E}"/>
              </a:ext>
            </a:extLst>
          </p:cNvPr>
          <p:cNvSpPr>
            <a:spLocks noGrp="1"/>
          </p:cNvSpPr>
          <p:nvPr>
            <p:ph idx="1"/>
          </p:nvPr>
        </p:nvSpPr>
        <p:spPr/>
        <p:txBody>
          <a:bodyPr>
            <a:normAutofit/>
          </a:bodyPr>
          <a:lstStyle/>
          <a:p>
            <a:pPr algn="r" rtl="1">
              <a:lnSpc>
                <a:spcPct val="100000"/>
              </a:lnSpc>
            </a:pPr>
            <a:r>
              <a:rPr lang="ar-JO" sz="2800" dirty="0">
                <a:solidFill>
                  <a:srgbClr val="333333"/>
                </a:solidFill>
                <a:effectLst/>
                <a:latin typeface="Times New Roman" panose="02020603050405020304" pitchFamily="18" charset="0"/>
                <a:cs typeface="Times New Roman" panose="02020603050405020304" pitchFamily="18" charset="0"/>
              </a:rPr>
              <a:t>جيئورجيوس : اسم يونانى .</a:t>
            </a:r>
            <a:br>
              <a:rPr lang="ar-JO" sz="2800" dirty="0">
                <a:solidFill>
                  <a:srgbClr val="333333"/>
                </a:solidFill>
                <a:effectLst/>
                <a:latin typeface="Times New Roman" panose="02020603050405020304" pitchFamily="18" charset="0"/>
                <a:cs typeface="Times New Roman" panose="02020603050405020304" pitchFamily="18" charset="0"/>
              </a:rPr>
            </a:br>
            <a:r>
              <a:rPr lang="ar-JO" sz="2800" dirty="0">
                <a:solidFill>
                  <a:srgbClr val="333333"/>
                </a:solidFill>
                <a:effectLst/>
                <a:latin typeface="Times New Roman" panose="02020603050405020304" pitchFamily="18" charset="0"/>
                <a:cs typeface="Times New Roman" panose="02020603050405020304" pitchFamily="18" charset="0"/>
              </a:rPr>
              <a:t>جرجس : الاسم الذى عرف به فى فلسطين .</a:t>
            </a:r>
            <a:br>
              <a:rPr lang="ar-JO" sz="2800" dirty="0">
                <a:solidFill>
                  <a:srgbClr val="333333"/>
                </a:solidFill>
                <a:effectLst/>
                <a:latin typeface="Times New Roman" panose="02020603050405020304" pitchFamily="18" charset="0"/>
                <a:cs typeface="Times New Roman" panose="02020603050405020304" pitchFamily="18" charset="0"/>
              </a:rPr>
            </a:br>
            <a:r>
              <a:rPr lang="ar-JO" sz="2800" dirty="0">
                <a:solidFill>
                  <a:srgbClr val="333333"/>
                </a:solidFill>
                <a:effectLst/>
                <a:latin typeface="Times New Roman" panose="02020603050405020304" pitchFamily="18" charset="0"/>
                <a:cs typeface="Times New Roman" panose="02020603050405020304" pitchFamily="18" charset="0"/>
              </a:rPr>
              <a:t>مارجرجس ( مار ) : كلمة سريانية معناها السيد </a:t>
            </a:r>
            <a:br>
              <a:rPr lang="ar-JO" sz="2800" dirty="0">
                <a:solidFill>
                  <a:srgbClr val="333333"/>
                </a:solidFill>
                <a:effectLst/>
                <a:latin typeface="Times New Roman" panose="02020603050405020304" pitchFamily="18" charset="0"/>
                <a:cs typeface="Times New Roman" panose="02020603050405020304" pitchFamily="18" charset="0"/>
              </a:rPr>
            </a:br>
            <a:r>
              <a:rPr lang="ar-JO" sz="2800" dirty="0">
                <a:solidFill>
                  <a:srgbClr val="333333"/>
                </a:solidFill>
                <a:effectLst/>
                <a:latin typeface="Times New Roman" panose="02020603050405020304" pitchFamily="18" charset="0"/>
                <a:cs typeface="Times New Roman" panose="02020603050405020304" pitchFamily="18" charset="0"/>
              </a:rPr>
              <a:t>الخضر</a:t>
            </a:r>
            <a:r>
              <a:rPr lang="en-US" sz="2800" dirty="0">
                <a:solidFill>
                  <a:srgbClr val="333333"/>
                </a:solidFill>
                <a:effectLst/>
                <a:latin typeface="Times New Roman" panose="02020603050405020304" pitchFamily="18" charset="0"/>
                <a:cs typeface="Times New Roman" panose="02020603050405020304" pitchFamily="18" charset="0"/>
              </a:rPr>
              <a:t> </a:t>
            </a:r>
            <a:r>
              <a:rPr lang="ar-JO" sz="2800" dirty="0">
                <a:solidFill>
                  <a:srgbClr val="333333"/>
                </a:solidFill>
                <a:effectLst/>
                <a:latin typeface="Times New Roman" panose="02020603050405020304" pitchFamily="18" charset="0"/>
                <a:cs typeface="Times New Roman" panose="02020603050405020304" pitchFamily="18" charset="0"/>
              </a:rPr>
              <a:t> </a:t>
            </a:r>
            <a:r>
              <a:rPr lang="ar-JO" sz="2800" b="0" i="0" dirty="0">
                <a:solidFill>
                  <a:srgbClr val="040C28"/>
                </a:solidFill>
                <a:effectLst/>
                <a:latin typeface="Google Sans"/>
              </a:rPr>
              <a:t>جاورجيوس</a:t>
            </a:r>
            <a:r>
              <a:rPr lang="en-US" sz="2800" b="0" i="0" dirty="0">
                <a:solidFill>
                  <a:srgbClr val="040C28"/>
                </a:solidFill>
                <a:effectLst/>
                <a:latin typeface="Google Sans"/>
              </a:rPr>
              <a:t>   </a:t>
            </a:r>
            <a:r>
              <a:rPr lang="ar-JO" sz="2800" b="0" i="0" dirty="0">
                <a:solidFill>
                  <a:srgbClr val="040C28"/>
                </a:solidFill>
                <a:effectLst/>
                <a:latin typeface="Google Sans"/>
              </a:rPr>
              <a:t>جريس</a:t>
            </a:r>
            <a:endParaRPr lang="en-US" sz="4400" dirty="0">
              <a:solidFill>
                <a:srgbClr val="040C28"/>
              </a:solidFill>
              <a:latin typeface="Times New Roman" panose="02020603050405020304" pitchFamily="18" charset="0"/>
              <a:cs typeface="Times New Roman" panose="02020603050405020304" pitchFamily="18" charset="0"/>
            </a:endParaRPr>
          </a:p>
          <a:p>
            <a:pPr marL="0" indent="0" algn="ctr" rtl="1">
              <a:lnSpc>
                <a:spcPct val="100000"/>
              </a:lnSpc>
              <a:buNone/>
            </a:pPr>
            <a:endParaRPr lang="en-US" dirty="0"/>
          </a:p>
        </p:txBody>
      </p:sp>
      <p:pic>
        <p:nvPicPr>
          <p:cNvPr id="9218" name="Picture 2" descr="St. George Icon – St. Katherine Orthodox Bookstore">
            <a:extLst>
              <a:ext uri="{FF2B5EF4-FFF2-40B4-BE49-F238E27FC236}">
                <a16:creationId xmlns:a16="http://schemas.microsoft.com/office/drawing/2014/main" id="{2B4FF9E7-5AD2-AB46-0D55-8EAF5FD6ED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85509" cy="6858000"/>
          </a:xfrm>
          <a:prstGeom prst="flowChartDelay">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FC24DC43-9028-892C-4F9D-211A3A813066}"/>
              </a:ext>
            </a:extLst>
          </p:cNvPr>
          <p:cNvSpPr/>
          <p:nvPr/>
        </p:nvSpPr>
        <p:spPr>
          <a:xfrm>
            <a:off x="10855234" y="6048103"/>
            <a:ext cx="1123406" cy="8098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3136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2726B-A6E9-D0DE-0869-ECD275A34B84}"/>
              </a:ext>
            </a:extLst>
          </p:cNvPr>
          <p:cNvSpPr>
            <a:spLocks noGrp="1"/>
          </p:cNvSpPr>
          <p:nvPr>
            <p:ph type="title"/>
          </p:nvPr>
        </p:nvSpPr>
        <p:spPr/>
        <p:txBody>
          <a:bodyPr/>
          <a:lstStyle/>
          <a:p>
            <a:pPr algn="ctr"/>
            <a:r>
              <a:rPr lang="ar-JO" sz="3600" b="0" i="0" dirty="0">
                <a:solidFill>
                  <a:srgbClr val="000000"/>
                </a:solidFill>
                <a:effectLst/>
                <a:latin typeface="Times New Roman" panose="02020603050405020304" pitchFamily="18" charset="0"/>
                <a:cs typeface="Times New Roman" panose="02020603050405020304" pitchFamily="18" charset="0"/>
              </a:rPr>
              <a:t>عيد القديس</a:t>
            </a:r>
            <a:endParaRPr lang="en-US" sz="3600" b="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B99694F-F9FF-E521-CA6A-6252A14C9C7B}"/>
              </a:ext>
            </a:extLst>
          </p:cNvPr>
          <p:cNvSpPr>
            <a:spLocks noGrp="1"/>
          </p:cNvSpPr>
          <p:nvPr>
            <p:ph idx="1"/>
          </p:nvPr>
        </p:nvSpPr>
        <p:spPr/>
        <p:txBody>
          <a:bodyPr/>
          <a:lstStyle/>
          <a:p>
            <a:pPr algn="r" rtl="1"/>
            <a:r>
              <a:rPr lang="ar-JO" sz="2800" b="0" i="0" dirty="0">
                <a:solidFill>
                  <a:srgbClr val="202122"/>
                </a:solidFill>
                <a:effectLst/>
                <a:latin typeface="Times New Roman" panose="02020603050405020304" pitchFamily="18" charset="0"/>
                <a:cs typeface="Times New Roman" panose="02020603050405020304" pitchFamily="18" charset="0"/>
              </a:rPr>
              <a:t>يتم الاحتفال بعيد القديس في 23 نيسان (أبريل)، وهو التاريخ وفاة القديس نتيجة لاضطهاد الإمبراطور الروماني </a:t>
            </a:r>
            <a:r>
              <a:rPr lang="en-US" sz="2800" b="0" i="0" dirty="0">
                <a:solidFill>
                  <a:srgbClr val="202122"/>
                </a:solidFill>
                <a:effectLst/>
                <a:latin typeface="Times New Roman" panose="02020603050405020304" pitchFamily="18" charset="0"/>
                <a:cs typeface="Times New Roman" panose="02020603050405020304" pitchFamily="18" charset="0"/>
              </a:rPr>
              <a:t> </a:t>
            </a:r>
            <a:r>
              <a:rPr lang="ar-JO" sz="2800" dirty="0">
                <a:effectLst/>
                <a:latin typeface="Times New Roman" panose="02020603050405020304" pitchFamily="18" charset="0"/>
                <a:cs typeface="Times New Roman" panose="02020603050405020304" pitchFamily="18" charset="0"/>
              </a:rPr>
              <a:t>استشهد القديس بقطع رأسه بعد تعذيب</a:t>
            </a:r>
            <a:r>
              <a:rPr lang="en-US" sz="2800" dirty="0">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16768DA-0F13-AE9B-A901-79E0EAF7CF4D}"/>
              </a:ext>
            </a:extLst>
          </p:cNvPr>
          <p:cNvSpPr>
            <a:spLocks noGrp="1"/>
          </p:cNvSpPr>
          <p:nvPr>
            <p:ph type="sldNum" sz="quarter" idx="12"/>
          </p:nvPr>
        </p:nvSpPr>
        <p:spPr/>
        <p:txBody>
          <a:bodyPr/>
          <a:lstStyle/>
          <a:p>
            <a:fld id="{9EC71654-96A5-4280-94F3-931C61A9F92C}" type="slidenum">
              <a:rPr lang="en-US" noProof="0" smtClean="0"/>
              <a:pPr/>
              <a:t>6</a:t>
            </a:fld>
            <a:endParaRPr lang="en-US" noProof="0" dirty="0"/>
          </a:p>
        </p:txBody>
      </p:sp>
      <p:pic>
        <p:nvPicPr>
          <p:cNvPr id="11" name="Picture 10">
            <a:extLst>
              <a:ext uri="{FF2B5EF4-FFF2-40B4-BE49-F238E27FC236}">
                <a16:creationId xmlns:a16="http://schemas.microsoft.com/office/drawing/2014/main" id="{FD0F8C6B-52AC-8932-610A-7C697BEBA4E0}"/>
              </a:ext>
            </a:extLst>
          </p:cNvPr>
          <p:cNvPicPr>
            <a:picLocks noChangeAspect="1"/>
          </p:cNvPicPr>
          <p:nvPr/>
        </p:nvPicPr>
        <p:blipFill>
          <a:blip r:embed="rId2"/>
          <a:stretch>
            <a:fillRect/>
          </a:stretch>
        </p:blipFill>
        <p:spPr>
          <a:xfrm>
            <a:off x="6098710" y="499595"/>
            <a:ext cx="5412216" cy="5969726"/>
          </a:xfrm>
          <a:prstGeom prst="flowChartAlternateProcess">
            <a:avLst/>
          </a:prstGeom>
        </p:spPr>
      </p:pic>
      <p:sp>
        <p:nvSpPr>
          <p:cNvPr id="12" name="Oval 11">
            <a:extLst>
              <a:ext uri="{FF2B5EF4-FFF2-40B4-BE49-F238E27FC236}">
                <a16:creationId xmlns:a16="http://schemas.microsoft.com/office/drawing/2014/main" id="{1EE39EFA-1C5B-1E13-D2FB-1343E0AD08BE}"/>
              </a:ext>
            </a:extLst>
          </p:cNvPr>
          <p:cNvSpPr/>
          <p:nvPr/>
        </p:nvSpPr>
        <p:spPr>
          <a:xfrm>
            <a:off x="11220994" y="6361611"/>
            <a:ext cx="587829" cy="3918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69D956C-4DA9-91F8-1CBE-DAAE7FF4FBE9}"/>
              </a:ext>
            </a:extLst>
          </p:cNvPr>
          <p:cNvSpPr/>
          <p:nvPr/>
        </p:nvSpPr>
        <p:spPr>
          <a:xfrm>
            <a:off x="383177" y="6176963"/>
            <a:ext cx="1406434" cy="5765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1310832"/>
      </p:ext>
    </p:extLst>
  </p:cSld>
  <p:clrMapOvr>
    <a:masterClrMapping/>
  </p:clrMapOvr>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44546A"/>
      </a:dk2>
      <a:lt2>
        <a:srgbClr val="FFFFFF"/>
      </a:lt2>
      <a:accent1>
        <a:srgbClr val="155078"/>
      </a:accent1>
      <a:accent2>
        <a:srgbClr val="0F3955"/>
      </a:accent2>
      <a:accent3>
        <a:srgbClr val="FFFFFF"/>
      </a:accent3>
      <a:accent4>
        <a:srgbClr val="731F1C"/>
      </a:accent4>
      <a:accent5>
        <a:srgbClr val="FFFFFF"/>
      </a:accent5>
      <a:accent6>
        <a:srgbClr val="731F1C"/>
      </a:accent6>
      <a:hlink>
        <a:srgbClr val="FFFFFF"/>
      </a:hlink>
      <a:folHlink>
        <a:srgbClr val="FFFFFF"/>
      </a:folHlink>
    </a:clrScheme>
    <a:fontScheme name="Contoso v2">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8997677_Rose suite presentation_AAS_v4" id="{97C8BA14-D802-4795-89C7-EAA620DD846B}" vid="{D162D178-FB75-4B8B-B67A-CA51C6DCA1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72F8CF-3688-4B14-A13A-EB7FF46D2F47}">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75D9C8E3-B635-4963-8B68-3FC691872B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4996C2-A795-46F9-93BE-0C463FDCD1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Rose suite presentation</Template>
  <TotalTime>1806</TotalTime>
  <Words>308</Words>
  <Application>Microsoft Office PowerPoint</Application>
  <PresentationFormat>Widescreen</PresentationFormat>
  <Paragraphs>20</Paragraphs>
  <Slides>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Corbel</vt:lpstr>
      <vt:lpstr>Google Sans</vt:lpstr>
      <vt:lpstr>IBM Plex Arabic</vt:lpstr>
      <vt:lpstr>Roboto</vt:lpstr>
      <vt:lpstr>Times New Roman</vt:lpstr>
      <vt:lpstr>Office Theme</vt:lpstr>
      <vt:lpstr>القديس جورج</vt:lpstr>
      <vt:lpstr>حياة القديس جورج‎</vt:lpstr>
      <vt:lpstr>القديس والتنين</vt:lpstr>
      <vt:lpstr>PowerPoint Presentation</vt:lpstr>
      <vt:lpstr>اسماء القديس جورج  </vt:lpstr>
      <vt:lpstr>عيد القديس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القديس جورج</dc:title>
  <dc:creator>maria -</dc:creator>
  <cp:lastModifiedBy>maria -</cp:lastModifiedBy>
  <cp:revision>13</cp:revision>
  <dcterms:created xsi:type="dcterms:W3CDTF">2023-05-21T07:17:09Z</dcterms:created>
  <dcterms:modified xsi:type="dcterms:W3CDTF">2023-05-22T13:28:15Z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