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57" r:id="rId3"/>
    <p:sldId id="258" r:id="rId4"/>
    <p:sldId id="259" r:id="rId5"/>
    <p:sldId id="260" r:id="rId6"/>
    <p:sldId id="264" r:id="rId7"/>
    <p:sldId id="261"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802B7D-D238-5F43-B2C9-AA6511730134}" type="datetimeFigureOut">
              <a:rPr lang="en-US" smtClean="0"/>
              <a:t>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07CF4F-17B5-F241-AB0D-9EE9A634DF00}" type="slidenum">
              <a:rPr lang="en-US" smtClean="0"/>
              <a:t>‹#›</a:t>
            </a:fld>
            <a:endParaRPr lang="en-US"/>
          </a:p>
        </p:txBody>
      </p:sp>
    </p:spTree>
    <p:extLst>
      <p:ext uri="{BB962C8B-B14F-4D97-AF65-F5344CB8AC3E}">
        <p14:creationId xmlns:p14="http://schemas.microsoft.com/office/powerpoint/2010/main" val="2671780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07CF4F-17B5-F241-AB0D-9EE9A634DF00}" type="slidenum">
              <a:rPr lang="en-US" smtClean="0"/>
              <a:t>1</a:t>
            </a:fld>
            <a:endParaRPr lang="en-US"/>
          </a:p>
        </p:txBody>
      </p:sp>
    </p:spTree>
    <p:extLst>
      <p:ext uri="{BB962C8B-B14F-4D97-AF65-F5344CB8AC3E}">
        <p14:creationId xmlns:p14="http://schemas.microsoft.com/office/powerpoint/2010/main" val="13696121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GB"/>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GB"/>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GB"/>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GB"/>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GB"/>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GB"/>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GB"/>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GB"/>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GB"/>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5/20/23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borgenproject.org/water-scarcity-in-jordan/#:~:text=The%20overflow%20of%20wastewater%20pumping,phosphorus%20contamination%20of%20water%20supplies" TargetMode="External"/><Relationship Id="rId2" Type="http://schemas.openxmlformats.org/officeDocument/2006/relationships/hyperlink" Target="https://www.ecomena.org/water-jordan/" TargetMode="External"/><Relationship Id="rId1" Type="http://schemas.openxmlformats.org/officeDocument/2006/relationships/slideLayout" Target="../slideLayouts/slideLayout2.xml"/><Relationship Id="rId5" Type="http://schemas.openxmlformats.org/officeDocument/2006/relationships/hyperlink" Target="https://www.ecomena.org/water-jordan/#:~:text=Groundwater%20resources%20account%20for%2054,of%20Jordan&#8217;s%20total%20water%20consumption" TargetMode="External"/><Relationship Id="rId4" Type="http://schemas.openxmlformats.org/officeDocument/2006/relationships/hyperlink" Target="https://www.usaid.gov/jordan/water-resources-environment#:~:text=Jordan%20is%20one%20of%20the,as%20it%20can%20be%20replenished"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52930-D8A6-6F12-3AF7-C08BAF046E29}"/>
              </a:ext>
            </a:extLst>
          </p:cNvPr>
          <p:cNvSpPr>
            <a:spLocks noGrp="1"/>
          </p:cNvSpPr>
          <p:nvPr>
            <p:ph type="ctrTitle"/>
          </p:nvPr>
        </p:nvSpPr>
        <p:spPr/>
        <p:txBody>
          <a:bodyPr/>
          <a:lstStyle/>
          <a:p>
            <a:r>
              <a:rPr lang="en-GB" dirty="0"/>
              <a:t>Water crises in </a:t>
            </a:r>
            <a:r>
              <a:rPr lang="en-GB" dirty="0" err="1"/>
              <a:t>jordan</a:t>
            </a:r>
            <a:endParaRPr lang="en-US" dirty="0"/>
          </a:p>
        </p:txBody>
      </p:sp>
      <p:sp>
        <p:nvSpPr>
          <p:cNvPr id="3" name="Subtitle 2">
            <a:extLst>
              <a:ext uri="{FF2B5EF4-FFF2-40B4-BE49-F238E27FC236}">
                <a16:creationId xmlns:a16="http://schemas.microsoft.com/office/drawing/2014/main" id="{B453D9F6-BA02-F302-A529-577A861E574D}"/>
              </a:ext>
            </a:extLst>
          </p:cNvPr>
          <p:cNvSpPr>
            <a:spLocks noGrp="1"/>
          </p:cNvSpPr>
          <p:nvPr>
            <p:ph type="subTitle" idx="1"/>
          </p:nvPr>
        </p:nvSpPr>
        <p:spPr/>
        <p:txBody>
          <a:bodyPr/>
          <a:lstStyle/>
          <a:p>
            <a:r>
              <a:rPr lang="en-GB" dirty="0"/>
              <a:t>By: </a:t>
            </a:r>
            <a:r>
              <a:rPr lang="en-GB" dirty="0" err="1"/>
              <a:t>leen</a:t>
            </a:r>
            <a:r>
              <a:rPr lang="en-GB" dirty="0"/>
              <a:t> </a:t>
            </a:r>
            <a:r>
              <a:rPr lang="en-GB" dirty="0" err="1"/>
              <a:t>shmaisani</a:t>
            </a:r>
            <a:r>
              <a:rPr lang="en-GB" dirty="0"/>
              <a:t>, MAYA SALAMEH, AND MUSTAFA ATOUM</a:t>
            </a:r>
          </a:p>
          <a:p>
            <a:endParaRPr lang="en-US" dirty="0"/>
          </a:p>
        </p:txBody>
      </p:sp>
    </p:spTree>
    <p:extLst>
      <p:ext uri="{BB962C8B-B14F-4D97-AF65-F5344CB8AC3E}">
        <p14:creationId xmlns:p14="http://schemas.microsoft.com/office/powerpoint/2010/main" val="1811346680"/>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D0E30-C87D-22A7-D209-CF605469DEE9}"/>
              </a:ext>
            </a:extLst>
          </p:cNvPr>
          <p:cNvSpPr>
            <a:spLocks noGrp="1"/>
          </p:cNvSpPr>
          <p:nvPr>
            <p:ph type="title"/>
          </p:nvPr>
        </p:nvSpPr>
        <p:spPr/>
        <p:txBody>
          <a:bodyPr/>
          <a:lstStyle/>
          <a:p>
            <a:r>
              <a:rPr lang="en-US" dirty="0"/>
              <a:t>What is water crises</a:t>
            </a:r>
          </a:p>
        </p:txBody>
      </p:sp>
      <p:sp>
        <p:nvSpPr>
          <p:cNvPr id="3" name="Content Placeholder 2">
            <a:extLst>
              <a:ext uri="{FF2B5EF4-FFF2-40B4-BE49-F238E27FC236}">
                <a16:creationId xmlns:a16="http://schemas.microsoft.com/office/drawing/2014/main" id="{24B4EB7E-469E-4FDB-1441-CFDB0D72EC42}"/>
              </a:ext>
            </a:extLst>
          </p:cNvPr>
          <p:cNvSpPr>
            <a:spLocks noGrp="1"/>
          </p:cNvSpPr>
          <p:nvPr>
            <p:ph sz="quarter" idx="13"/>
          </p:nvPr>
        </p:nvSpPr>
        <p:spPr>
          <a:xfrm>
            <a:off x="913774" y="2367092"/>
            <a:ext cx="9831920" cy="4350461"/>
          </a:xfrm>
        </p:spPr>
        <p:txBody>
          <a:bodyPr>
            <a:normAutofit/>
          </a:bodyPr>
          <a:lstStyle/>
          <a:p>
            <a:r>
              <a:rPr lang="en-GB" dirty="0"/>
              <a:t> Jordan is one of the most water-scarce countries in the world. The country’s renewable water supply currently meets around two-thirds of the population’s water demands, with groundwater being used twice as quickly as it can be replenished. Population growth puts additional strain on an already stressed water supply.</a:t>
            </a:r>
            <a:endParaRPr lang="en-US" dirty="0"/>
          </a:p>
        </p:txBody>
      </p:sp>
      <p:pic>
        <p:nvPicPr>
          <p:cNvPr id="6" name="Picture 5">
            <a:extLst>
              <a:ext uri="{FF2B5EF4-FFF2-40B4-BE49-F238E27FC236}">
                <a16:creationId xmlns:a16="http://schemas.microsoft.com/office/drawing/2014/main" id="{06D1A29F-FCC0-7FFC-2DE5-F563DE9B1553}"/>
              </a:ext>
            </a:extLst>
          </p:cNvPr>
          <p:cNvPicPr>
            <a:picLocks noChangeAspect="1"/>
          </p:cNvPicPr>
          <p:nvPr/>
        </p:nvPicPr>
        <p:blipFill>
          <a:blip r:embed="rId2"/>
          <a:stretch>
            <a:fillRect/>
          </a:stretch>
        </p:blipFill>
        <p:spPr>
          <a:xfrm>
            <a:off x="6096000" y="4390263"/>
            <a:ext cx="3628658" cy="1849220"/>
          </a:xfrm>
          <a:prstGeom prst="rect">
            <a:avLst/>
          </a:prstGeom>
        </p:spPr>
      </p:pic>
    </p:spTree>
    <p:extLst>
      <p:ext uri="{BB962C8B-B14F-4D97-AF65-F5344CB8AC3E}">
        <p14:creationId xmlns:p14="http://schemas.microsoft.com/office/powerpoint/2010/main" val="53275914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A3A1D-2120-3727-AA1F-E48F5A6D50CF}"/>
              </a:ext>
            </a:extLst>
          </p:cNvPr>
          <p:cNvSpPr>
            <a:spLocks noGrp="1"/>
          </p:cNvSpPr>
          <p:nvPr>
            <p:ph type="title"/>
          </p:nvPr>
        </p:nvSpPr>
        <p:spPr/>
        <p:txBody>
          <a:bodyPr/>
          <a:lstStyle/>
          <a:p>
            <a:r>
              <a:rPr lang="en-US" dirty="0"/>
              <a:t>What are the issues</a:t>
            </a:r>
          </a:p>
        </p:txBody>
      </p:sp>
      <p:sp>
        <p:nvSpPr>
          <p:cNvPr id="3" name="Content Placeholder 2">
            <a:extLst>
              <a:ext uri="{FF2B5EF4-FFF2-40B4-BE49-F238E27FC236}">
                <a16:creationId xmlns:a16="http://schemas.microsoft.com/office/drawing/2014/main" id="{06FDAB91-8B82-BDC7-B25C-8704B18B7283}"/>
              </a:ext>
            </a:extLst>
          </p:cNvPr>
          <p:cNvSpPr>
            <a:spLocks noGrp="1"/>
          </p:cNvSpPr>
          <p:nvPr>
            <p:ph sz="quarter" idx="13"/>
          </p:nvPr>
        </p:nvSpPr>
        <p:spPr>
          <a:xfrm>
            <a:off x="913775" y="2367092"/>
            <a:ext cx="10363826" cy="3424107"/>
          </a:xfrm>
        </p:spPr>
        <p:txBody>
          <a:bodyPr/>
          <a:lstStyle/>
          <a:p>
            <a:r>
              <a:rPr lang="en-GB" dirty="0"/>
              <a:t>Water shortage, drought, and water pollution are all kinds of the issues </a:t>
            </a:r>
            <a:r>
              <a:rPr lang="en-GB" dirty="0" err="1"/>
              <a:t>jordan</a:t>
            </a:r>
            <a:r>
              <a:rPr lang="en-GB" dirty="0"/>
              <a:t> has been dealing with from water crises. Pollution and drought can be created by human activity whereas water shortage is mostly caused by climate change.</a:t>
            </a:r>
            <a:endParaRPr lang="en-US" dirty="0"/>
          </a:p>
        </p:txBody>
      </p:sp>
      <p:pic>
        <p:nvPicPr>
          <p:cNvPr id="6" name="Picture 5">
            <a:extLst>
              <a:ext uri="{FF2B5EF4-FFF2-40B4-BE49-F238E27FC236}">
                <a16:creationId xmlns:a16="http://schemas.microsoft.com/office/drawing/2014/main" id="{6075D80B-AF70-6483-2723-56DA2872AAE9}"/>
              </a:ext>
            </a:extLst>
          </p:cNvPr>
          <p:cNvPicPr>
            <a:picLocks noChangeAspect="1"/>
          </p:cNvPicPr>
          <p:nvPr/>
        </p:nvPicPr>
        <p:blipFill>
          <a:blip r:embed="rId2"/>
          <a:stretch>
            <a:fillRect/>
          </a:stretch>
        </p:blipFill>
        <p:spPr>
          <a:xfrm>
            <a:off x="1261913" y="4079145"/>
            <a:ext cx="2989252" cy="1723570"/>
          </a:xfrm>
          <a:prstGeom prst="rect">
            <a:avLst/>
          </a:prstGeom>
        </p:spPr>
      </p:pic>
      <p:pic>
        <p:nvPicPr>
          <p:cNvPr id="9" name="Picture 8">
            <a:extLst>
              <a:ext uri="{FF2B5EF4-FFF2-40B4-BE49-F238E27FC236}">
                <a16:creationId xmlns:a16="http://schemas.microsoft.com/office/drawing/2014/main" id="{1EC01014-C146-5C4A-CE7D-6BADE9F40CF0}"/>
              </a:ext>
            </a:extLst>
          </p:cNvPr>
          <p:cNvPicPr>
            <a:picLocks noChangeAspect="1"/>
          </p:cNvPicPr>
          <p:nvPr/>
        </p:nvPicPr>
        <p:blipFill>
          <a:blip r:embed="rId3"/>
          <a:stretch>
            <a:fillRect/>
          </a:stretch>
        </p:blipFill>
        <p:spPr>
          <a:xfrm flipV="1">
            <a:off x="4599303" y="4079145"/>
            <a:ext cx="2571228" cy="1723570"/>
          </a:xfrm>
          <a:prstGeom prst="rect">
            <a:avLst/>
          </a:prstGeom>
        </p:spPr>
      </p:pic>
      <p:pic>
        <p:nvPicPr>
          <p:cNvPr id="12" name="Picture 11">
            <a:extLst>
              <a:ext uri="{FF2B5EF4-FFF2-40B4-BE49-F238E27FC236}">
                <a16:creationId xmlns:a16="http://schemas.microsoft.com/office/drawing/2014/main" id="{562386D1-3B92-B0A7-AA08-7C3C455F6FBB}"/>
              </a:ext>
            </a:extLst>
          </p:cNvPr>
          <p:cNvPicPr>
            <a:picLocks noChangeAspect="1"/>
          </p:cNvPicPr>
          <p:nvPr/>
        </p:nvPicPr>
        <p:blipFill>
          <a:blip r:embed="rId4"/>
          <a:stretch>
            <a:fillRect/>
          </a:stretch>
        </p:blipFill>
        <p:spPr>
          <a:xfrm flipH="1">
            <a:off x="7518669" y="4079145"/>
            <a:ext cx="2975429" cy="1666240"/>
          </a:xfrm>
          <a:prstGeom prst="rect">
            <a:avLst/>
          </a:prstGeom>
        </p:spPr>
      </p:pic>
    </p:spTree>
    <p:extLst>
      <p:ext uri="{BB962C8B-B14F-4D97-AF65-F5344CB8AC3E}">
        <p14:creationId xmlns:p14="http://schemas.microsoft.com/office/powerpoint/2010/main" val="1946070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76A66-86CA-E227-D27E-B9B25CACA208}"/>
              </a:ext>
            </a:extLst>
          </p:cNvPr>
          <p:cNvSpPr>
            <a:spLocks noGrp="1"/>
          </p:cNvSpPr>
          <p:nvPr>
            <p:ph type="title"/>
          </p:nvPr>
        </p:nvSpPr>
        <p:spPr/>
        <p:txBody>
          <a:bodyPr/>
          <a:lstStyle/>
          <a:p>
            <a:r>
              <a:rPr lang="en-US" dirty="0"/>
              <a:t>What are the causes of this problem</a:t>
            </a:r>
          </a:p>
        </p:txBody>
      </p:sp>
      <p:sp>
        <p:nvSpPr>
          <p:cNvPr id="3" name="Content Placeholder 2">
            <a:extLst>
              <a:ext uri="{FF2B5EF4-FFF2-40B4-BE49-F238E27FC236}">
                <a16:creationId xmlns:a16="http://schemas.microsoft.com/office/drawing/2014/main" id="{64628E68-5F04-4900-817D-DDE8021CBE42}"/>
              </a:ext>
            </a:extLst>
          </p:cNvPr>
          <p:cNvSpPr>
            <a:spLocks noGrp="1"/>
          </p:cNvSpPr>
          <p:nvPr>
            <p:ph sz="quarter" idx="13"/>
          </p:nvPr>
        </p:nvSpPr>
        <p:spPr>
          <a:xfrm>
            <a:off x="913774" y="2214694"/>
            <a:ext cx="10363826" cy="3424107"/>
          </a:xfrm>
        </p:spPr>
        <p:txBody>
          <a:bodyPr/>
          <a:lstStyle/>
          <a:p>
            <a:r>
              <a:rPr lang="en-GB" dirty="0"/>
              <a:t>The overflow of wastewater pumping stations, leaks from sewage systems and exposure to industrial and commercial waste are polluting Jordan’s surface river sources. Pollution: Pollution is exacerbating water shortages. Rainfall: Jordan gets 110 mm of rainfall a year and ranked ninth in the top 10 countries with the lowest rainfall in 2017.</a:t>
            </a:r>
            <a:endParaRPr lang="en-US" dirty="0"/>
          </a:p>
        </p:txBody>
      </p:sp>
      <p:pic>
        <p:nvPicPr>
          <p:cNvPr id="6" name="Picture 5">
            <a:extLst>
              <a:ext uri="{FF2B5EF4-FFF2-40B4-BE49-F238E27FC236}">
                <a16:creationId xmlns:a16="http://schemas.microsoft.com/office/drawing/2014/main" id="{CDD67EF0-17B6-B96F-AA5A-01FC406B90E3}"/>
              </a:ext>
            </a:extLst>
          </p:cNvPr>
          <p:cNvPicPr>
            <a:picLocks noChangeAspect="1"/>
          </p:cNvPicPr>
          <p:nvPr/>
        </p:nvPicPr>
        <p:blipFill>
          <a:blip r:embed="rId2"/>
          <a:stretch>
            <a:fillRect/>
          </a:stretch>
        </p:blipFill>
        <p:spPr>
          <a:xfrm>
            <a:off x="1286329" y="4361402"/>
            <a:ext cx="2523672" cy="1878081"/>
          </a:xfrm>
          <a:prstGeom prst="rect">
            <a:avLst/>
          </a:prstGeom>
        </p:spPr>
      </p:pic>
      <p:pic>
        <p:nvPicPr>
          <p:cNvPr id="9" name="Picture 8">
            <a:extLst>
              <a:ext uri="{FF2B5EF4-FFF2-40B4-BE49-F238E27FC236}">
                <a16:creationId xmlns:a16="http://schemas.microsoft.com/office/drawing/2014/main" id="{A46E03D5-BC04-D7F2-163C-591A0404D7F7}"/>
              </a:ext>
            </a:extLst>
          </p:cNvPr>
          <p:cNvPicPr>
            <a:picLocks noChangeAspect="1"/>
          </p:cNvPicPr>
          <p:nvPr/>
        </p:nvPicPr>
        <p:blipFill>
          <a:blip r:embed="rId3"/>
          <a:stretch>
            <a:fillRect/>
          </a:stretch>
        </p:blipFill>
        <p:spPr>
          <a:xfrm>
            <a:off x="4487711" y="4361402"/>
            <a:ext cx="3215951" cy="1819124"/>
          </a:xfrm>
          <a:prstGeom prst="rect">
            <a:avLst/>
          </a:prstGeom>
        </p:spPr>
      </p:pic>
      <p:pic>
        <p:nvPicPr>
          <p:cNvPr id="12" name="Picture 11">
            <a:extLst>
              <a:ext uri="{FF2B5EF4-FFF2-40B4-BE49-F238E27FC236}">
                <a16:creationId xmlns:a16="http://schemas.microsoft.com/office/drawing/2014/main" id="{8DF9F4AA-1917-7CA3-0142-A92158334B14}"/>
              </a:ext>
            </a:extLst>
          </p:cNvPr>
          <p:cNvPicPr>
            <a:picLocks noChangeAspect="1"/>
          </p:cNvPicPr>
          <p:nvPr/>
        </p:nvPicPr>
        <p:blipFill>
          <a:blip r:embed="rId4"/>
          <a:stretch>
            <a:fillRect/>
          </a:stretch>
        </p:blipFill>
        <p:spPr>
          <a:xfrm>
            <a:off x="8191915" y="4361401"/>
            <a:ext cx="3248436" cy="1878081"/>
          </a:xfrm>
          <a:prstGeom prst="rect">
            <a:avLst/>
          </a:prstGeom>
        </p:spPr>
      </p:pic>
    </p:spTree>
    <p:extLst>
      <p:ext uri="{BB962C8B-B14F-4D97-AF65-F5344CB8AC3E}">
        <p14:creationId xmlns:p14="http://schemas.microsoft.com/office/powerpoint/2010/main" val="3260929094"/>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37506-FB16-6F6B-9352-9C17BBFC03C7}"/>
              </a:ext>
            </a:extLst>
          </p:cNvPr>
          <p:cNvSpPr>
            <a:spLocks noGrp="1"/>
          </p:cNvSpPr>
          <p:nvPr>
            <p:ph type="title"/>
          </p:nvPr>
        </p:nvSpPr>
        <p:spPr/>
        <p:txBody>
          <a:bodyPr/>
          <a:lstStyle/>
          <a:p>
            <a:r>
              <a:rPr lang="en-US" dirty="0"/>
              <a:t>What are the consequences of this problem</a:t>
            </a:r>
          </a:p>
        </p:txBody>
      </p:sp>
      <p:sp>
        <p:nvSpPr>
          <p:cNvPr id="3" name="Content Placeholder 2">
            <a:extLst>
              <a:ext uri="{FF2B5EF4-FFF2-40B4-BE49-F238E27FC236}">
                <a16:creationId xmlns:a16="http://schemas.microsoft.com/office/drawing/2014/main" id="{5E7F5ABA-BEB3-27CC-DD50-C8E93D57368C}"/>
              </a:ext>
            </a:extLst>
          </p:cNvPr>
          <p:cNvSpPr>
            <a:spLocks noGrp="1"/>
          </p:cNvSpPr>
          <p:nvPr>
            <p:ph sz="quarter" idx="13"/>
          </p:nvPr>
        </p:nvSpPr>
        <p:spPr>
          <a:xfrm>
            <a:off x="913774" y="2367092"/>
            <a:ext cx="9987308" cy="6651402"/>
          </a:xfrm>
        </p:spPr>
        <p:txBody>
          <a:bodyPr/>
          <a:lstStyle/>
          <a:p>
            <a:r>
              <a:rPr lang="en-GB" dirty="0"/>
              <a:t>Shortage of water in schools can undermine school attendance and performance, particularly for girls. Limited access to water results in children and young adults being unable to practice important hygiene behaviour like hand-washing and proper disposal of menstruation products.</a:t>
            </a:r>
            <a:endParaRPr lang="en-US" dirty="0"/>
          </a:p>
        </p:txBody>
      </p:sp>
      <p:pic>
        <p:nvPicPr>
          <p:cNvPr id="6" name="Picture 5">
            <a:extLst>
              <a:ext uri="{FF2B5EF4-FFF2-40B4-BE49-F238E27FC236}">
                <a16:creationId xmlns:a16="http://schemas.microsoft.com/office/drawing/2014/main" id="{796193A4-834D-71D2-DB45-27DD74088E50}"/>
              </a:ext>
            </a:extLst>
          </p:cNvPr>
          <p:cNvPicPr>
            <a:picLocks noChangeAspect="1"/>
          </p:cNvPicPr>
          <p:nvPr/>
        </p:nvPicPr>
        <p:blipFill>
          <a:blip r:embed="rId2"/>
          <a:stretch>
            <a:fillRect/>
          </a:stretch>
        </p:blipFill>
        <p:spPr>
          <a:xfrm>
            <a:off x="7910286" y="4250859"/>
            <a:ext cx="2703286" cy="1988624"/>
          </a:xfrm>
          <a:prstGeom prst="rect">
            <a:avLst/>
          </a:prstGeom>
        </p:spPr>
      </p:pic>
    </p:spTree>
    <p:extLst>
      <p:ext uri="{BB962C8B-B14F-4D97-AF65-F5344CB8AC3E}">
        <p14:creationId xmlns:p14="http://schemas.microsoft.com/office/powerpoint/2010/main" val="4015042416"/>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174CB-E1D8-DAA3-952B-5F7A4A9577D3}"/>
              </a:ext>
            </a:extLst>
          </p:cNvPr>
          <p:cNvSpPr>
            <a:spLocks noGrp="1"/>
          </p:cNvSpPr>
          <p:nvPr>
            <p:ph type="title"/>
          </p:nvPr>
        </p:nvSpPr>
        <p:spPr/>
        <p:txBody>
          <a:bodyPr/>
          <a:lstStyle/>
          <a:p>
            <a:r>
              <a:rPr lang="en-GB" dirty="0"/>
              <a:t>how do we Solve this problem?</a:t>
            </a:r>
            <a:endParaRPr lang="en-US" dirty="0"/>
          </a:p>
        </p:txBody>
      </p:sp>
      <p:sp>
        <p:nvSpPr>
          <p:cNvPr id="3" name="Content Placeholder 2">
            <a:extLst>
              <a:ext uri="{FF2B5EF4-FFF2-40B4-BE49-F238E27FC236}">
                <a16:creationId xmlns:a16="http://schemas.microsoft.com/office/drawing/2014/main" id="{6DB6A39F-1752-0F3E-A5B1-FE573640BBD4}"/>
              </a:ext>
            </a:extLst>
          </p:cNvPr>
          <p:cNvSpPr>
            <a:spLocks noGrp="1"/>
          </p:cNvSpPr>
          <p:nvPr>
            <p:ph sz="quarter" idx="13"/>
          </p:nvPr>
        </p:nvSpPr>
        <p:spPr>
          <a:xfrm>
            <a:off x="913775" y="2367092"/>
            <a:ext cx="10363826" cy="3424107"/>
          </a:xfrm>
        </p:spPr>
        <p:txBody>
          <a:bodyPr/>
          <a:lstStyle/>
          <a:p>
            <a:r>
              <a:rPr lang="en-GB" dirty="0"/>
              <a:t>The cornerstone of developing sustainable water solutions in Jordan is the Red Sea-Dead Sea Water Conveyance Project. Alongside desalination and gaining access to unusually deep aquifers, the Read-Dead project, as it is commonly known, is hailed as a “perpetual” solution to water supply in Jordan.</a:t>
            </a:r>
            <a:endParaRPr lang="en-US" dirty="0"/>
          </a:p>
        </p:txBody>
      </p:sp>
      <p:pic>
        <p:nvPicPr>
          <p:cNvPr id="6" name="Picture 5">
            <a:extLst>
              <a:ext uri="{FF2B5EF4-FFF2-40B4-BE49-F238E27FC236}">
                <a16:creationId xmlns:a16="http://schemas.microsoft.com/office/drawing/2014/main" id="{42982C58-E28C-2E37-2759-BAAFFFCD6FB7}"/>
              </a:ext>
            </a:extLst>
          </p:cNvPr>
          <p:cNvPicPr>
            <a:picLocks noChangeAspect="1"/>
          </p:cNvPicPr>
          <p:nvPr/>
        </p:nvPicPr>
        <p:blipFill>
          <a:blip r:embed="rId2"/>
          <a:stretch>
            <a:fillRect/>
          </a:stretch>
        </p:blipFill>
        <p:spPr>
          <a:xfrm>
            <a:off x="1735060" y="4209992"/>
            <a:ext cx="3402089" cy="2280521"/>
          </a:xfrm>
          <a:prstGeom prst="rect">
            <a:avLst/>
          </a:prstGeom>
        </p:spPr>
      </p:pic>
      <p:pic>
        <p:nvPicPr>
          <p:cNvPr id="9" name="Picture 8">
            <a:extLst>
              <a:ext uri="{FF2B5EF4-FFF2-40B4-BE49-F238E27FC236}">
                <a16:creationId xmlns:a16="http://schemas.microsoft.com/office/drawing/2014/main" id="{C7B6531C-19CF-9BF1-AC4B-3D90E49DF4F6}"/>
              </a:ext>
            </a:extLst>
          </p:cNvPr>
          <p:cNvPicPr>
            <a:picLocks noChangeAspect="1"/>
          </p:cNvPicPr>
          <p:nvPr/>
        </p:nvPicPr>
        <p:blipFill>
          <a:blip r:embed="rId3"/>
          <a:stretch>
            <a:fillRect/>
          </a:stretch>
        </p:blipFill>
        <p:spPr>
          <a:xfrm>
            <a:off x="6812945" y="4209992"/>
            <a:ext cx="3943048" cy="2208107"/>
          </a:xfrm>
          <a:prstGeom prst="rect">
            <a:avLst/>
          </a:prstGeom>
        </p:spPr>
      </p:pic>
    </p:spTree>
    <p:extLst>
      <p:ext uri="{BB962C8B-B14F-4D97-AF65-F5344CB8AC3E}">
        <p14:creationId xmlns:p14="http://schemas.microsoft.com/office/powerpoint/2010/main" val="392673469"/>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DCB14-5B8E-84B4-407E-5EE64F52E4D2}"/>
              </a:ext>
            </a:extLst>
          </p:cNvPr>
          <p:cNvSpPr>
            <a:spLocks noGrp="1"/>
          </p:cNvSpPr>
          <p:nvPr>
            <p:ph type="title"/>
          </p:nvPr>
        </p:nvSpPr>
        <p:spPr/>
        <p:txBody>
          <a:bodyPr/>
          <a:lstStyle/>
          <a:p>
            <a:r>
              <a:rPr lang="en-GB" dirty="0"/>
              <a:t>Conclusion</a:t>
            </a:r>
            <a:endParaRPr lang="en-US" dirty="0"/>
          </a:p>
        </p:txBody>
      </p:sp>
      <p:sp>
        <p:nvSpPr>
          <p:cNvPr id="3" name="Content Placeholder 2">
            <a:extLst>
              <a:ext uri="{FF2B5EF4-FFF2-40B4-BE49-F238E27FC236}">
                <a16:creationId xmlns:a16="http://schemas.microsoft.com/office/drawing/2014/main" id="{01C42AA7-1673-3CBE-44D2-C8818DA79B04}"/>
              </a:ext>
            </a:extLst>
          </p:cNvPr>
          <p:cNvSpPr>
            <a:spLocks noGrp="1"/>
          </p:cNvSpPr>
          <p:nvPr>
            <p:ph sz="quarter" idx="13"/>
          </p:nvPr>
        </p:nvSpPr>
        <p:spPr/>
        <p:txBody>
          <a:bodyPr>
            <a:normAutofit/>
          </a:bodyPr>
          <a:lstStyle/>
          <a:p>
            <a:r>
              <a:rPr lang="en-GB" dirty="0"/>
              <a:t>To wrap everything up, Water shortage has significantly increased stress on water resources in Jordan. Aquifers have reached historically low levels, water demand is rising exponentially, water pollution is rising and mismanagement of water resources continues unabated. Water scarcity is a big threat to Jordan’s industrial development, economic growth, food production and overall well-being of its population. </a:t>
            </a:r>
            <a:endParaRPr lang="en-US" dirty="0"/>
          </a:p>
        </p:txBody>
      </p:sp>
      <p:pic>
        <p:nvPicPr>
          <p:cNvPr id="6" name="Picture 5">
            <a:extLst>
              <a:ext uri="{FF2B5EF4-FFF2-40B4-BE49-F238E27FC236}">
                <a16:creationId xmlns:a16="http://schemas.microsoft.com/office/drawing/2014/main" id="{5E709F2D-CB98-B3E1-63CD-41A281970265}"/>
              </a:ext>
            </a:extLst>
          </p:cNvPr>
          <p:cNvPicPr>
            <a:picLocks noChangeAspect="1"/>
          </p:cNvPicPr>
          <p:nvPr/>
        </p:nvPicPr>
        <p:blipFill>
          <a:blip r:embed="rId2"/>
          <a:stretch>
            <a:fillRect/>
          </a:stretch>
        </p:blipFill>
        <p:spPr>
          <a:xfrm>
            <a:off x="7433513" y="4432452"/>
            <a:ext cx="3844087" cy="2034420"/>
          </a:xfrm>
          <a:prstGeom prst="rect">
            <a:avLst/>
          </a:prstGeom>
        </p:spPr>
      </p:pic>
    </p:spTree>
    <p:extLst>
      <p:ext uri="{BB962C8B-B14F-4D97-AF65-F5344CB8AC3E}">
        <p14:creationId xmlns:p14="http://schemas.microsoft.com/office/powerpoint/2010/main" val="13635356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1A466-C4D8-05FF-C71E-D0A236CC0972}"/>
              </a:ext>
            </a:extLst>
          </p:cNvPr>
          <p:cNvSpPr>
            <a:spLocks noGrp="1"/>
          </p:cNvSpPr>
          <p:nvPr>
            <p:ph type="title"/>
          </p:nvPr>
        </p:nvSpPr>
        <p:spPr/>
        <p:txBody>
          <a:bodyPr/>
          <a:lstStyle/>
          <a:p>
            <a:r>
              <a:rPr lang="en-GB" dirty="0"/>
              <a:t>Citations</a:t>
            </a:r>
            <a:endParaRPr lang="en-US" dirty="0"/>
          </a:p>
        </p:txBody>
      </p:sp>
      <p:sp>
        <p:nvSpPr>
          <p:cNvPr id="3" name="Content Placeholder 2">
            <a:extLst>
              <a:ext uri="{FF2B5EF4-FFF2-40B4-BE49-F238E27FC236}">
                <a16:creationId xmlns:a16="http://schemas.microsoft.com/office/drawing/2014/main" id="{12577E0D-4564-DEB5-F310-2D7C9BA650BF}"/>
              </a:ext>
            </a:extLst>
          </p:cNvPr>
          <p:cNvSpPr>
            <a:spLocks noGrp="1"/>
          </p:cNvSpPr>
          <p:nvPr>
            <p:ph sz="quarter" idx="13"/>
          </p:nvPr>
        </p:nvSpPr>
        <p:spPr>
          <a:xfrm>
            <a:off x="913775" y="2367092"/>
            <a:ext cx="10363826" cy="3424107"/>
          </a:xfrm>
        </p:spPr>
        <p:txBody>
          <a:bodyPr>
            <a:normAutofit fontScale="70000" lnSpcReduction="20000"/>
          </a:bodyPr>
          <a:lstStyle/>
          <a:p>
            <a:r>
              <a:rPr lang="en-GB" dirty="0"/>
              <a:t>| A. D. (2022a, May 28). Water scarcity in Jordan: An overview. </a:t>
            </a:r>
            <a:r>
              <a:rPr lang="en-GB" dirty="0" err="1"/>
              <a:t>EcoMENA</a:t>
            </a:r>
            <a:r>
              <a:rPr lang="en-GB" dirty="0"/>
              <a:t>. </a:t>
            </a:r>
            <a:r>
              <a:rPr lang="en-GB" dirty="0">
                <a:hlinkClick r:id="rId2"/>
              </a:rPr>
              <a:t>https://www.ecomena.org/water-jordan/</a:t>
            </a:r>
            <a:endParaRPr lang="en-GB" dirty="0"/>
          </a:p>
          <a:p>
            <a:r>
              <a:rPr lang="en-GB" dirty="0" err="1"/>
              <a:t>Saiesha</a:t>
            </a:r>
            <a:r>
              <a:rPr lang="en-GB" dirty="0"/>
              <a:t>. (2022, April 14). 7 facts about water scarcity in Jordan. The </a:t>
            </a:r>
            <a:r>
              <a:rPr lang="en-GB" dirty="0" err="1"/>
              <a:t>Borgen</a:t>
            </a:r>
            <a:r>
              <a:rPr lang="en-GB" dirty="0"/>
              <a:t> Project. </a:t>
            </a:r>
            <a:r>
              <a:rPr lang="en-GB" dirty="0">
                <a:hlinkClick r:id="rId3"/>
              </a:rPr>
              <a:t>https://borgenproject.org/water-scarcity-in-jordan/#:~:text=The%20overflow%20of%20wastewater%20pumping,phosphorus%20contamination%20of%20water%20supplies</a:t>
            </a:r>
            <a:r>
              <a:rPr lang="en-GB" dirty="0"/>
              <a:t>.</a:t>
            </a:r>
          </a:p>
          <a:p>
            <a:r>
              <a:rPr lang="en-GB" dirty="0"/>
              <a:t>Water Resources &amp;amp; Environment: Basic page: Jordan. U.S. Agency for International Development. (2022, August 16). </a:t>
            </a:r>
            <a:r>
              <a:rPr lang="en-GB" dirty="0">
                <a:hlinkClick r:id="rId4"/>
              </a:rPr>
              <a:t>https://www.usaid.gov/jordan/water-resources-environment#:~:text=Jordan%20is%20one%20of%20the,as%20it%20can%20be%20replenished</a:t>
            </a:r>
            <a:r>
              <a:rPr lang="en-GB" dirty="0"/>
              <a:t>.</a:t>
            </a:r>
          </a:p>
          <a:p>
            <a:r>
              <a:rPr lang="en-GB" dirty="0"/>
              <a:t>| A. D. (2022a, May 28). Water scarcity in Jordan: An overview. </a:t>
            </a:r>
            <a:r>
              <a:rPr lang="en-GB" dirty="0" err="1"/>
              <a:t>EcoMENA</a:t>
            </a:r>
            <a:r>
              <a:rPr lang="en-GB" dirty="0"/>
              <a:t>. </a:t>
            </a:r>
            <a:r>
              <a:rPr lang="en-GB" dirty="0">
                <a:hlinkClick r:id="rId5"/>
              </a:rPr>
              <a:t>https://www.ecomena.org/water-jordan/#:~:text=Groundwater%20resources%20account%20for%2054,of%20Jordan’s%20total%20water%20consumption</a:t>
            </a:r>
            <a:r>
              <a:rPr lang="en-GB" dirty="0"/>
              <a:t>.</a:t>
            </a:r>
          </a:p>
          <a:p>
            <a:pPr marL="0" indent="0">
              <a:buNone/>
            </a:pPr>
            <a:endParaRPr lang="en-US" dirty="0"/>
          </a:p>
        </p:txBody>
      </p:sp>
    </p:spTree>
    <p:extLst>
      <p:ext uri="{BB962C8B-B14F-4D97-AF65-F5344CB8AC3E}">
        <p14:creationId xmlns:p14="http://schemas.microsoft.com/office/powerpoint/2010/main" val="3093735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1E111-DC0C-4FCA-5ACC-6E4AFE81F528}"/>
              </a:ext>
            </a:extLst>
          </p:cNvPr>
          <p:cNvSpPr>
            <a:spLocks noGrp="1"/>
          </p:cNvSpPr>
          <p:nvPr>
            <p:ph type="title"/>
          </p:nvPr>
        </p:nvSpPr>
        <p:spPr/>
        <p:txBody>
          <a:bodyPr/>
          <a:lstStyle/>
          <a:p>
            <a:r>
              <a:rPr lang="en-GB" dirty="0"/>
              <a:t>Thank you for listening!</a:t>
            </a:r>
            <a:endParaRPr lang="en-US" dirty="0"/>
          </a:p>
        </p:txBody>
      </p:sp>
      <p:sp>
        <p:nvSpPr>
          <p:cNvPr id="3" name="Content Placeholder 2">
            <a:extLst>
              <a:ext uri="{FF2B5EF4-FFF2-40B4-BE49-F238E27FC236}">
                <a16:creationId xmlns:a16="http://schemas.microsoft.com/office/drawing/2014/main" id="{9D2CE2CA-28C8-3024-720B-DA679B23FA26}"/>
              </a:ext>
            </a:extLst>
          </p:cNvPr>
          <p:cNvSpPr>
            <a:spLocks noGrp="1"/>
          </p:cNvSpPr>
          <p:nvPr>
            <p:ph sz="quarter" idx="13"/>
          </p:nvPr>
        </p:nvSpPr>
        <p:spPr/>
        <p:txBody>
          <a:bodyPr/>
          <a:lstStyle/>
          <a:p>
            <a:pPr marL="0" indent="0">
              <a:buNone/>
            </a:pPr>
            <a:endParaRPr lang="en-US" dirty="0"/>
          </a:p>
        </p:txBody>
      </p:sp>
      <p:sp>
        <p:nvSpPr>
          <p:cNvPr id="4" name="Smiley Face 3">
            <a:extLst>
              <a:ext uri="{FF2B5EF4-FFF2-40B4-BE49-F238E27FC236}">
                <a16:creationId xmlns:a16="http://schemas.microsoft.com/office/drawing/2014/main" id="{946FB897-1FD5-2EDE-74A5-7A3F4A446C7F}"/>
              </a:ext>
            </a:extLst>
          </p:cNvPr>
          <p:cNvSpPr/>
          <p:nvPr/>
        </p:nvSpPr>
        <p:spPr>
          <a:xfrm>
            <a:off x="4643405" y="2988234"/>
            <a:ext cx="2731560" cy="2342777"/>
          </a:xfrm>
          <a:prstGeom prst="smileyFace">
            <a:avLst/>
          </a:prstGeom>
          <a:ln>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9698348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9</Slides>
  <Notes>1</Notes>
  <HiddenSlides>0</HiddenSlide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Droplet</vt:lpstr>
      <vt:lpstr>Water crises in jordan</vt:lpstr>
      <vt:lpstr>What is water crises</vt:lpstr>
      <vt:lpstr>What are the issues</vt:lpstr>
      <vt:lpstr>What are the causes of this problem</vt:lpstr>
      <vt:lpstr>What are the consequences of this problem</vt:lpstr>
      <vt:lpstr>how do we Solve this problem?</vt:lpstr>
      <vt:lpstr>Conclusion</vt:lpstr>
      <vt:lpstr>Citations</vt:lpstr>
      <vt:lpstr>Thank you for listening!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crises in jordan</dc:title>
  <dc:creator>mustafa atoum</dc:creator>
  <cp:lastModifiedBy>leen shmaisani</cp:lastModifiedBy>
  <cp:revision>7</cp:revision>
  <dcterms:created xsi:type="dcterms:W3CDTF">2023-05-09T11:21:51Z</dcterms:created>
  <dcterms:modified xsi:type="dcterms:W3CDTF">2023-05-20T20:59:48Z</dcterms:modified>
</cp:coreProperties>
</file>