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3"/>
  </p:normalViewPr>
  <p:slideViewPr>
    <p:cSldViewPr snapToGrid="0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E732F-E5D5-C74D-A18A-F5A4F17AEEF5}" type="datetimeFigureOut">
              <a:rPr lang="en-US" smtClean="0"/>
              <a:t>5/14/23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36BA8-0485-B248-9D21-EEC03828E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11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E36BA8-0485-B248-9D21-EEC03828E8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1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54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63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63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43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90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7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0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0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62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20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2E7A-666B-074D-89C5-2DDD13ACC234}" type="datetimeFigureOut">
              <a:rPr lang="en-US" smtClean="0"/>
              <a:t>5/14/23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62A2E7C-E200-7643-AED8-08A7AFDE065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3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althyweight/effects/index.html" TargetMode="External"/><Relationship Id="rId2" Type="http://schemas.openxmlformats.org/officeDocument/2006/relationships/hyperlink" Target="https://www.who.int/news-room/questions-and-answers/item/obesity-health-consequences-of-being-overweigh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sph.harvard.edu/obesity-prevention-source/obesity-prevention/" TargetMode="External"/><Relationship Id="rId4" Type="http://schemas.openxmlformats.org/officeDocument/2006/relationships/hyperlink" Target="https://www.nhsinform.scot/illnesses-and-conditions/nutritional/obesit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diseases-conditions/obesity/symptoms-causes/syc-20375742" TargetMode="External"/><Relationship Id="rId7" Type="http://schemas.openxmlformats.org/officeDocument/2006/relationships/hyperlink" Target="https://www.nhs.uk/conditions/obesity/causes/" TargetMode="External"/><Relationship Id="rId2" Type="http://schemas.openxmlformats.org/officeDocument/2006/relationships/hyperlink" Target="https://www.who.int/health-topics/obesity#tab=tab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chd.nih.gov/health/topics/obesity/conditioninfo/cause" TargetMode="External"/><Relationship Id="rId5" Type="http://schemas.openxmlformats.org/officeDocument/2006/relationships/hyperlink" Target="https://www.cdc.gov/obesity/data/adult.html" TargetMode="External"/><Relationship Id="rId4" Type="http://schemas.openxmlformats.org/officeDocument/2006/relationships/hyperlink" Target="https://ourworldindata.org/obesi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A7E5-5CAA-71C6-8761-5A93DF408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0"/>
            <a:ext cx="8676222" cy="2867026"/>
          </a:xfrm>
        </p:spPr>
        <p:txBody>
          <a:bodyPr/>
          <a:lstStyle/>
          <a:p>
            <a:r>
              <a:rPr lang="en-US" dirty="0"/>
              <a:t>Obesity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2CBAF-3581-98CE-C370-C8E5CD71DC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Odeh Dababneh,  Adeeb Alamat,  Jad Tarazi,  Ameer Al Oudat</a:t>
            </a:r>
          </a:p>
        </p:txBody>
      </p:sp>
    </p:spTree>
    <p:extLst>
      <p:ext uri="{BB962C8B-B14F-4D97-AF65-F5344CB8AC3E}">
        <p14:creationId xmlns:p14="http://schemas.microsoft.com/office/powerpoint/2010/main" val="390020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95BDE-AC39-11AB-890A-D7EACB11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used(Resources)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095D7-ACF4-D6BF-F312-3F6EC9C90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consequences of obesity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https://www.who.int/news-room/questions-and-answers/item/obesity-health-consequences-of-being-overweight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https://www.cdc.gov/healthyweight/effects/index.html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beating obesity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https://www.nhsinform.scot/illnesses-and-conditions/nutritional/obesity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https://www.hsph.harvard.edu/obesity-prevention-source/obesity-prevention/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5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B735-0537-88D6-7830-7CFD980E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DEE9E-54A0-6047-402F-61268C302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A condition known as obesity involves having too much body fat. Obesity is more than simply a visual issue. It's a medical condition that raises the risk of contracting a wide range of diseases.</a:t>
            </a:r>
          </a:p>
        </p:txBody>
      </p:sp>
    </p:spTree>
    <p:extLst>
      <p:ext uri="{BB962C8B-B14F-4D97-AF65-F5344CB8AC3E}">
        <p14:creationId xmlns:p14="http://schemas.microsoft.com/office/powerpoint/2010/main" val="101652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38995-EE2D-4372-5D24-4DE57A95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common is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8A301-337E-4C57-1AE9-21CC3685D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Worldwide, 13% of all adults are obese and 39% of them are overweight. Which equals to one in five children and adolescents are overweight. </a:t>
            </a:r>
          </a:p>
          <a:p>
            <a:pPr marL="0" indent="0" algn="ctr">
              <a:buNone/>
            </a:pPr>
            <a:r>
              <a:rPr lang="en-US" sz="2400" b="1" dirty="0"/>
              <a:t>The ratio of energy intake to energy use determines obesity.</a:t>
            </a:r>
          </a:p>
        </p:txBody>
      </p:sp>
    </p:spTree>
    <p:extLst>
      <p:ext uri="{BB962C8B-B14F-4D97-AF65-F5344CB8AC3E}">
        <p14:creationId xmlns:p14="http://schemas.microsoft.com/office/powerpoint/2010/main" val="2014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7B5A-30D8-88B5-5371-4B1D2F72D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causes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EE10A-5EFF-C9C6-509E-EF43155F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Eating large amounts of processed and fast foods</a:t>
            </a:r>
          </a:p>
          <a:p>
            <a:r>
              <a:rPr lang="en-US" sz="2400" dirty="0"/>
              <a:t>Lack of movement and exercise </a:t>
            </a:r>
          </a:p>
          <a:p>
            <a:r>
              <a:rPr lang="en-US" sz="2400" dirty="0"/>
              <a:t>Environmental factors</a:t>
            </a:r>
          </a:p>
          <a:p>
            <a:pPr marL="0" indent="0">
              <a:buNone/>
            </a:pPr>
            <a:r>
              <a:rPr lang="en-US" sz="2400" dirty="0"/>
              <a:t>(TV and screen-related immobility, smart-phone, video games)</a:t>
            </a:r>
          </a:p>
          <a:p>
            <a:r>
              <a:rPr lang="en-US" sz="2400" dirty="0"/>
              <a:t>Genetics </a:t>
            </a:r>
          </a:p>
          <a:p>
            <a:endParaRPr lang="en-US" dirty="0"/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03A4EA95-DA5E-038F-45D6-8F65DBC067BD}"/>
              </a:ext>
            </a:extLst>
          </p:cNvPr>
          <p:cNvSpPr/>
          <p:nvPr/>
        </p:nvSpPr>
        <p:spPr>
          <a:xfrm>
            <a:off x="4457701" y="3214687"/>
            <a:ext cx="41433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1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BFB2E-1B9F-F855-DF35-0286989C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Obesity increases the chances of getting the following diseases: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C210-BE6D-D81C-EEA2-B98660706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High blood pressure</a:t>
            </a:r>
          </a:p>
          <a:p>
            <a:r>
              <a:rPr lang="en-US" sz="2400" dirty="0"/>
              <a:t>High/low cholesterol</a:t>
            </a:r>
          </a:p>
          <a:p>
            <a:r>
              <a:rPr lang="en-US" sz="2400" dirty="0"/>
              <a:t>Type 2 diabetes(insulin your pancreas makes can't work properly)</a:t>
            </a:r>
          </a:p>
          <a:p>
            <a:r>
              <a:rPr lang="en-US" sz="2400" dirty="0"/>
              <a:t>strokes </a:t>
            </a:r>
          </a:p>
          <a:p>
            <a:r>
              <a:rPr lang="en-US" sz="2400" dirty="0"/>
              <a:t>Gallbladder diseases </a:t>
            </a:r>
          </a:p>
        </p:txBody>
      </p:sp>
    </p:spTree>
    <p:extLst>
      <p:ext uri="{BB962C8B-B14F-4D97-AF65-F5344CB8AC3E}">
        <p14:creationId xmlns:p14="http://schemas.microsoft.com/office/powerpoint/2010/main" val="378455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ody Mass Index - What is BMI? - New Body Specialists">
            <a:extLst>
              <a:ext uri="{FF2B5EF4-FFF2-40B4-BE49-F238E27FC236}">
                <a16:creationId xmlns:a16="http://schemas.microsoft.com/office/drawing/2014/main" id="{4F27ADBA-2B9D-B2BB-2C35-C9294C874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3429000"/>
            <a:ext cx="50419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E05447-C8E5-F5EA-DB29-771F2E7E7BF4}"/>
              </a:ext>
            </a:extLst>
          </p:cNvPr>
          <p:cNvSpPr txBox="1"/>
          <p:nvPr/>
        </p:nvSpPr>
        <p:spPr>
          <a:xfrm>
            <a:off x="0" y="0"/>
            <a:ext cx="123015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You want to know if your obese or not?</a:t>
            </a:r>
          </a:p>
          <a:p>
            <a:r>
              <a:rPr lang="en-US" sz="3200" dirty="0"/>
              <a:t>Its that easy,  all you need is to measure your weight in kilograms (kg), and your height in meters (m).</a:t>
            </a:r>
          </a:p>
          <a:p>
            <a:endParaRPr lang="en-US" sz="3200" dirty="0"/>
          </a:p>
          <a:p>
            <a:r>
              <a:rPr lang="en-US" sz="3200" dirty="0"/>
              <a:t>Then use this formula.</a:t>
            </a:r>
          </a:p>
        </p:txBody>
      </p:sp>
    </p:spTree>
    <p:extLst>
      <p:ext uri="{BB962C8B-B14F-4D97-AF65-F5344CB8AC3E}">
        <p14:creationId xmlns:p14="http://schemas.microsoft.com/office/powerpoint/2010/main" val="311521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3206D2-5B99-803E-EF92-2AEE8FAC9F3C}"/>
              </a:ext>
            </a:extLst>
          </p:cNvPr>
          <p:cNvSpPr txBox="1"/>
          <p:nvPr/>
        </p:nvSpPr>
        <p:spPr>
          <a:xfrm>
            <a:off x="0" y="0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formula will give you your “Body Mass Index” (BMI).</a:t>
            </a:r>
          </a:p>
          <a:p>
            <a:r>
              <a:rPr lang="en-US" sz="3200" dirty="0"/>
              <a:t>Obesity is diagnosed when the (BMI) is 30 or more.</a:t>
            </a:r>
          </a:p>
          <a:p>
            <a:endParaRPr lang="en-US" sz="3200" dirty="0"/>
          </a:p>
          <a:p>
            <a:r>
              <a:rPr lang="en-US" sz="3200" dirty="0"/>
              <a:t>Now look at this table to know more about the (BMI).</a:t>
            </a:r>
          </a:p>
        </p:txBody>
      </p:sp>
      <p:pic>
        <p:nvPicPr>
          <p:cNvPr id="2050" name="Picture 2" descr="How to Calculate BMI? Just Enter Your Weight &amp; Height">
            <a:extLst>
              <a:ext uri="{FF2B5EF4-FFF2-40B4-BE49-F238E27FC236}">
                <a16:creationId xmlns:a16="http://schemas.microsoft.com/office/drawing/2014/main" id="{23F72608-8606-DA54-0C03-98EB6437A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055" y="2062103"/>
            <a:ext cx="6150770" cy="405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108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88E8-37CD-38FB-EEFC-D52149E5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Beating obesity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8D6DE-6C94-9A16-30B8-58BC23745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Exercise frequently and follow a healthy, low-calorie diet as the best treatments for obesity. Eat a balanced, calorie-controlled diet as advised by your doctor or a weight loss management health professional (such as a nutritionist) to do this, and sign up for a local weight loss group.</a:t>
            </a:r>
          </a:p>
        </p:txBody>
      </p:sp>
    </p:spTree>
    <p:extLst>
      <p:ext uri="{BB962C8B-B14F-4D97-AF65-F5344CB8AC3E}">
        <p14:creationId xmlns:p14="http://schemas.microsoft.com/office/powerpoint/2010/main" val="363550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9F58D-29B5-C78F-F665-EB6B1F74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used(Resources)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B692E-DCDD-A882-94C4-40E0E95A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obesity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https://www.who.int/health-topics/obesity#tab=tab_1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https://www.mayoclinic.org/diseases-conditions/obesity/symptoms-causes/syc-20375742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common is obesity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https://ourworldindata.org/obesity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https://www.cdc.gov/obesity/data/adult.html</a:t>
            </a:r>
            <a:endParaRPr lang="en-US" sz="18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kern="100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causes obesity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https://www.nichd.nih.gov/health/topics/obesity/conditioninfo/cause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https://www.nhs.uk/conditions/obesity/causes/</a:t>
            </a:r>
            <a:r>
              <a:rPr lang="en-US" sz="1200" dirty="0">
                <a:effectLst/>
              </a:rPr>
              <a:t>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4725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{E9F790DF-C7B9-384E-97DC-0CC34DAFCB73}tf10001119</Template>
  <TotalTime>121</TotalTime>
  <Words>468</Words>
  <Application>Microsoft Macintosh PowerPoint</Application>
  <PresentationFormat>Widescreen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Gallery</vt:lpstr>
      <vt:lpstr>Obesity </vt:lpstr>
      <vt:lpstr>What is obesity?</vt:lpstr>
      <vt:lpstr>How common is obesity?</vt:lpstr>
      <vt:lpstr>What causes obesity?</vt:lpstr>
      <vt:lpstr>Obesity increases the chances of getting the following diseases:</vt:lpstr>
      <vt:lpstr>PowerPoint Presentation</vt:lpstr>
      <vt:lpstr>PowerPoint Presentation</vt:lpstr>
      <vt:lpstr>Beating obesity </vt:lpstr>
      <vt:lpstr>Data used(Resources)</vt:lpstr>
      <vt:lpstr>Data used(Resources)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</dc:title>
  <dc:creator>odeh dababneh</dc:creator>
  <cp:lastModifiedBy>odeh dababneh</cp:lastModifiedBy>
  <cp:revision>10</cp:revision>
  <dcterms:created xsi:type="dcterms:W3CDTF">2023-05-06T15:49:23Z</dcterms:created>
  <dcterms:modified xsi:type="dcterms:W3CDTF">2023-05-14T07:58:41Z</dcterms:modified>
</cp:coreProperties>
</file>