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59" r:id="rId6"/>
    <p:sldId id="260" r:id="rId7"/>
    <p:sldId id="264" r:id="rId8"/>
    <p:sldId id="265"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D1B547-6770-48D7-A962-A498CC7E06E7}">
          <p14:sldIdLst>
            <p14:sldId id="256"/>
            <p14:sldId id="257"/>
            <p14:sldId id="258"/>
            <p14:sldId id="263"/>
            <p14:sldId id="259"/>
            <p14:sldId id="260"/>
            <p14:sldId id="264"/>
            <p14:sldId id="265"/>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B61F1-832B-4820-BD45-3EA652BECF6A}" v="185" dt="2023-05-21T11:34:07.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76883" autoAdjust="0"/>
  </p:normalViewPr>
  <p:slideViewPr>
    <p:cSldViewPr snapToGrid="0">
      <p:cViewPr varScale="1">
        <p:scale>
          <a:sx n="102" d="100"/>
          <a:sy n="102" d="100"/>
        </p:scale>
        <p:origin x="13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A4A2B-1A43-4678-B391-3B6E23A658FA}" type="datetimeFigureOut">
              <a:rPr lang="en-US" smtClean="0"/>
              <a:t>5/21/2023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3E097-CA52-4859-9E02-108B122C49BA}" type="slidenum">
              <a:rPr lang="en-US" smtClean="0"/>
              <a:t>‹#›</a:t>
            </a:fld>
            <a:endParaRPr lang="en-US"/>
          </a:p>
        </p:txBody>
      </p:sp>
    </p:spTree>
    <p:extLst>
      <p:ext uri="{BB962C8B-B14F-4D97-AF65-F5344CB8AC3E}">
        <p14:creationId xmlns:p14="http://schemas.microsoft.com/office/powerpoint/2010/main" val="283728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3E097-CA52-4859-9E02-108B122C49BA}" type="slidenum">
              <a:rPr lang="en-US" smtClean="0"/>
              <a:t>1</a:t>
            </a:fld>
            <a:endParaRPr lang="en-US"/>
          </a:p>
        </p:txBody>
      </p:sp>
    </p:spTree>
    <p:extLst>
      <p:ext uri="{BB962C8B-B14F-4D97-AF65-F5344CB8AC3E}">
        <p14:creationId xmlns:p14="http://schemas.microsoft.com/office/powerpoint/2010/main" val="155441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88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br>
              <a:rPr lang="ar-JO" sz="1200"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75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lnSpc>
                <a:spcPct val="100000"/>
              </a:lnSpc>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25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76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41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9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20000"/>
              </a:lnSpc>
            </a:pPr>
            <a:br>
              <a:rPr lang="ar-JO" sz="1000" dirty="0"/>
            </a:br>
            <a:endParaRPr lang="en-US" sz="1050" dirty="0">
              <a:solidFill>
                <a:schemeClr val="tx1">
                  <a:lumMod val="9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3E097-CA52-4859-9E02-108B122C49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32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3E097-CA52-4859-9E02-108B122C49BA}" type="slidenum">
              <a:rPr lang="en-US" smtClean="0"/>
              <a:t>10</a:t>
            </a:fld>
            <a:endParaRPr lang="en-US"/>
          </a:p>
        </p:txBody>
      </p:sp>
    </p:spTree>
    <p:extLst>
      <p:ext uri="{BB962C8B-B14F-4D97-AF65-F5344CB8AC3E}">
        <p14:creationId xmlns:p14="http://schemas.microsoft.com/office/powerpoint/2010/main" val="76551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53CE-11B7-9924-06CD-48DD0CFA3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3CB86-576E-3C7C-3F14-373B80021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2D0E6-997A-BE07-E855-D28519377826}"/>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F5C5113B-6DC1-B7BC-B5C8-93A6DD1C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BBA9C-9E3F-243A-B569-1BFF8117BDBB}"/>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291919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219E-F390-2258-0666-35B26D43E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5D4232-2A5D-D6A2-AD3B-7B6ECBB2C3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727AD-DA04-C713-6EA2-26460B9632DC}"/>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F20ADA97-27DC-DA40-209F-83C20BA2E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9F734-BC51-76CA-1CE1-A137CDBC0752}"/>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344400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7FC4A-7188-3372-3DC2-3944C1240D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8120B-CBC8-65A3-6191-201E173F9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86FA3-B72A-C9B4-C685-B2A2FFE762A9}"/>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1F907C8D-ECC3-A5F8-ADF0-C1CEA12BC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32F1B-7340-9960-E449-C7B91D09089E}"/>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127439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F0EC-DB7D-2894-A218-77B3AB13B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FCD07-A3BD-BC6C-24B5-F86FA25763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3D1DF-148F-67BA-08CC-2FDD31E066D3}"/>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8A819DCE-1051-155B-1A32-F306FDAF0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2549F-FEF7-DE79-4F0C-6E7E3CE366D7}"/>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307892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599-5B64-D981-7E13-68F672AC9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BA08A-FBBF-7F3C-D456-A5399F031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35BA43-EF71-1954-86E0-DAF9BE337924}"/>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ABB0B3F5-D8FA-FEFC-A942-C0245389B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BEC9C-2821-44F1-399B-2F147C390D08}"/>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191686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87AA-2940-3A30-A4A7-F0D1CAB7B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29331-E5F8-139F-BFF5-D967E4944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05709-6870-D4CB-ACA4-42B5DC7BF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FC5D63-2009-5052-B26F-72D3017F03A0}"/>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6" name="Footer Placeholder 5">
            <a:extLst>
              <a:ext uri="{FF2B5EF4-FFF2-40B4-BE49-F238E27FC236}">
                <a16:creationId xmlns:a16="http://schemas.microsoft.com/office/drawing/2014/main" id="{4EDF0DBC-D1DF-2CB6-80CA-904909966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0E291-41FF-9A7F-7C69-13E10AA5B7D6}"/>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176523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A01E-1DC7-446F-2460-9F3756ACC3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5959B-5459-2210-B1D7-C883B8A2F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8442AE-8D26-486D-29C6-06A6159FB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83A9D-3317-799F-BC2B-080E5B1F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F4CD7E-1CAA-0D51-9521-0EDBFE5A7B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71562B-A5C6-15E1-BE9F-78E7F84B8510}"/>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8" name="Footer Placeholder 7">
            <a:extLst>
              <a:ext uri="{FF2B5EF4-FFF2-40B4-BE49-F238E27FC236}">
                <a16:creationId xmlns:a16="http://schemas.microsoft.com/office/drawing/2014/main" id="{E5B84A88-E28A-AFFB-DEE8-52E99A5F7B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79EB2-C220-AF71-839B-FE1FE9956ABA}"/>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1951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F6FA-D8FA-D9C3-0F2C-7A74D9754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E2E26-ABEF-D669-748B-2D3900F1E391}"/>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4" name="Footer Placeholder 3">
            <a:extLst>
              <a:ext uri="{FF2B5EF4-FFF2-40B4-BE49-F238E27FC236}">
                <a16:creationId xmlns:a16="http://schemas.microsoft.com/office/drawing/2014/main" id="{F9207227-9BBA-2126-611E-44F77133A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EEDB6-BA97-86EA-CB8A-7C9B0EEFDBFF}"/>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296275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16D5A-1554-C2BD-36D4-6D27D8D3B5A7}"/>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3" name="Footer Placeholder 2">
            <a:extLst>
              <a:ext uri="{FF2B5EF4-FFF2-40B4-BE49-F238E27FC236}">
                <a16:creationId xmlns:a16="http://schemas.microsoft.com/office/drawing/2014/main" id="{E751FA65-23C8-E59C-EC5B-CFD1646352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47123-1FC4-0DD3-8B6D-63AD91591A90}"/>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422938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D14E-CDBA-E2D2-00AE-29B468B1C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07C70-1DA5-97D2-AF0A-D1B53FAC4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E43F2-C712-4F51-DE82-16149960C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A2E5D-DF16-1F00-FE83-0D9594840AB7}"/>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6" name="Footer Placeholder 5">
            <a:extLst>
              <a:ext uri="{FF2B5EF4-FFF2-40B4-BE49-F238E27FC236}">
                <a16:creationId xmlns:a16="http://schemas.microsoft.com/office/drawing/2014/main" id="{F4149A11-8AC6-4C78-80CE-21D78BB46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05097-E911-C16D-7ED3-1E1F1A14CEDA}"/>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204222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512C-5011-7D48-E136-87C6D0AD4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8A83D-C1C9-36C9-3790-7BD31065B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F376F6-F2FD-B7C2-CCC3-4E4C4067B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7E7B3-54EE-DB25-69F2-040172063A88}"/>
              </a:ext>
            </a:extLst>
          </p:cNvPr>
          <p:cNvSpPr>
            <a:spLocks noGrp="1"/>
          </p:cNvSpPr>
          <p:nvPr>
            <p:ph type="dt" sz="half" idx="10"/>
          </p:nvPr>
        </p:nvSpPr>
        <p:spPr/>
        <p:txBody>
          <a:bodyPr/>
          <a:lstStyle/>
          <a:p>
            <a:fld id="{8C2B8FE4-01ED-4207-92DB-578600A07D59}" type="datetimeFigureOut">
              <a:rPr lang="en-US" smtClean="0"/>
              <a:t>5/21/2023</a:t>
            </a:fld>
            <a:endParaRPr lang="en-US"/>
          </a:p>
        </p:txBody>
      </p:sp>
      <p:sp>
        <p:nvSpPr>
          <p:cNvPr id="6" name="Footer Placeholder 5">
            <a:extLst>
              <a:ext uri="{FF2B5EF4-FFF2-40B4-BE49-F238E27FC236}">
                <a16:creationId xmlns:a16="http://schemas.microsoft.com/office/drawing/2014/main" id="{C4296828-1740-214B-05A1-0976BC489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0E55-8F57-76D8-C5C4-654450960337}"/>
              </a:ext>
            </a:extLst>
          </p:cNvPr>
          <p:cNvSpPr>
            <a:spLocks noGrp="1"/>
          </p:cNvSpPr>
          <p:nvPr>
            <p:ph type="sldNum" sz="quarter" idx="12"/>
          </p:nvPr>
        </p:nvSpPr>
        <p:spPr/>
        <p:txBody>
          <a:bodyPr/>
          <a:lstStyle/>
          <a:p>
            <a:fld id="{9C0DF953-2502-4736-BD1D-E962002D0036}" type="slidenum">
              <a:rPr lang="en-US" smtClean="0"/>
              <a:t>‹#›</a:t>
            </a:fld>
            <a:endParaRPr lang="en-US"/>
          </a:p>
        </p:txBody>
      </p:sp>
    </p:spTree>
    <p:extLst>
      <p:ext uri="{BB962C8B-B14F-4D97-AF65-F5344CB8AC3E}">
        <p14:creationId xmlns:p14="http://schemas.microsoft.com/office/powerpoint/2010/main" val="352909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5DA18-2F2A-256D-6C94-180F4CDAB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7DC821-233B-408B-D9ED-3169A1F57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67E2E-8183-2E24-66E7-EDE0D9F3B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B8FE4-01ED-4207-92DB-578600A07D59}" type="datetimeFigureOut">
              <a:rPr lang="en-US" smtClean="0"/>
              <a:t>5/21/2023</a:t>
            </a:fld>
            <a:endParaRPr lang="en-US"/>
          </a:p>
        </p:txBody>
      </p:sp>
      <p:sp>
        <p:nvSpPr>
          <p:cNvPr id="5" name="Footer Placeholder 4">
            <a:extLst>
              <a:ext uri="{FF2B5EF4-FFF2-40B4-BE49-F238E27FC236}">
                <a16:creationId xmlns:a16="http://schemas.microsoft.com/office/drawing/2014/main" id="{7AAABF75-ABFC-AACF-0FB3-5B4FCC14A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651816-ECAC-4659-409E-8C31690BA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DF953-2502-4736-BD1D-E962002D0036}" type="slidenum">
              <a:rPr lang="en-US" smtClean="0"/>
              <a:t>‹#›</a:t>
            </a:fld>
            <a:endParaRPr lang="en-US"/>
          </a:p>
        </p:txBody>
      </p:sp>
    </p:spTree>
    <p:extLst>
      <p:ext uri="{BB962C8B-B14F-4D97-AF65-F5344CB8AC3E}">
        <p14:creationId xmlns:p14="http://schemas.microsoft.com/office/powerpoint/2010/main" val="20375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www.rj.com/ar/meet-rj/our-corporate-responsibilities/environment#:~:text=%D8%A7%D9%84%D8%AD%D8%AF%20%D9%85%D9%86%20%D8%A7%D9%84%D9%81%D8%B6%D9%84%D8%A7%D8%AA%20%D9%88%D8%A7%D9%84%D8%A7%D9%86%D8%A8%D8%B9%D8%A7%D8%AB%D8%A7%D8%AA%20%D9%88%D8%A7%D9%84%D8%B6%D9%88%D8%B6%D8%A7%D8%A1,%D9%88%D8%AA%D8%B4%D8%AC%D9%8A%D8%B9%20%D8%A7%D8%B3%D8%AA%D8%AE%D8%AF%D8%A7%D9%85%20%D8%A7%D9%84%D9%85%D9%88%D8%A7%D8%AF%20%D8%A7%D9%84%D9%85%D8%B9%D8%A7%D8%AF%20%D8%AA%D8%AF%D9%88%D9%8A%D8%B1%D9%87%D8%A7." TargetMode="External"/><Relationship Id="rId3" Type="http://schemas.openxmlformats.org/officeDocument/2006/relationships/notesSlide" Target="../notesSlides/notesSlide9.xml"/><Relationship Id="rId7" Type="http://schemas.openxmlformats.org/officeDocument/2006/relationships/hyperlink" Target="https://www.env-news.com/environmental-pollution/13149/%D8%AA%D8%B9%D8%B1%D9%81-%D8%B9%D9%84%D9%8A-%D8%A3%D9%86%D9%88%D8%A7%D8%B9-%D8%A7%D9%84%D8%AA%D9%84%D9%88%D8%AB-%D8%A7%D9%84%D8%A8%D9%8A%D8%A6%D9%8A-%D9%88%D8%A3%D8%B6%D8%B1%D8%A7%D8%B1%D9%87.html"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s://mawdoo3.com/%D9%85%D9%81%D9%87%D9%88%D9%85_%D8%A7%D9%84%D9%88%D8%B9%D9%8A_%D8%A7%D9%84%D8%A8%D9%8A%D8%A6%D9%8A" TargetMode="External"/><Relationship Id="rId5" Type="http://schemas.openxmlformats.org/officeDocument/2006/relationships/hyperlink" Target="https://www.ultrasawt.com/%D9%83%D9%8A%D9%81-%D9%86%D8%B3%D8%A7%D9%87%D9%85-%D9%81%D9%8A-%D8%AD%D9%85%D8%A7%D9%8A%D8%A9-%D8%A7%D9%84%D8%A8%D9%8A%D8%A6%D8%A9%D8%9F/%D8%A7%D9%84%D8%AA%D8%B1%D8%A7-%D8%B5%D9%88%D8%AA/%D8%A7%D9%84%D8%AA%D8%B1%D8%A7-%D9%84%D8%A7%D9%8A%D8%AA" TargetMode="External"/><Relationship Id="rId4" Type="http://schemas.openxmlformats.org/officeDocument/2006/relationships/hyperlink" Target="https://ar.wikipedia.org/wiki/%D9%86%D8%B8%D8%A7%D9%85_%D8%A8%D9%8A%D8%A6%D9%8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docs.google.com/forms/d/e/1FAIpQLScObKBozE8Iskvawe3dXBat8SpKUMiL4K7jsnkDft5q9nSLFQ/viewform?usp=sf_link"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C26uTDtsUznCxaHMLo3UMX1xdhe2av3_v_D5aUIRV00/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a:bodyPr>
          <a:lstStyle/>
          <a:p>
            <a:r>
              <a:rPr lang="ar-JO" sz="4800" b="1" dirty="0">
                <a:solidFill>
                  <a:srgbClr val="C00000"/>
                </a:solidFill>
              </a:rPr>
              <a:t>ما المقصود بمفهوم البيئة؟ </a:t>
            </a:r>
          </a:p>
          <a:p>
            <a:pPr algn="r" rtl="1">
              <a:spcAft>
                <a:spcPts val="400"/>
              </a:spcAft>
            </a:pPr>
            <a:r>
              <a:rPr lang="ar-SA" b="1" dirty="0">
                <a:latin typeface="GE_SS_Two_Light"/>
                <a:cs typeface="+mj-cs"/>
              </a:rPr>
              <a:t>إجمالي الأشياء التي تحيط بنا وتؤثر علي وجود الكائنات الحية على سطح الأرض وتتضمن الماء والهواء والتربة والمعادن والمناخ والكائنات الحي</a:t>
            </a:r>
            <a:r>
              <a:rPr lang="ar-JO" b="1" dirty="0">
                <a:latin typeface="GE_SS_Two_Light"/>
                <a:cs typeface="+mj-cs"/>
              </a:rPr>
              <a:t>ة.</a:t>
            </a:r>
          </a:p>
          <a:p>
            <a:pPr algn="r" rtl="1">
              <a:spcAft>
                <a:spcPts val="400"/>
              </a:spcAft>
            </a:pPr>
            <a:r>
              <a:rPr lang="ar-JO" b="1" i="0" dirty="0">
                <a:solidFill>
                  <a:srgbClr val="FF0000"/>
                </a:solidFill>
                <a:effectLst/>
                <a:latin typeface="GE_SS_Two_Light"/>
                <a:cs typeface="+mj-cs"/>
              </a:rPr>
              <a:t>البيئة : </a:t>
            </a:r>
            <a:r>
              <a:rPr lang="ar-SA" i="0" dirty="0">
                <a:effectLst/>
                <a:latin typeface="GE_SS_Two_Light"/>
                <a:cs typeface="+mj-cs"/>
              </a:rPr>
              <a:t>يمكننا تعريف البيئة بكونها كل ما يحيط بالكائن الحي من مكونات حية</a:t>
            </a:r>
            <a:r>
              <a:rPr lang="ar-JO" i="0" dirty="0">
                <a:effectLst/>
                <a:latin typeface="GE_SS_Two_Light"/>
                <a:cs typeface="+mj-cs"/>
              </a:rPr>
              <a:t> </a:t>
            </a:r>
            <a:r>
              <a:rPr lang="ar-SA" i="0" dirty="0">
                <a:effectLst/>
                <a:latin typeface="GE_SS_Two_Light"/>
                <a:cs typeface="+mj-cs"/>
              </a:rPr>
              <a:t>وأخرى غير</a:t>
            </a:r>
            <a:endParaRPr lang="ar-JO" i="0" dirty="0">
              <a:effectLst/>
              <a:latin typeface="GE_SS_Two_Light"/>
              <a:cs typeface="+mj-cs"/>
            </a:endParaRPr>
          </a:p>
          <a:p>
            <a:pPr algn="r" rtl="1">
              <a:spcAft>
                <a:spcPts val="400"/>
              </a:spcAft>
            </a:pPr>
            <a:r>
              <a:rPr lang="ar-SA" i="0" dirty="0">
                <a:effectLst/>
                <a:latin typeface="GE_SS_Two_Light"/>
                <a:cs typeface="+mj-cs"/>
              </a:rPr>
              <a:t>حية أي أنها الإطار الذي يعيش فيه الإنسان و (المتمثل في</a:t>
            </a:r>
            <a:r>
              <a:rPr lang="ar-JO" i="0" dirty="0">
                <a:effectLst/>
                <a:latin typeface="GE_SS_Two_Light"/>
                <a:cs typeface="+mj-cs"/>
              </a:rPr>
              <a:t> </a:t>
            </a:r>
            <a:r>
              <a:rPr lang="ar-SA" i="0" dirty="0">
                <a:effectLst/>
                <a:latin typeface="GE_SS_Two_Light"/>
                <a:cs typeface="+mj-cs"/>
              </a:rPr>
              <a:t>كوكب الأر</a:t>
            </a:r>
            <a:r>
              <a:rPr lang="ar-JO" i="0" dirty="0">
                <a:effectLst/>
                <a:latin typeface="GE_SS_Two_Light"/>
                <a:cs typeface="+mj-cs"/>
              </a:rPr>
              <a:t>ض</a:t>
            </a:r>
            <a:r>
              <a:rPr lang="ar-SA" i="0" dirty="0">
                <a:effectLst/>
                <a:latin typeface="GE_SS_Two_Light"/>
                <a:cs typeface="+mj-cs"/>
              </a:rPr>
              <a:t>) يتأثر به ويؤثر فيه.</a:t>
            </a:r>
          </a:p>
          <a:p>
            <a:pPr marL="0" indent="0" algn="r">
              <a:buNone/>
            </a:pPr>
            <a:endParaRPr lang="ar-JO" dirty="0">
              <a:latin typeface="Times New Roman" panose="02020603050405020304" pitchFamily="18" charset="0"/>
              <a:cs typeface="+mj-cs"/>
            </a:endParaRPr>
          </a:p>
          <a:p>
            <a:pPr marL="0" indent="0" algn="r">
              <a:buNone/>
            </a:pPr>
            <a:r>
              <a:rPr lang="ar-JO" dirty="0">
                <a:latin typeface="Times New Roman" panose="02020603050405020304" pitchFamily="18" charset="0"/>
                <a:cs typeface="+mj-cs"/>
              </a:rPr>
              <a:t>                                      </a:t>
            </a:r>
            <a:r>
              <a:rPr lang="ar-JO" b="1" dirty="0">
                <a:solidFill>
                  <a:srgbClr val="FF0000"/>
                </a:solidFill>
                <a:latin typeface="Times New Roman" panose="02020603050405020304" pitchFamily="18" charset="0"/>
                <a:cs typeface="+mj-cs"/>
              </a:rPr>
              <a:t>ا</a:t>
            </a:r>
            <a:r>
              <a:rPr lang="ar-JO" b="1" i="0" dirty="0">
                <a:solidFill>
                  <a:srgbClr val="FF0000"/>
                </a:solidFill>
                <a:effectLst/>
                <a:latin typeface="Times New Roman" panose="02020603050405020304" pitchFamily="18" charset="0"/>
                <a:cs typeface="+mj-cs"/>
              </a:rPr>
              <a:t>لبيئة تتكون من :</a:t>
            </a:r>
          </a:p>
          <a:p>
            <a:pPr marL="0" indent="0">
              <a:buNone/>
            </a:pPr>
            <a:r>
              <a:rPr lang="ar-JO" i="0" dirty="0">
                <a:effectLst/>
                <a:latin typeface="Times New Roman" panose="02020603050405020304" pitchFamily="18" charset="0"/>
                <a:cs typeface="+mj-cs"/>
              </a:rPr>
              <a:t>1. عناصر غير الحية : مثل المناخ والماء والتربة                             </a:t>
            </a:r>
          </a:p>
          <a:p>
            <a:pPr marL="0" indent="0">
              <a:buNone/>
            </a:pPr>
            <a:r>
              <a:rPr lang="ar-JO" i="0" dirty="0">
                <a:effectLst/>
                <a:latin typeface="Times New Roman" panose="02020603050405020304" pitchFamily="18" charset="0"/>
                <a:cs typeface="+mj-cs"/>
              </a:rPr>
              <a:t>2. عناصر حية : الإنسان والحيوان والنبات                                    </a:t>
            </a:r>
          </a:p>
          <a:p>
            <a:pPr marL="0" indent="0" rtl="1">
              <a:buNone/>
            </a:pPr>
            <a:r>
              <a:rPr lang="ar-JO" i="0" dirty="0">
                <a:effectLst/>
                <a:latin typeface="Times New Roman" panose="02020603050405020304" pitchFamily="18" charset="0"/>
                <a:cs typeface="+mj-cs"/>
              </a:rPr>
              <a:t>عند حدوث اي خلل في هذه </a:t>
            </a:r>
            <a:r>
              <a:rPr lang="ar-JO" dirty="0">
                <a:latin typeface="Times New Roman" panose="02020603050405020304" pitchFamily="18" charset="0"/>
                <a:cs typeface="+mj-cs"/>
              </a:rPr>
              <a:t>العناصر</a:t>
            </a:r>
            <a:r>
              <a:rPr lang="ar-JO" i="0" dirty="0">
                <a:effectLst/>
                <a:latin typeface="Times New Roman" panose="02020603050405020304" pitchFamily="18" charset="0"/>
                <a:cs typeface="+mj-cs"/>
              </a:rPr>
              <a:t>، يؤدي الى اختلال في نظام البيئة.  </a:t>
            </a:r>
            <a:endParaRPr lang="en-US" dirty="0">
              <a:latin typeface="Times New Roman" panose="02020603050405020304" pitchFamily="18" charset="0"/>
              <a:cs typeface="+mj-cs"/>
            </a:endParaRPr>
          </a:p>
          <a:p>
            <a:endParaRPr lang="en-US" sz="3200" dirty="0"/>
          </a:p>
        </p:txBody>
      </p:sp>
      <p:pic>
        <p:nvPicPr>
          <p:cNvPr id="1026" name="Picture 2" descr="مفهوم البيئة - YouTube">
            <a:extLst>
              <a:ext uri="{FF2B5EF4-FFF2-40B4-BE49-F238E27FC236}">
                <a16:creationId xmlns:a16="http://schemas.microsoft.com/office/drawing/2014/main" id="{89BF4DF7-D1EA-6C1D-5B8F-D87DBDA205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0" t="4988" r="17366"/>
          <a:stretch/>
        </p:blipFill>
        <p:spPr bwMode="auto">
          <a:xfrm>
            <a:off x="-270080" y="1611436"/>
            <a:ext cx="3694176" cy="3020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البيئة والتنمية المستدامة | جريدة شمسيات">
            <a:extLst>
              <a:ext uri="{FF2B5EF4-FFF2-40B4-BE49-F238E27FC236}">
                <a16:creationId xmlns:a16="http://schemas.microsoft.com/office/drawing/2014/main" id="{D12223E6-F105-EEE0-9671-65F062426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214" y="2569282"/>
            <a:ext cx="2603786" cy="2149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مفهوم البيئة والاستدامة مركز بحوث ومتحف التاريخ الطبيعي">
            <a:extLst>
              <a:ext uri="{FF2B5EF4-FFF2-40B4-BE49-F238E27FC236}">
                <a16:creationId xmlns:a16="http://schemas.microsoft.com/office/drawing/2014/main" id="{5AD64375-2132-1099-EEB6-8B71D7DD4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241" y="4820674"/>
            <a:ext cx="7693152" cy="2048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C4E451-F113-1005-6FC3-080F43235ACA}"/>
              </a:ext>
            </a:extLst>
          </p:cNvPr>
          <p:cNvSpPr txBox="1"/>
          <p:nvPr/>
        </p:nvSpPr>
        <p:spPr>
          <a:xfrm>
            <a:off x="1365504" y="210009"/>
            <a:ext cx="8522208" cy="707886"/>
          </a:xfrm>
          <a:prstGeom prst="rect">
            <a:avLst/>
          </a:prstGeom>
          <a:noFill/>
        </p:spPr>
        <p:txBody>
          <a:bodyPr wrap="square">
            <a:spAutoFit/>
          </a:bodyPr>
          <a:lstStyle/>
          <a:p>
            <a:pPr algn="ctr"/>
            <a:r>
              <a:rPr kumimoji="0" lang="ar-JO" sz="4000" b="1" i="0" u="none" strike="noStrike" kern="1200" cap="all" spc="0" normalizeH="0" baseline="0" noProof="0" dirty="0">
                <a:ln>
                  <a:noFill/>
                </a:ln>
                <a:solidFill>
                  <a:srgbClr val="C00000"/>
                </a:solidFill>
                <a:effectLst/>
                <a:uLnTx/>
                <a:uFillTx/>
                <a:latin typeface="Corbel" panose="020B0503020204020204"/>
                <a:ea typeface="+mj-ea"/>
                <a:cs typeface="Tahoma" panose="020B0604030504040204" pitchFamily="34" charset="0"/>
              </a:rPr>
              <a:t>المصادر</a:t>
            </a:r>
            <a:r>
              <a:rPr kumimoji="0" lang="ar-JO" sz="4000" b="0" i="0" u="none" strike="noStrike" kern="1200" cap="all" spc="0" normalizeH="0" baseline="0" noProof="0" dirty="0">
                <a:ln>
                  <a:noFill/>
                </a:ln>
                <a:solidFill>
                  <a:srgbClr val="099BDD"/>
                </a:solidFill>
                <a:effectLst/>
                <a:uLnTx/>
                <a:uFillTx/>
                <a:latin typeface="Corbel" panose="020B0503020204020204"/>
                <a:ea typeface="+mj-ea"/>
                <a:cs typeface="Tahoma" panose="020B0604030504040204" pitchFamily="34" charset="0"/>
              </a:rPr>
              <a:t> </a:t>
            </a:r>
            <a:r>
              <a:rPr kumimoji="0" lang="ar-JO" sz="4000" b="1" i="0" u="none" strike="noStrike" kern="1200" cap="all" spc="0" normalizeH="0" baseline="0" noProof="0" dirty="0">
                <a:ln>
                  <a:noFill/>
                </a:ln>
                <a:solidFill>
                  <a:srgbClr val="C00000"/>
                </a:solidFill>
                <a:effectLst/>
                <a:uLnTx/>
                <a:uFillTx/>
                <a:latin typeface="Corbel" panose="020B0503020204020204"/>
                <a:ea typeface="+mj-ea"/>
                <a:cs typeface="Tahoma" panose="020B0604030504040204" pitchFamily="34" charset="0"/>
              </a:rPr>
              <a:t>المستخدمة للمشروع</a:t>
            </a:r>
            <a:endParaRPr lang="en-US" dirty="0"/>
          </a:p>
        </p:txBody>
      </p:sp>
      <p:sp>
        <p:nvSpPr>
          <p:cNvPr id="4" name="Content Placeholder 2">
            <a:extLst>
              <a:ext uri="{FF2B5EF4-FFF2-40B4-BE49-F238E27FC236}">
                <a16:creationId xmlns:a16="http://schemas.microsoft.com/office/drawing/2014/main" id="{67B5A979-4334-2C08-0B21-C028BEEF60A3}"/>
              </a:ext>
            </a:extLst>
          </p:cNvPr>
          <p:cNvSpPr txBox="1">
            <a:spLocks/>
          </p:cNvSpPr>
          <p:nvPr/>
        </p:nvSpPr>
        <p:spPr>
          <a:xfrm>
            <a:off x="85344" y="1158240"/>
            <a:ext cx="11984736" cy="548975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4">
                  <a:extLst>
                    <a:ext uri="{A12FA001-AC4F-418D-AE19-62706E023703}">
                      <ahyp:hlinkClr xmlns:ahyp="http://schemas.microsoft.com/office/drawing/2018/hyperlinkcolor" val="tx"/>
                    </a:ext>
                  </a:extLst>
                </a:hlinkClick>
              </a:rPr>
              <a:t>نظام بيئي - ويكيبيديا </a:t>
            </a:r>
            <a:r>
              <a:rPr lang="en-US" sz="2400" dirty="0">
                <a:solidFill>
                  <a:schemeClr val="tx1">
                    <a:lumMod val="95000"/>
                  </a:schemeClr>
                </a:solidFill>
                <a:latin typeface="Google Sans"/>
                <a:hlinkClick r:id="rId4">
                  <a:extLst>
                    <a:ext uri="{A12FA001-AC4F-418D-AE19-62706E023703}">
                      <ahyp:hlinkClr xmlns:ahyp="http://schemas.microsoft.com/office/drawing/2018/hyperlinkcolor" val="tx"/>
                    </a:ext>
                  </a:extLst>
                </a:hlinkClick>
              </a:rPr>
              <a:t>wikipedia.org</a:t>
            </a:r>
            <a:endParaRPr lang="en-US" sz="2400" dirty="0">
              <a:solidFill>
                <a:schemeClr val="tx1">
                  <a:lumMod val="95000"/>
                </a:schemeClr>
              </a:solidFill>
              <a:latin typeface="Google San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5">
                  <a:extLst>
                    <a:ext uri="{A12FA001-AC4F-418D-AE19-62706E023703}">
                      <ahyp:hlinkClr xmlns:ahyp="http://schemas.microsoft.com/office/drawing/2018/hyperlinkcolor" val="tx"/>
                    </a:ext>
                  </a:extLst>
                </a:hlinkClick>
              </a:rPr>
              <a:t>كيف نساهم في حماية البيئة؟ </a:t>
            </a:r>
            <a:r>
              <a:rPr lang="en-US" sz="2400" dirty="0">
                <a:solidFill>
                  <a:schemeClr val="tx1">
                    <a:lumMod val="95000"/>
                  </a:schemeClr>
                </a:solidFill>
                <a:latin typeface="Google Sans"/>
                <a:hlinkClick r:id="rId5">
                  <a:extLst>
                    <a:ext uri="{A12FA001-AC4F-418D-AE19-62706E023703}">
                      <ahyp:hlinkClr xmlns:ahyp="http://schemas.microsoft.com/office/drawing/2018/hyperlinkcolor" val="tx"/>
                    </a:ext>
                  </a:extLst>
                </a:hlinkClick>
              </a:rPr>
              <a:t>ultrasawt.com</a:t>
            </a:r>
            <a:endParaRPr lang="en-US" sz="2400" dirty="0">
              <a:solidFill>
                <a:schemeClr val="tx1">
                  <a:lumMod val="95000"/>
                </a:schemeClr>
              </a:solidFill>
              <a:latin typeface="Google Sans"/>
              <a:hlinkClick r:id="rId6">
                <a:extLst>
                  <a:ext uri="{A12FA001-AC4F-418D-AE19-62706E023703}">
                    <ahyp:hlinkClr xmlns:ahyp="http://schemas.microsoft.com/office/drawing/2018/hyperlinkcolor" val="tx"/>
                  </a:ext>
                </a:extLst>
              </a:hlinkClick>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6">
                  <a:extLst>
                    <a:ext uri="{A12FA001-AC4F-418D-AE19-62706E023703}">
                      <ahyp:hlinkClr xmlns:ahyp="http://schemas.microsoft.com/office/drawing/2018/hyperlinkcolor" val="tx"/>
                    </a:ext>
                  </a:extLst>
                </a:hlinkClick>
              </a:rPr>
              <a:t>مفهوم الوعي البيئي - موضوع </a:t>
            </a:r>
            <a:r>
              <a:rPr lang="en-US" sz="2400" dirty="0">
                <a:solidFill>
                  <a:schemeClr val="tx1">
                    <a:lumMod val="95000"/>
                  </a:schemeClr>
                </a:solidFill>
                <a:latin typeface="Google Sans"/>
                <a:hlinkClick r:id="rId6">
                  <a:extLst>
                    <a:ext uri="{A12FA001-AC4F-418D-AE19-62706E023703}">
                      <ahyp:hlinkClr xmlns:ahyp="http://schemas.microsoft.com/office/drawing/2018/hyperlinkcolor" val="tx"/>
                    </a:ext>
                  </a:extLst>
                </a:hlinkClick>
              </a:rPr>
              <a:t>mawdoo3.com</a:t>
            </a:r>
            <a:endParaRPr lang="en-US" sz="2400" dirty="0">
              <a:solidFill>
                <a:schemeClr val="tx1">
                  <a:lumMod val="95000"/>
                </a:schemeClr>
              </a:solidFill>
              <a:latin typeface="Google San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7">
                  <a:extLst>
                    <a:ext uri="{A12FA001-AC4F-418D-AE19-62706E023703}">
                      <ahyp:hlinkClr xmlns:ahyp="http://schemas.microsoft.com/office/drawing/2018/hyperlinkcolor" val="tx"/>
                    </a:ext>
                  </a:extLst>
                </a:hlinkClick>
              </a:rPr>
              <a:t>تعرف على أنواع التلوث البيئي وأضراره - التلوث البيئي - أخبار البيئة</a:t>
            </a:r>
            <a:endParaRPr lang="ar-JO" sz="2400" dirty="0">
              <a:solidFill>
                <a:schemeClr val="tx1">
                  <a:lumMod val="95000"/>
                </a:schemeClr>
              </a:solidFill>
              <a:latin typeface="Google San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7">
                  <a:extLst>
                    <a:ext uri="{A12FA001-AC4F-418D-AE19-62706E023703}">
                      <ahyp:hlinkClr xmlns:ahyp="http://schemas.microsoft.com/office/drawing/2018/hyperlinkcolor" val="tx"/>
                    </a:ext>
                  </a:extLst>
                </a:hlinkClick>
              </a:rPr>
              <a:t>تعرف على أنواع التلوث البيئي وأضراره - التلوث البيئي - أخبار البيئة (</a:t>
            </a:r>
            <a:r>
              <a:rPr lang="en-US" sz="2400" dirty="0">
                <a:solidFill>
                  <a:schemeClr val="tx1">
                    <a:lumMod val="95000"/>
                  </a:schemeClr>
                </a:solidFill>
                <a:latin typeface="Google Sans"/>
                <a:hlinkClick r:id="rId7">
                  <a:extLst>
                    <a:ext uri="{A12FA001-AC4F-418D-AE19-62706E023703}">
                      <ahyp:hlinkClr xmlns:ahyp="http://schemas.microsoft.com/office/drawing/2018/hyperlinkcolor" val="tx"/>
                    </a:ext>
                  </a:extLst>
                </a:hlinkClick>
              </a:rPr>
              <a:t>env-news.com)</a:t>
            </a:r>
            <a:endParaRPr lang="en-US" sz="2400" dirty="0">
              <a:solidFill>
                <a:schemeClr val="tx1">
                  <a:lumMod val="95000"/>
                </a:schemeClr>
              </a:solidFill>
              <a:latin typeface="Google San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2400" dirty="0">
                <a:solidFill>
                  <a:schemeClr val="tx1">
                    <a:lumMod val="95000"/>
                  </a:schemeClr>
                </a:solidFill>
                <a:latin typeface="Google Sans"/>
                <a:hlinkClick r:id="rId8">
                  <a:extLst>
                    <a:ext uri="{A12FA001-AC4F-418D-AE19-62706E023703}">
                      <ahyp:hlinkClr xmlns:ahyp="http://schemas.microsoft.com/office/drawing/2018/hyperlinkcolor" val="tx"/>
                    </a:ext>
                  </a:extLst>
                </a:hlinkClick>
              </a:rPr>
              <a:t>واجبنا تجاه البيئة - الملكية الاردنية</a:t>
            </a:r>
            <a:r>
              <a:rPr lang="en-US" sz="2400" dirty="0">
                <a:solidFill>
                  <a:schemeClr val="tx1">
                    <a:lumMod val="95000"/>
                  </a:schemeClr>
                </a:solidFill>
                <a:latin typeface="Google Sans"/>
                <a:hlinkClick r:id="rId8">
                  <a:extLst>
                    <a:ext uri="{A12FA001-AC4F-418D-AE19-62706E023703}">
                      <ahyp:hlinkClr xmlns:ahyp="http://schemas.microsoft.com/office/drawing/2018/hyperlinkcolor" val="tx"/>
                    </a:ext>
                  </a:extLst>
                </a:hlinkClick>
              </a:rPr>
              <a:t>rj.com</a:t>
            </a:r>
            <a:r>
              <a:rPr lang="en-US" sz="2400" dirty="0">
                <a:solidFill>
                  <a:schemeClr val="tx1">
                    <a:lumMod val="95000"/>
                  </a:schemeClr>
                </a:solidFill>
                <a:latin typeface="Google Sans"/>
              </a:rPr>
              <a:t> </a:t>
            </a: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r>
              <a:rPr lang="ar-JO" sz="4400" b="1" dirty="0">
                <a:solidFill>
                  <a:srgbClr val="FF0000"/>
                </a:solidFill>
                <a:latin typeface="Corbel" panose="020B0503020204020204"/>
              </a:rPr>
              <a:t>زيد الهيشان ، محمد يونس ، مراد المضاعين ، الفيصل ثلجي</a:t>
            </a:r>
            <a:endParaRPr kumimoji="0" lang="en-US" sz="4400" b="1" i="0" u="none" strike="noStrike" kern="1200" cap="none" spc="0" normalizeH="0" baseline="0" noProof="0" dirty="0">
              <a:ln>
                <a:noFill/>
              </a:ln>
              <a:solidFill>
                <a:srgbClr val="FF0000"/>
              </a:solidFill>
              <a:effectLst/>
              <a:uLnTx/>
              <a:uFillTx/>
              <a:latin typeface="Corbel" panose="020B0503020204020204"/>
              <a:ea typeface="+mn-ea"/>
              <a:cs typeface="+mn-c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endPar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endPar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182880" marR="0" lvl="0" indent="-182880" algn="r" defTabSz="914400" rtl="1" eaLnBrk="1" fontAlgn="auto" latinLnBrk="0" hangingPunct="1">
              <a:lnSpc>
                <a:spcPct val="120000"/>
              </a:lnSpc>
              <a:spcBef>
                <a:spcPts val="1200"/>
              </a:spcBef>
              <a:spcAft>
                <a:spcPts val="200"/>
              </a:spcAft>
              <a:buClr>
                <a:srgbClr val="FFFFFF"/>
              </a:buClr>
              <a:buSzTx/>
              <a:buFont typeface="Wingdings" pitchFamily="2" charset="2"/>
              <a:buChar char=""/>
              <a:tabLst/>
              <a:defRPr/>
            </a:pPr>
            <a:endPar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l" defTabSz="914400" rtl="1" eaLnBrk="1" fontAlgn="auto" latinLnBrk="0" hangingPunct="1">
              <a:lnSpc>
                <a:spcPct val="120000"/>
              </a:lnSpc>
              <a:spcBef>
                <a:spcPts val="1200"/>
              </a:spcBef>
              <a:spcAft>
                <a:spcPts val="200"/>
              </a:spcAft>
              <a:buClr>
                <a:srgbClr val="FFFFFF"/>
              </a:buClr>
              <a:buSzTx/>
              <a:buFont typeface="Wingdings" pitchFamily="2" charset="2"/>
              <a:buNone/>
              <a:tabLst/>
              <a:defRPr/>
            </a:pPr>
            <a:endParaRPr kumimoji="0" lang="en-US" sz="2400" b="0"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650915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a:bodyPr>
          <a:lstStyle/>
          <a:p>
            <a:endParaRPr lang="ar-JO" sz="1600" b="1" dirty="0">
              <a:solidFill>
                <a:srgbClr val="C00000"/>
              </a:solidFill>
            </a:endParaRPr>
          </a:p>
          <a:p>
            <a:r>
              <a:rPr lang="ar-JO" sz="4000" b="1" dirty="0">
                <a:solidFill>
                  <a:srgbClr val="C00000"/>
                </a:solidFill>
              </a:rPr>
              <a:t>كيف نحافظ على البيئة ؟ و كيف نستخدم مواردها باعتدال؟ </a:t>
            </a:r>
            <a:endParaRPr lang="ar-JO" sz="4800" b="1" dirty="0">
              <a:solidFill>
                <a:srgbClr val="C00000"/>
              </a:solidFill>
            </a:endParaRPr>
          </a:p>
          <a:p>
            <a:pPr algn="r"/>
            <a:r>
              <a:rPr lang="ar-JO" dirty="0">
                <a:cs typeface="+mj-cs"/>
              </a:rPr>
              <a:t>إن كوكبنا أمانة في أيدينا ومصدر أهمية كبيرة لنا في هذه الحياة فهو مجالنا الذي نعيش فيه فعلينا أن نحاول حماية كوكبنا</a:t>
            </a:r>
          </a:p>
          <a:p>
            <a:pPr algn="r"/>
            <a:r>
              <a:rPr lang="ar-JO" dirty="0">
                <a:cs typeface="+mj-cs"/>
              </a:rPr>
              <a:t> بشكل كبير وأن نعمل جميعًا على تخليصه من كافة المشكلات والأوبئة التي تسببنا فيها له وهذا ما يمكن أن يتم من خلال </a:t>
            </a:r>
          </a:p>
          <a:p>
            <a:pPr algn="r"/>
            <a:r>
              <a:rPr lang="ar-JO" dirty="0">
                <a:cs typeface="+mj-cs"/>
              </a:rPr>
              <a:t>اتباع وسائل الحفاظ على البيئة.</a:t>
            </a:r>
          </a:p>
          <a:p>
            <a:pPr algn="r"/>
            <a:endParaRPr lang="ar-JO" dirty="0">
              <a:cs typeface="+mj-cs"/>
            </a:endParaRPr>
          </a:p>
          <a:p>
            <a:pPr algn="r"/>
            <a:r>
              <a:rPr lang="ar-JO" u="sng" dirty="0">
                <a:cs typeface="+mj-cs"/>
              </a:rPr>
              <a:t>من الوسائل التي يمكن من خلالها الحفاظ على البيئة :</a:t>
            </a:r>
          </a:p>
          <a:p>
            <a:pPr lvl="0" algn="r" rtl="1"/>
            <a:r>
              <a:rPr lang="ar-JO" dirty="0">
                <a:cs typeface="+mj-cs"/>
              </a:rPr>
              <a:t>- تقليل استهلاك المواد التي لا حاجة لها.</a:t>
            </a:r>
            <a:endParaRPr lang="en-US" dirty="0">
              <a:cs typeface="+mj-cs"/>
            </a:endParaRPr>
          </a:p>
          <a:p>
            <a:pPr lvl="0" algn="r" rtl="1"/>
            <a:r>
              <a:rPr lang="ar-JO" dirty="0">
                <a:cs typeface="+mj-cs"/>
              </a:rPr>
              <a:t>- إعادة تدوير كل شيء و التقليل من النفايات.</a:t>
            </a:r>
            <a:endParaRPr lang="en-US" dirty="0">
              <a:cs typeface="+mj-cs"/>
            </a:endParaRPr>
          </a:p>
          <a:p>
            <a:pPr lvl="0" algn="r" rtl="1"/>
            <a:r>
              <a:rPr lang="ar-JO" dirty="0">
                <a:cs typeface="+mj-cs"/>
              </a:rPr>
              <a:t>- الحفاظ على الموارد الطبيعية.</a:t>
            </a:r>
            <a:endParaRPr lang="en-US" dirty="0">
              <a:cs typeface="+mj-cs"/>
            </a:endParaRPr>
          </a:p>
          <a:p>
            <a:pPr lvl="0" algn="r" rtl="1"/>
            <a:r>
              <a:rPr lang="ar-JO" dirty="0">
                <a:cs typeface="+mj-cs"/>
              </a:rPr>
              <a:t>- الحفاظ على المياه من التلوث، والحرص على تقليل استهلاك المياه.</a:t>
            </a:r>
            <a:endParaRPr lang="en-US" dirty="0">
              <a:cs typeface="+mj-cs"/>
            </a:endParaRPr>
          </a:p>
          <a:p>
            <a:pPr lvl="0" algn="r" rtl="1"/>
            <a:r>
              <a:rPr lang="ar-JO" dirty="0">
                <a:cs typeface="+mj-cs"/>
              </a:rPr>
              <a:t>- استخدام مصابيح كهربائية الموفرة للطاقة.</a:t>
            </a:r>
            <a:endParaRPr lang="en-US" dirty="0">
              <a:cs typeface="+mj-cs"/>
            </a:endParaRPr>
          </a:p>
          <a:p>
            <a:pPr lvl="0" algn="r" rtl="1"/>
            <a:r>
              <a:rPr lang="ar-JO" dirty="0">
                <a:cs typeface="+mj-cs"/>
              </a:rPr>
              <a:t>- زراعة الأشجار، لأن الأشجار توفر الغذاء والأكسجين، وتعمل على تنقية الهواء.</a:t>
            </a:r>
            <a:endParaRPr lang="en-US" dirty="0">
              <a:cs typeface="+mj-cs"/>
            </a:endParaRPr>
          </a:p>
          <a:p>
            <a:pPr lvl="0" algn="r" rtl="1"/>
            <a:r>
              <a:rPr lang="ar-JO" dirty="0">
                <a:cs typeface="+mj-cs"/>
              </a:rPr>
              <a:t>- الاعتماد على مصادر الطاقة المتجددة مثل الطاقة الشمسية بدلًا من الكهرباء.</a:t>
            </a:r>
            <a:endParaRPr lang="en-US" dirty="0">
              <a:cs typeface="+mj-cs"/>
            </a:endParaRPr>
          </a:p>
          <a:p>
            <a:endParaRPr lang="ar-JO" b="1" dirty="0">
              <a:solidFill>
                <a:srgbClr val="C00000"/>
              </a:solidFill>
            </a:endParaRPr>
          </a:p>
          <a:p>
            <a:endParaRPr lang="en-US" dirty="0"/>
          </a:p>
        </p:txBody>
      </p:sp>
      <p:pic>
        <p:nvPicPr>
          <p:cNvPr id="2050" name="Picture 2" descr="بحث حول المحافظة على البيئة">
            <a:extLst>
              <a:ext uri="{FF2B5EF4-FFF2-40B4-BE49-F238E27FC236}">
                <a16:creationId xmlns:a16="http://schemas.microsoft.com/office/drawing/2014/main" id="{C744BA75-B7F2-BDFC-A8E7-517411CF1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20" y="1973560"/>
            <a:ext cx="3139662" cy="1556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بحث عن المحافظة على البيئة pdf – مُلهم نت">
            <a:extLst>
              <a:ext uri="{FF2B5EF4-FFF2-40B4-BE49-F238E27FC236}">
                <a16:creationId xmlns:a16="http://schemas.microsoft.com/office/drawing/2014/main" id="{B799FA45-F759-86C0-CAE5-48F90FF77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85" y="3675920"/>
            <a:ext cx="1710247" cy="14081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0" descr="سياسة متجددة... طاقة متجددة!">
            <a:extLst>
              <a:ext uri="{FF2B5EF4-FFF2-40B4-BE49-F238E27FC236}">
                <a16:creationId xmlns:a16="http://schemas.microsoft.com/office/drawing/2014/main" id="{206EA378-EC22-6184-F391-829733A83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525" y="3480943"/>
            <a:ext cx="1710247" cy="1948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كيف نحافظ على موارد البيئة - موضوع">
            <a:extLst>
              <a:ext uri="{FF2B5EF4-FFF2-40B4-BE49-F238E27FC236}">
                <a16:creationId xmlns:a16="http://schemas.microsoft.com/office/drawing/2014/main" id="{499D0CDF-A9B2-5BEC-846B-189DA4E13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62" y="3765569"/>
            <a:ext cx="2127150" cy="1484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6D1ADC5-8AB0-44FF-C6D4-5FDBDADBF4DD}"/>
              </a:ext>
            </a:extLst>
          </p:cNvPr>
          <p:cNvPicPr>
            <a:picLocks noChangeAspect="1"/>
          </p:cNvPicPr>
          <p:nvPr/>
        </p:nvPicPr>
        <p:blipFill>
          <a:blip r:embed="rId7"/>
          <a:stretch>
            <a:fillRect/>
          </a:stretch>
        </p:blipFill>
        <p:spPr>
          <a:xfrm>
            <a:off x="277370" y="5483523"/>
            <a:ext cx="2242464" cy="1284320"/>
          </a:xfrm>
          <a:prstGeom prst="rect">
            <a:avLst/>
          </a:prstGeom>
        </p:spPr>
      </p:pic>
      <p:pic>
        <p:nvPicPr>
          <p:cNvPr id="7" name="Picture 6">
            <a:extLst>
              <a:ext uri="{FF2B5EF4-FFF2-40B4-BE49-F238E27FC236}">
                <a16:creationId xmlns:a16="http://schemas.microsoft.com/office/drawing/2014/main" id="{ABB4CBCC-BDF4-94FE-46DE-A20CE10A7321}"/>
              </a:ext>
            </a:extLst>
          </p:cNvPr>
          <p:cNvPicPr>
            <a:picLocks noChangeAspect="1"/>
          </p:cNvPicPr>
          <p:nvPr/>
        </p:nvPicPr>
        <p:blipFill>
          <a:blip r:embed="rId8"/>
          <a:stretch>
            <a:fillRect/>
          </a:stretch>
        </p:blipFill>
        <p:spPr>
          <a:xfrm>
            <a:off x="2713422" y="5454282"/>
            <a:ext cx="1710247" cy="1284320"/>
          </a:xfrm>
          <a:prstGeom prst="rect">
            <a:avLst/>
          </a:prstGeom>
        </p:spPr>
      </p:pic>
      <p:pic>
        <p:nvPicPr>
          <p:cNvPr id="8" name="Picture 7">
            <a:extLst>
              <a:ext uri="{FF2B5EF4-FFF2-40B4-BE49-F238E27FC236}">
                <a16:creationId xmlns:a16="http://schemas.microsoft.com/office/drawing/2014/main" id="{24E59442-FC15-6F84-FFFF-EA7A2ECAAA3F}"/>
              </a:ext>
            </a:extLst>
          </p:cNvPr>
          <p:cNvPicPr>
            <a:picLocks noChangeAspect="1"/>
          </p:cNvPicPr>
          <p:nvPr/>
        </p:nvPicPr>
        <p:blipFill>
          <a:blip r:embed="rId9"/>
          <a:stretch>
            <a:fillRect/>
          </a:stretch>
        </p:blipFill>
        <p:spPr>
          <a:xfrm>
            <a:off x="3856818" y="2047590"/>
            <a:ext cx="1607381" cy="1408176"/>
          </a:xfrm>
          <a:prstGeom prst="rect">
            <a:avLst/>
          </a:prstGeom>
        </p:spPr>
      </p:pic>
    </p:spTree>
    <p:extLst>
      <p:ext uri="{BB962C8B-B14F-4D97-AF65-F5344CB8AC3E}">
        <p14:creationId xmlns:p14="http://schemas.microsoft.com/office/powerpoint/2010/main" val="175958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fontScale="25000" lnSpcReduction="20000"/>
          </a:bodyPr>
          <a:lstStyle/>
          <a:p>
            <a:endParaRPr lang="ar-JO" sz="12800" b="1" dirty="0">
              <a:solidFill>
                <a:srgbClr val="C00000"/>
              </a:solidFill>
            </a:endParaRPr>
          </a:p>
          <a:p>
            <a:r>
              <a:rPr lang="ar-JO" sz="12800" b="1" dirty="0">
                <a:solidFill>
                  <a:srgbClr val="C00000"/>
                </a:solidFill>
              </a:rPr>
              <a:t>الأذى الذي يتسبب به الإنسان للبيئة في حالة الاستخدام الخاطئ للموارد البيئية</a:t>
            </a:r>
            <a:endParaRPr lang="ar-JO" sz="3700" b="1" dirty="0">
              <a:solidFill>
                <a:srgbClr val="C00000"/>
              </a:solidFill>
            </a:endParaRPr>
          </a:p>
          <a:p>
            <a:pPr algn="r">
              <a:lnSpc>
                <a:spcPct val="110000"/>
              </a:lnSpc>
            </a:pPr>
            <a:r>
              <a:rPr lang="ar-JO" sz="8000" dirty="0">
                <a:cs typeface="+mj-cs"/>
              </a:rPr>
              <a:t>منذ القدم، كان الانسان هو المؤثر الأساسي للتلوث البيئي و ذلك من خلال بعض الاستخدامات الخاطئة </a:t>
            </a:r>
          </a:p>
          <a:p>
            <a:pPr algn="r">
              <a:lnSpc>
                <a:spcPct val="110000"/>
              </a:lnSpc>
            </a:pPr>
            <a:r>
              <a:rPr lang="ar-JO" sz="8000" dirty="0">
                <a:cs typeface="+mj-cs"/>
              </a:rPr>
              <a:t>لمواردها و ذلك يتلخص ب:</a:t>
            </a:r>
          </a:p>
          <a:p>
            <a:pPr algn="r">
              <a:lnSpc>
                <a:spcPct val="110000"/>
              </a:lnSpc>
            </a:pPr>
            <a:r>
              <a:rPr lang="ar-JO" sz="8000" b="1" u="sng" dirty="0">
                <a:solidFill>
                  <a:srgbClr val="FF0000"/>
                </a:solidFill>
                <a:cs typeface="+mj-cs"/>
              </a:rPr>
              <a:t>التقليل من الغطاء النباتي</a:t>
            </a:r>
          </a:p>
          <a:p>
            <a:pPr algn="r">
              <a:lnSpc>
                <a:spcPct val="120000"/>
              </a:lnSpc>
            </a:pPr>
            <a:r>
              <a:rPr lang="ar-JO" sz="8000" dirty="0">
                <a:cs typeface="+mj-cs"/>
              </a:rPr>
              <a:t> إذ يقوم بقطع الأشجار للاستفادة من أخشابها للأغراض المنزلية أو للتدفئة، بجانب اشعال الحرائق التي تؤدي</a:t>
            </a:r>
          </a:p>
          <a:p>
            <a:pPr algn="r">
              <a:lnSpc>
                <a:spcPct val="110000"/>
              </a:lnSpc>
            </a:pPr>
            <a:r>
              <a:rPr lang="ar-JO" sz="8000" dirty="0">
                <a:cs typeface="+mj-cs"/>
              </a:rPr>
              <a:t> إلى حرق النباتات البرية بشكلٍ خاصٍ . كمان ان الرعي الجائر اثر سلبا في تقليل إنبات هذه النباتات مرةً أخرى إذ إنّ حرقها أو رعيها من قبل المواشي بشكلٍ جائرٍ يقلل من أزهارها، كما ان مع تزايد أعداد السكان يزيد حاجتهم إلى  المساكن والطرق والمرافق العامة الأخرى، كل ذلك يتم على حساب الأراضي الزراعية. كما نعلم فإن النباتات تساهم في المحافظة على نِسَبِ الغازات في الغلاف الجويّ للأرض، فالنباتات تعتمد في توليد طاقتها على أخذ ثاني أكسيد الكربون من الجو وإعطاء الأكسجين، على العكس من حاجة الكائنات الحية الأخرى إذ تأخد الأكسجين وتعطي ثاني أكسيد الكربون.</a:t>
            </a:r>
            <a:br>
              <a:rPr lang="ar-JO" sz="8000" dirty="0">
                <a:cs typeface="+mj-cs"/>
              </a:rPr>
            </a:br>
            <a:r>
              <a:rPr lang="ar-JO" sz="8800" dirty="0">
                <a:cs typeface="+mj-cs"/>
              </a:rPr>
              <a:t> </a:t>
            </a:r>
          </a:p>
          <a:p>
            <a:pPr algn="r">
              <a:lnSpc>
                <a:spcPct val="110000"/>
              </a:lnSpc>
            </a:pPr>
            <a:r>
              <a:rPr lang="ar-JO" sz="8000" b="1" u="sng" dirty="0">
                <a:solidFill>
                  <a:srgbClr val="FF0000"/>
                </a:solidFill>
                <a:cs typeface="+mj-cs"/>
              </a:rPr>
              <a:t>دخان المصانع</a:t>
            </a:r>
          </a:p>
          <a:p>
            <a:pPr algn="r">
              <a:lnSpc>
                <a:spcPct val="120000"/>
              </a:lnSpc>
            </a:pPr>
            <a:r>
              <a:rPr lang="ar-JO" sz="8000" b="1" u="sng" dirty="0">
                <a:solidFill>
                  <a:srgbClr val="FF0000"/>
                </a:solidFill>
                <a:cs typeface="+mj-cs"/>
              </a:rPr>
              <a:t> </a:t>
            </a:r>
            <a:r>
              <a:rPr lang="ar-JO" sz="7200" dirty="0">
                <a:cs typeface="+mj-cs"/>
              </a:rPr>
              <a:t>لقد تسبب دخان المصانع ووسائل المواصلات في تلويث الغلاف الجوي ونتج عن</a:t>
            </a:r>
          </a:p>
          <a:p>
            <a:pPr marL="1143000" indent="-1143000" algn="r">
              <a:lnSpc>
                <a:spcPct val="120000"/>
              </a:lnSpc>
              <a:buFontTx/>
              <a:buChar char="-"/>
            </a:pPr>
            <a:r>
              <a:rPr lang="ar-JO" sz="7200" dirty="0">
                <a:cs typeface="+mj-cs"/>
              </a:rPr>
              <a:t> هذا التلوث تكوّن الأمطار الحمضية، وظاهرة الاحتباس الحراري، وحدوث اختلال </a:t>
            </a:r>
          </a:p>
          <a:p>
            <a:pPr marL="1143000" indent="-1143000" algn="r">
              <a:lnSpc>
                <a:spcPct val="120000"/>
              </a:lnSpc>
              <a:buFontTx/>
              <a:buChar char="-"/>
            </a:pPr>
            <a:r>
              <a:rPr lang="ar-JO" sz="7200" dirty="0">
                <a:cs typeface="+mj-cs"/>
              </a:rPr>
              <a:t> في طبقة الأوزون التي تعبر الجدار الغازي الذي يعكس الأشعة الضارة القادمة</a:t>
            </a:r>
          </a:p>
          <a:p>
            <a:pPr marL="1143000" indent="-1143000" algn="r">
              <a:lnSpc>
                <a:spcPct val="120000"/>
              </a:lnSpc>
              <a:buFontTx/>
              <a:buChar char="-"/>
            </a:pPr>
            <a:r>
              <a:rPr lang="ar-JO" sz="7200" dirty="0">
                <a:cs typeface="+mj-cs"/>
              </a:rPr>
              <a:t> من الشمس.</a:t>
            </a:r>
            <a:endParaRPr lang="en-US" sz="7200" dirty="0">
              <a:cs typeface="+mj-cs"/>
            </a:endParaRPr>
          </a:p>
          <a:p>
            <a:endParaRPr lang="en-US" dirty="0"/>
          </a:p>
        </p:txBody>
      </p:sp>
      <p:pic>
        <p:nvPicPr>
          <p:cNvPr id="3088" name="Picture 16" descr="العلاقة بين الإنسان والبيئة: تأثير النمط الحياتي والتغيرات المناخية على  البيئة">
            <a:extLst>
              <a:ext uri="{FF2B5EF4-FFF2-40B4-BE49-F238E27FC236}">
                <a16:creationId xmlns:a16="http://schemas.microsoft.com/office/drawing/2014/main" id="{CC0F3E3F-BE45-8D0D-2893-E5EA55AEA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07" y="822562"/>
            <a:ext cx="3213293" cy="1726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0B473BA3-49C1-DB70-71E8-1575C74C3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07" y="3809764"/>
            <a:ext cx="5878285" cy="2819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0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A510-93BD-DCAD-8A4B-9C2830198A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6912AE-4827-5909-F5C6-D05114121146}"/>
              </a:ext>
            </a:extLst>
          </p:cNvPr>
          <p:cNvSpPr>
            <a:spLocks noGrp="1"/>
          </p:cNvSpPr>
          <p:nvPr>
            <p:ph idx="1"/>
          </p:nvPr>
        </p:nvSpPr>
        <p:spPr/>
        <p:txBody>
          <a:bodyPr/>
          <a:lstStyle/>
          <a:p>
            <a:endParaRPr lang="en-US"/>
          </a:p>
        </p:txBody>
      </p:sp>
      <p:sp>
        <p:nvSpPr>
          <p:cNvPr id="4" name="Subtitle 2">
            <a:extLst>
              <a:ext uri="{FF2B5EF4-FFF2-40B4-BE49-F238E27FC236}">
                <a16:creationId xmlns:a16="http://schemas.microsoft.com/office/drawing/2014/main" id="{8FB2E18C-33A6-F20B-E838-FA42F870F6AA}"/>
              </a:ext>
            </a:extLst>
          </p:cNvPr>
          <p:cNvSpPr txBox="1">
            <a:spLocks/>
          </p:cNvSpPr>
          <p:nvPr/>
        </p:nvSpPr>
        <p:spPr>
          <a:xfrm>
            <a:off x="0" y="0"/>
            <a:ext cx="12192000" cy="6858000"/>
          </a:xfrm>
          <a:prstGeom prst="rect">
            <a:avLst/>
          </a:prstGeom>
          <a:solidFill>
            <a:schemeClr val="accent6">
              <a:lumMod val="20000"/>
              <a:lumOff val="80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r-JO" sz="12800" b="1" dirty="0">
              <a:solidFill>
                <a:srgbClr val="C00000"/>
              </a:solidFill>
            </a:endParaRPr>
          </a:p>
          <a:p>
            <a:pPr marL="0" indent="0" algn="ctr">
              <a:buNone/>
            </a:pPr>
            <a:r>
              <a:rPr lang="ar-JO" sz="12800" b="1" dirty="0">
                <a:solidFill>
                  <a:srgbClr val="C00000"/>
                </a:solidFill>
              </a:rPr>
              <a:t>الأذى الذي يتسبب به الإنسان للبيئة في حالة الاستخدام الخاطئ للموارد البيئية</a:t>
            </a:r>
          </a:p>
          <a:p>
            <a:endParaRPr lang="ar-JO" sz="3700" b="1" dirty="0">
              <a:solidFill>
                <a:srgbClr val="C00000"/>
              </a:solidFill>
            </a:endParaRPr>
          </a:p>
          <a:p>
            <a:pPr marL="0" indent="0" algn="r">
              <a:lnSpc>
                <a:spcPct val="100000"/>
              </a:lnSpc>
              <a:buNone/>
            </a:pPr>
            <a:br>
              <a:rPr lang="ar-JO" sz="7200" dirty="0">
                <a:cs typeface="+mj-cs"/>
              </a:rPr>
            </a:br>
            <a:r>
              <a:rPr lang="ar-JO" sz="8800" dirty="0">
                <a:cs typeface="+mj-cs"/>
              </a:rPr>
              <a:t>- </a:t>
            </a:r>
            <a:r>
              <a:rPr lang="ar-JO" sz="8800" b="1" u="sng" dirty="0">
                <a:solidFill>
                  <a:srgbClr val="FF0000"/>
                </a:solidFill>
                <a:cs typeface="+mj-cs"/>
              </a:rPr>
              <a:t>تلويث المياه الجوفية</a:t>
            </a:r>
            <a:endParaRPr lang="ar-JO" sz="8000" b="1" u="sng" dirty="0">
              <a:solidFill>
                <a:srgbClr val="FF0000"/>
              </a:solidFill>
              <a:cs typeface="+mj-cs"/>
            </a:endParaRPr>
          </a:p>
          <a:p>
            <a:pPr marL="0" indent="0" algn="r">
              <a:lnSpc>
                <a:spcPct val="100000"/>
              </a:lnSpc>
              <a:buNone/>
            </a:pPr>
            <a:r>
              <a:rPr lang="ar-JO" sz="8000" dirty="0">
                <a:cs typeface="+mj-cs"/>
              </a:rPr>
              <a:t> يستخدم الإنسان أنواعاً كثيرةً من الأسمدة الكيماوية، والمبيدات الزراعية بهدف زيادة الإنتاج الزراعي،</a:t>
            </a:r>
          </a:p>
          <a:p>
            <a:pPr marL="0" indent="0" algn="r">
              <a:lnSpc>
                <a:spcPct val="100000"/>
              </a:lnSpc>
              <a:buNone/>
            </a:pPr>
            <a:r>
              <a:rPr lang="ar-JO" sz="8000" dirty="0">
                <a:cs typeface="+mj-cs"/>
              </a:rPr>
              <a:t> وعند الإفراط في استخدام هذه المواد يتسرب جزءٌ كبيرٌ من هذه المواد إلى طبقات الأرض مما يؤدي إلى تلويث المياه الجوفية.</a:t>
            </a:r>
            <a:br>
              <a:rPr lang="ar-JO" sz="8000" dirty="0">
                <a:cs typeface="+mj-cs"/>
              </a:rPr>
            </a:br>
            <a:br>
              <a:rPr lang="ar-JO" sz="8000" dirty="0">
                <a:cs typeface="+mj-cs"/>
              </a:rPr>
            </a:br>
            <a:r>
              <a:rPr lang="ar-JO" sz="8800" dirty="0">
                <a:cs typeface="+mj-cs"/>
              </a:rPr>
              <a:t>- </a:t>
            </a:r>
            <a:r>
              <a:rPr lang="ar-JO" sz="8800" b="1" u="sng" dirty="0">
                <a:solidFill>
                  <a:srgbClr val="FF0000"/>
                </a:solidFill>
                <a:cs typeface="+mj-cs"/>
              </a:rPr>
              <a:t>تلويث المياه السطحية</a:t>
            </a:r>
          </a:p>
          <a:p>
            <a:pPr marL="0" indent="0" algn="r">
              <a:lnSpc>
                <a:spcPct val="100000"/>
              </a:lnSpc>
              <a:buNone/>
            </a:pPr>
            <a:r>
              <a:rPr lang="ar-JO" sz="8800" dirty="0">
                <a:cs typeface="+mj-cs"/>
              </a:rPr>
              <a:t> </a:t>
            </a:r>
            <a:r>
              <a:rPr lang="ar-JO" sz="7200" dirty="0">
                <a:cs typeface="+mj-cs"/>
              </a:rPr>
              <a:t>يتم استخراج النفط في مواقع وتتركز الصناعة في مواقع أخرى، مما يستدعي نقل النفط من مكان استخراجها إلى أماكن استعمالها، وتستخدم في نقل هذه المواد ناقلات عملاقة تقطع المسافات الطويلة وسط البحار والمحيطات، وكثيراً ما يحدث تسرّب كميات من النفط من هذه البواخر فتختلط بمياه البحر، وتسبب في موت الأسماك والأحياء البحرية الأخرى التي تتغذى عليها الأسماك.</a:t>
            </a:r>
          </a:p>
          <a:p>
            <a:pPr algn="r">
              <a:lnSpc>
                <a:spcPct val="110000"/>
              </a:lnSpc>
            </a:pPr>
            <a:endParaRPr lang="ar-JO" sz="8800" dirty="0">
              <a:cs typeface="+mj-cs"/>
            </a:endParaRPr>
          </a:p>
          <a:p>
            <a:pPr lvl="8" algn="r">
              <a:lnSpc>
                <a:spcPct val="110000"/>
              </a:lnSpc>
            </a:pPr>
            <a:r>
              <a:rPr lang="ar-JO" sz="7800" dirty="0">
                <a:cs typeface="+mj-cs"/>
              </a:rPr>
              <a:t>تلخيصا لما سبق فان التلوث الذي يتسبب به الانسان يقسم الى:</a:t>
            </a:r>
          </a:p>
          <a:p>
            <a:pPr marL="0" indent="0" algn="r">
              <a:lnSpc>
                <a:spcPct val="110000"/>
              </a:lnSpc>
              <a:buNone/>
            </a:pPr>
            <a:r>
              <a:rPr lang="ar-JO" sz="8800" dirty="0">
                <a:cs typeface="+mj-cs"/>
              </a:rPr>
              <a:t>-تلوث الهواء </a:t>
            </a:r>
          </a:p>
          <a:p>
            <a:pPr marL="0" indent="0" algn="r">
              <a:lnSpc>
                <a:spcPct val="110000"/>
              </a:lnSpc>
              <a:buNone/>
            </a:pPr>
            <a:r>
              <a:rPr lang="ar-JO" sz="8800" dirty="0">
                <a:cs typeface="+mj-cs"/>
              </a:rPr>
              <a:t>- تلوث المياه </a:t>
            </a:r>
          </a:p>
          <a:p>
            <a:pPr marL="0" indent="0" algn="r">
              <a:lnSpc>
                <a:spcPct val="110000"/>
              </a:lnSpc>
              <a:buNone/>
            </a:pPr>
            <a:r>
              <a:rPr lang="ar-JO" sz="8800" dirty="0">
                <a:cs typeface="+mj-cs"/>
              </a:rPr>
              <a:t>- تلوث التربة </a:t>
            </a:r>
          </a:p>
          <a:p>
            <a:pPr algn="r"/>
            <a:endParaRPr lang="en-US" dirty="0"/>
          </a:p>
          <a:p>
            <a:endParaRPr lang="en-US" dirty="0"/>
          </a:p>
        </p:txBody>
      </p:sp>
      <p:pic>
        <p:nvPicPr>
          <p:cNvPr id="5" name="Picture 20" descr="العلاقة بين الانسان والبيئة.. مع 7 طرق للحفاظ على مواردها">
            <a:extLst>
              <a:ext uri="{FF2B5EF4-FFF2-40B4-BE49-F238E27FC236}">
                <a16:creationId xmlns:a16="http://schemas.microsoft.com/office/drawing/2014/main" id="{E2C04670-B333-4FCB-7FC3-46AC9F296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3460626"/>
            <a:ext cx="5856515" cy="32340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9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a:bodyPr>
          <a:lstStyle/>
          <a:p>
            <a:r>
              <a:rPr lang="ar-JO" sz="4400" b="1" dirty="0">
                <a:solidFill>
                  <a:srgbClr val="C00000"/>
                </a:solidFill>
              </a:rPr>
              <a:t>مدى الوعي البيئي لدى المجتمع المحيط</a:t>
            </a:r>
          </a:p>
          <a:p>
            <a:pPr marR="0" lvl="0" algn="r" fontAlgn="auto">
              <a:lnSpc>
                <a:spcPct val="80000"/>
              </a:lnSpc>
              <a:spcAft>
                <a:spcPts val="0"/>
              </a:spcAft>
              <a:buClrTx/>
              <a:buSzTx/>
              <a:tabLst/>
              <a:defRPr/>
            </a:pPr>
            <a:r>
              <a:rPr lang="ar-JO" sz="2000" dirty="0">
                <a:cs typeface="+mj-cs"/>
              </a:rPr>
              <a:t>مع زيادة المشكلات البيئية وتفاقمها مع بداية القرن الواحد والعشرين، نجد أن هناك حاجة ماسة إلي إكساب الأفراد والجماعات تنمية الشعور بالمسئولية تجاه بيئتهم وإكسابهم الوعي البيئي اللازم ليكونوا قادرين على التعامل مع البيئة تعاملا سليما وغير مخل أو مؤذ بمكونات البيئة وأن يقدر هؤلاء الأفراد العلاقة التبادلية ذات التأثير بين الإنسان والبيئة.</a:t>
            </a:r>
          </a:p>
          <a:p>
            <a:pPr marR="0" lvl="0" algn="r" fontAlgn="auto">
              <a:lnSpc>
                <a:spcPct val="80000"/>
              </a:lnSpc>
              <a:spcAft>
                <a:spcPts val="0"/>
              </a:spcAft>
              <a:buClrTx/>
              <a:buSzTx/>
              <a:tabLst/>
              <a:defRPr/>
            </a:pPr>
            <a:r>
              <a:rPr lang="ar-JO" b="1" dirty="0">
                <a:solidFill>
                  <a:srgbClr val="FF0000"/>
                </a:solidFill>
                <a:cs typeface="+mj-cs"/>
              </a:rPr>
              <a:t>الوعى البيئي</a:t>
            </a:r>
            <a:endParaRPr lang="en-US" b="1" dirty="0">
              <a:solidFill>
                <a:srgbClr val="FF0000"/>
              </a:solidFill>
              <a:cs typeface="+mj-cs"/>
            </a:endParaRPr>
          </a:p>
          <a:p>
            <a:pPr marR="0" lvl="0" algn="r" fontAlgn="auto">
              <a:lnSpc>
                <a:spcPct val="80000"/>
              </a:lnSpc>
              <a:spcAft>
                <a:spcPts val="1200"/>
              </a:spcAft>
              <a:buClrTx/>
              <a:buSzTx/>
              <a:tabLst/>
              <a:defRPr/>
            </a:pPr>
            <a:r>
              <a:rPr lang="ar-JO" sz="2000" dirty="0">
                <a:cs typeface="+mj-cs"/>
              </a:rPr>
              <a:t>هو الإدراك لدى أفراد المجتمع بأهمية المحافظة على البيئة ومكوناتها ومنع تلوثها وترشيد استخدام مواردها والتصدي للمخاطر التي قد تتعرض لها، من أجل سلامة وصحة الفرد والمجتمع وهو الشعور بالمسؤولية تجاه البيئة، والطبيعة، والعمل على حمايتها والحفاظ عليها.</a:t>
            </a:r>
          </a:p>
          <a:p>
            <a:pPr marR="0" lvl="0" algn="r" fontAlgn="auto">
              <a:lnSpc>
                <a:spcPct val="80000"/>
              </a:lnSpc>
              <a:spcAft>
                <a:spcPts val="0"/>
              </a:spcAft>
              <a:buClrTx/>
              <a:buSzTx/>
              <a:tabLst/>
              <a:defRPr/>
            </a:pPr>
            <a:r>
              <a:rPr lang="ar-JO" sz="2000" b="1" dirty="0">
                <a:solidFill>
                  <a:srgbClr val="FF0000"/>
                </a:solidFill>
                <a:cs typeface="+mj-cs"/>
              </a:rPr>
              <a:t>الوعي البيئي له أهمية كبيرة للحفاظ على البيئة المحيطة بنا ومنها: </a:t>
            </a:r>
          </a:p>
          <a:p>
            <a:pPr algn="r">
              <a:lnSpc>
                <a:spcPct val="100000"/>
              </a:lnSpc>
            </a:pPr>
            <a:r>
              <a:rPr lang="ar-JO" sz="2000" dirty="0">
                <a:cs typeface="+mj-cs"/>
              </a:rPr>
              <a:t>1.تصحيح الاعتقاد الخاطئ السّائد بأنّ مصادر الطّبيعة مُستمرّةٌ وثابتةٌ وغير قابلة للنّضوب</a:t>
            </a:r>
            <a:r>
              <a:rPr lang="en-US" sz="2000" dirty="0">
                <a:cs typeface="+mj-cs"/>
              </a:rPr>
              <a:t>.</a:t>
            </a:r>
          </a:p>
          <a:p>
            <a:pPr algn="r">
              <a:lnSpc>
                <a:spcPct val="100000"/>
              </a:lnSpc>
            </a:pPr>
            <a:r>
              <a:rPr lang="ar-JO" sz="2000" dirty="0">
                <a:cs typeface="+mj-cs"/>
              </a:rPr>
              <a:t>2. إظهار السلبيّات المترتّبة عن سوء استِغلال مَصادر الطّبيعة، وكل ما يترتّب</a:t>
            </a:r>
            <a:endParaRPr lang="en-US" sz="2000" dirty="0">
              <a:cs typeface="+mj-cs"/>
            </a:endParaRPr>
          </a:p>
          <a:p>
            <a:pPr algn="r">
              <a:lnSpc>
                <a:spcPct val="100000"/>
              </a:lnSpc>
            </a:pPr>
            <a:r>
              <a:rPr lang="ar-JO" sz="2000" dirty="0">
                <a:cs typeface="+mj-cs"/>
              </a:rPr>
              <a:t> عليها من نتائج وآثار اقتصادية ونفسيّة واجتماعية لتفاديها.</a:t>
            </a:r>
            <a:br>
              <a:rPr lang="ar-JO" sz="2000" dirty="0">
                <a:cs typeface="+mj-cs"/>
              </a:rPr>
            </a:br>
            <a:r>
              <a:rPr lang="ar-JO" sz="2000" dirty="0">
                <a:cs typeface="+mj-cs"/>
              </a:rPr>
              <a:t>3.المساهمة في اكتشاف المشاكل البيئيّة وأسبابها الحقيقيّة و ايجاد الحلول المناسبة.</a:t>
            </a:r>
            <a:br>
              <a:rPr lang="ar-JO" sz="2000" dirty="0">
                <a:cs typeface="+mj-cs"/>
              </a:rPr>
            </a:br>
            <a:r>
              <a:rPr lang="ar-JO" sz="2000" dirty="0">
                <a:cs typeface="+mj-cs"/>
              </a:rPr>
              <a:t>4.المساهمة في الحفاظ على البيئة المحيطة بنا نقية وصحية خالية من الأمراض نتيجة انتشار النفايات والمخلفات الضارة وتلوث الهواء والماء بفعل الإنسان .</a:t>
            </a:r>
            <a:br>
              <a:rPr lang="ar-JO" sz="2000" dirty="0">
                <a:cs typeface="+mj-cs"/>
              </a:rPr>
            </a:br>
            <a:endParaRPr lang="ar-JO" sz="2000" dirty="0">
              <a:cs typeface="+mj-cs"/>
            </a:endParaRPr>
          </a:p>
          <a:p>
            <a:endParaRPr lang="en-US" sz="2000" dirty="0"/>
          </a:p>
        </p:txBody>
      </p:sp>
      <p:pic>
        <p:nvPicPr>
          <p:cNvPr id="4098" name="Picture 2" descr="الوعي البيئي - موقع كرسي للتعليم">
            <a:extLst>
              <a:ext uri="{FF2B5EF4-FFF2-40B4-BE49-F238E27FC236}">
                <a16:creationId xmlns:a16="http://schemas.microsoft.com/office/drawing/2014/main" id="{6D20E37D-3501-A06F-9A33-34876431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55096"/>
            <a:ext cx="9144000" cy="1565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أثر تطبيق الحوكمة على تعزيز أهداف التنمية المستدامة: دراسة تحليلية مقارنة  بين التجربتين (الماليزية والمصرية) 2015 - 2022 - المركز الديمقراطي العربي">
            <a:extLst>
              <a:ext uri="{FF2B5EF4-FFF2-40B4-BE49-F238E27FC236}">
                <a16:creationId xmlns:a16="http://schemas.microsoft.com/office/drawing/2014/main" id="{DA4D6328-0707-4700-51ED-3439D240E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48" y="2637276"/>
            <a:ext cx="4617409" cy="196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a:bodyPr>
          <a:lstStyle/>
          <a:p>
            <a:r>
              <a:rPr lang="ar-JO" sz="5400" b="1" dirty="0">
                <a:solidFill>
                  <a:srgbClr val="C00000"/>
                </a:solidFill>
              </a:rPr>
              <a:t>نتائج الاستبانة</a:t>
            </a:r>
          </a:p>
          <a:p>
            <a:r>
              <a:rPr lang="en-US" sz="2800" b="1" dirty="0">
                <a:solidFill>
                  <a:srgbClr val="C00000"/>
                </a:solidFill>
                <a:hlinkClick r:id="rId3"/>
              </a:rPr>
              <a:t>https://docs.google.com/forms/d/e/1FAIpQLScObKBozE8Iskvawe3dXBat8SpKUMiL4K7jsnkDft5q9nSLFQ/viewform?usp=sf_link</a:t>
            </a:r>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p:txBody>
      </p:sp>
      <p:sp>
        <p:nvSpPr>
          <p:cNvPr id="7" name="Rectangle 8">
            <a:extLst>
              <a:ext uri="{FF2B5EF4-FFF2-40B4-BE49-F238E27FC236}">
                <a16:creationId xmlns:a16="http://schemas.microsoft.com/office/drawing/2014/main" id="{9B0BACB1-1402-48A2-B069-4D4A9A5274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a:extLst>
              <a:ext uri="{FF2B5EF4-FFF2-40B4-BE49-F238E27FC236}">
                <a16:creationId xmlns:a16="http://schemas.microsoft.com/office/drawing/2014/main" id="{E7720463-0C68-41E6-A4B3-DFC3CDD8A292}"/>
              </a:ext>
            </a:extLst>
          </p:cNvPr>
          <p:cNvSpPr>
            <a:spLocks noChangeArrowheads="1"/>
          </p:cNvSpPr>
          <p:nvPr/>
        </p:nvSpPr>
        <p:spPr bwMode="auto">
          <a:xfrm>
            <a:off x="0" y="2963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4F1D5CBA-6DB1-4059-9EDE-364C05E74912}"/>
              </a:ext>
            </a:extLst>
          </p:cNvPr>
          <p:cNvSpPr>
            <a:spLocks noChangeArrowheads="1"/>
          </p:cNvSpPr>
          <p:nvPr/>
        </p:nvSpPr>
        <p:spPr bwMode="auto">
          <a:xfrm>
            <a:off x="338667" y="1595438"/>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919AC60E-B454-4C45-A0D1-B3B2FC13FFE5}"/>
              </a:ext>
            </a:extLst>
          </p:cNvPr>
          <p:cNvSpPr>
            <a:spLocks noChangeArrowheads="1"/>
          </p:cNvSpPr>
          <p:nvPr/>
        </p:nvSpPr>
        <p:spPr bwMode="auto">
          <a:xfrm>
            <a:off x="338667" y="4559301"/>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4">
            <a:extLst>
              <a:ext uri="{FF2B5EF4-FFF2-40B4-BE49-F238E27FC236}">
                <a16:creationId xmlns:a16="http://schemas.microsoft.com/office/drawing/2014/main" id="{3F01320F-C25F-4ED8-A4B7-8EFB080D16F5}"/>
              </a:ext>
            </a:extLst>
          </p:cNvPr>
          <p:cNvSpPr>
            <a:spLocks noChangeArrowheads="1"/>
          </p:cNvSpPr>
          <p:nvPr/>
        </p:nvSpPr>
        <p:spPr bwMode="auto">
          <a:xfrm>
            <a:off x="338667" y="7523163"/>
            <a:ext cx="680806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2" name="Picture 21" descr="C:\Users\oatta\AppData\Local\Microsoft\Windows\INetCache\Content.MSO\BCDFD66F.tmp">
            <a:extLst>
              <a:ext uri="{FF2B5EF4-FFF2-40B4-BE49-F238E27FC236}">
                <a16:creationId xmlns:a16="http://schemas.microsoft.com/office/drawing/2014/main" id="{95C16A08-F019-4253-9DA0-9E8E8D91DC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077" y="1824038"/>
            <a:ext cx="3368040" cy="2501900"/>
          </a:xfrm>
          <a:prstGeom prst="rect">
            <a:avLst/>
          </a:prstGeom>
          <a:noFill/>
          <a:ln>
            <a:noFill/>
          </a:ln>
        </p:spPr>
      </p:pic>
      <p:pic>
        <p:nvPicPr>
          <p:cNvPr id="23" name="Picture 22" descr="C:\Users\oatta\AppData\Local\Microsoft\Windows\INetCache\Content.MSO\235D955.tmp">
            <a:extLst>
              <a:ext uri="{FF2B5EF4-FFF2-40B4-BE49-F238E27FC236}">
                <a16:creationId xmlns:a16="http://schemas.microsoft.com/office/drawing/2014/main" id="{C3FB8D72-571E-4220-83A3-B16B4D62FE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78881" y="1824038"/>
            <a:ext cx="3398520" cy="2501900"/>
          </a:xfrm>
          <a:prstGeom prst="rect">
            <a:avLst/>
          </a:prstGeom>
          <a:noFill/>
          <a:ln>
            <a:noFill/>
          </a:ln>
        </p:spPr>
      </p:pic>
      <p:pic>
        <p:nvPicPr>
          <p:cNvPr id="24" name="Picture 23" descr="C:\Users\oatta\AppData\Local\Microsoft\Windows\INetCache\Content.MSO\FD586B2B.tmp">
            <a:extLst>
              <a:ext uri="{FF2B5EF4-FFF2-40B4-BE49-F238E27FC236}">
                <a16:creationId xmlns:a16="http://schemas.microsoft.com/office/drawing/2014/main" id="{4857733A-0532-4256-AF8D-023857BD826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97618" y="1824038"/>
            <a:ext cx="3619500" cy="2501900"/>
          </a:xfrm>
          <a:prstGeom prst="rect">
            <a:avLst/>
          </a:prstGeom>
          <a:noFill/>
          <a:ln>
            <a:noFill/>
          </a:ln>
        </p:spPr>
      </p:pic>
      <p:pic>
        <p:nvPicPr>
          <p:cNvPr id="25" name="Picture 24" descr="C:\Users\oatta\AppData\Local\Microsoft\Windows\INetCache\Content.MSO\54639971.tmp">
            <a:extLst>
              <a:ext uri="{FF2B5EF4-FFF2-40B4-BE49-F238E27FC236}">
                <a16:creationId xmlns:a16="http://schemas.microsoft.com/office/drawing/2014/main" id="{4005FF83-337B-4D0A-A4B7-172F48E260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4837" y="4455099"/>
            <a:ext cx="3383280" cy="2250493"/>
          </a:xfrm>
          <a:prstGeom prst="rect">
            <a:avLst/>
          </a:prstGeom>
          <a:noFill/>
          <a:ln>
            <a:noFill/>
          </a:ln>
        </p:spPr>
      </p:pic>
      <p:pic>
        <p:nvPicPr>
          <p:cNvPr id="26" name="Picture 25" descr="C:\Users\oatta\AppData\Local\Microsoft\Windows\INetCache\Content.MSO\38B64DA7.tmp">
            <a:extLst>
              <a:ext uri="{FF2B5EF4-FFF2-40B4-BE49-F238E27FC236}">
                <a16:creationId xmlns:a16="http://schemas.microsoft.com/office/drawing/2014/main" id="{559D9CA6-B236-49DF-A947-0EA11855FC4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572954" y="4426568"/>
            <a:ext cx="3398520" cy="2279024"/>
          </a:xfrm>
          <a:prstGeom prst="rect">
            <a:avLst/>
          </a:prstGeom>
          <a:noFill/>
          <a:ln>
            <a:noFill/>
          </a:ln>
        </p:spPr>
      </p:pic>
      <p:pic>
        <p:nvPicPr>
          <p:cNvPr id="27" name="Picture 26" descr="C:\Users\oatta\AppData\Local\Microsoft\Windows\INetCache\Content.MSO\F1E2AD4D.tmp">
            <a:extLst>
              <a:ext uri="{FF2B5EF4-FFF2-40B4-BE49-F238E27FC236}">
                <a16:creationId xmlns:a16="http://schemas.microsoft.com/office/drawing/2014/main" id="{806C6BA0-62CA-4E3F-8F2C-03C84497146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066311" y="4421188"/>
            <a:ext cx="3650807" cy="2279024"/>
          </a:xfrm>
          <a:prstGeom prst="rect">
            <a:avLst/>
          </a:prstGeom>
          <a:noFill/>
          <a:ln>
            <a:noFill/>
          </a:ln>
        </p:spPr>
      </p:pic>
    </p:spTree>
    <p:extLst>
      <p:ext uri="{BB962C8B-B14F-4D97-AF65-F5344CB8AC3E}">
        <p14:creationId xmlns:p14="http://schemas.microsoft.com/office/powerpoint/2010/main" val="7171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152400" y="-1"/>
            <a:ext cx="12192000" cy="6858000"/>
          </a:xfrm>
          <a:solidFill>
            <a:schemeClr val="accent6">
              <a:lumMod val="20000"/>
              <a:lumOff val="80000"/>
            </a:schemeClr>
          </a:solidFill>
        </p:spPr>
        <p:txBody>
          <a:bodyPr>
            <a:normAutofit/>
          </a:bodyPr>
          <a:lstStyle/>
          <a:p>
            <a:r>
              <a:rPr lang="ar-JO" sz="5400" b="1" dirty="0">
                <a:solidFill>
                  <a:srgbClr val="C00000"/>
                </a:solidFill>
              </a:rPr>
              <a:t>نتائج الاستبانة</a:t>
            </a:r>
            <a:endParaRPr lang="en-US" sz="2800" b="1" dirty="0">
              <a:solidFill>
                <a:srgbClr val="C00000"/>
              </a:solidFill>
            </a:endParaRPr>
          </a:p>
          <a:p>
            <a:endParaRPr lang="en-US" sz="2800" b="1" dirty="0">
              <a:solidFill>
                <a:srgbClr val="C00000"/>
              </a:solidFill>
            </a:endParaRPr>
          </a:p>
        </p:txBody>
      </p:sp>
      <p:sp>
        <p:nvSpPr>
          <p:cNvPr id="7" name="Rectangle 8">
            <a:extLst>
              <a:ext uri="{FF2B5EF4-FFF2-40B4-BE49-F238E27FC236}">
                <a16:creationId xmlns:a16="http://schemas.microsoft.com/office/drawing/2014/main" id="{9B0BACB1-1402-48A2-B069-4D4A9A5274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a:extLst>
              <a:ext uri="{FF2B5EF4-FFF2-40B4-BE49-F238E27FC236}">
                <a16:creationId xmlns:a16="http://schemas.microsoft.com/office/drawing/2014/main" id="{E7720463-0C68-41E6-A4B3-DFC3CDD8A292}"/>
              </a:ext>
            </a:extLst>
          </p:cNvPr>
          <p:cNvSpPr>
            <a:spLocks noChangeArrowheads="1"/>
          </p:cNvSpPr>
          <p:nvPr/>
        </p:nvSpPr>
        <p:spPr bwMode="auto">
          <a:xfrm>
            <a:off x="0" y="2963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4F1D5CBA-6DB1-4059-9EDE-364C05E74912}"/>
              </a:ext>
            </a:extLst>
          </p:cNvPr>
          <p:cNvSpPr>
            <a:spLocks noChangeArrowheads="1"/>
          </p:cNvSpPr>
          <p:nvPr/>
        </p:nvSpPr>
        <p:spPr bwMode="auto">
          <a:xfrm>
            <a:off x="338667" y="1595438"/>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919AC60E-B454-4C45-A0D1-B3B2FC13FFE5}"/>
              </a:ext>
            </a:extLst>
          </p:cNvPr>
          <p:cNvSpPr>
            <a:spLocks noChangeArrowheads="1"/>
          </p:cNvSpPr>
          <p:nvPr/>
        </p:nvSpPr>
        <p:spPr bwMode="auto">
          <a:xfrm>
            <a:off x="338667" y="4559301"/>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4">
            <a:extLst>
              <a:ext uri="{FF2B5EF4-FFF2-40B4-BE49-F238E27FC236}">
                <a16:creationId xmlns:a16="http://schemas.microsoft.com/office/drawing/2014/main" id="{3F01320F-C25F-4ED8-A4B7-8EFB080D16F5}"/>
              </a:ext>
            </a:extLst>
          </p:cNvPr>
          <p:cNvSpPr>
            <a:spLocks noChangeArrowheads="1"/>
          </p:cNvSpPr>
          <p:nvPr/>
        </p:nvSpPr>
        <p:spPr bwMode="auto">
          <a:xfrm>
            <a:off x="338667" y="7523163"/>
            <a:ext cx="680806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 name="Picture 14" descr="C:\Users\oatta\AppData\Local\Microsoft\Windows\INetCache\Content.MSO\F8DD79E3.tmp">
            <a:extLst>
              <a:ext uri="{FF2B5EF4-FFF2-40B4-BE49-F238E27FC236}">
                <a16:creationId xmlns:a16="http://schemas.microsoft.com/office/drawing/2014/main" id="{47601166-2C9C-4894-9F82-D1B551F16C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6266" y="1187450"/>
            <a:ext cx="3727937" cy="2528888"/>
          </a:xfrm>
          <a:prstGeom prst="rect">
            <a:avLst/>
          </a:prstGeom>
          <a:noFill/>
          <a:ln>
            <a:noFill/>
          </a:ln>
        </p:spPr>
      </p:pic>
      <p:pic>
        <p:nvPicPr>
          <p:cNvPr id="16" name="Picture 15" descr="C:\Users\oatta\AppData\Local\Microsoft\Windows\INetCache\Content.MSO\F0C470E9.tmp">
            <a:extLst>
              <a:ext uri="{FF2B5EF4-FFF2-40B4-BE49-F238E27FC236}">
                <a16:creationId xmlns:a16="http://schemas.microsoft.com/office/drawing/2014/main" id="{DD0313B6-2CC6-4972-BA1F-96D4F71AE7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80102" y="1200944"/>
            <a:ext cx="3532217" cy="2528888"/>
          </a:xfrm>
          <a:prstGeom prst="rect">
            <a:avLst/>
          </a:prstGeom>
          <a:noFill/>
          <a:ln>
            <a:noFill/>
          </a:ln>
        </p:spPr>
      </p:pic>
      <p:pic>
        <p:nvPicPr>
          <p:cNvPr id="17" name="Picture 16" descr="C:\Users\oatta\AppData\Local\Microsoft\Windows\INetCache\Content.MSO\2C53ABDF.tmp">
            <a:extLst>
              <a:ext uri="{FF2B5EF4-FFF2-40B4-BE49-F238E27FC236}">
                <a16:creationId xmlns:a16="http://schemas.microsoft.com/office/drawing/2014/main" id="{7129A5D2-E67B-4E12-9879-DB8FA371D5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91971" y="1200944"/>
            <a:ext cx="3761804" cy="2528888"/>
          </a:xfrm>
          <a:prstGeom prst="rect">
            <a:avLst/>
          </a:prstGeom>
          <a:noFill/>
          <a:ln>
            <a:noFill/>
          </a:ln>
        </p:spPr>
      </p:pic>
      <p:pic>
        <p:nvPicPr>
          <p:cNvPr id="18" name="Picture 17" descr="C:\Users\oatta\AppData\Local\Microsoft\Windows\INetCache\Content.MSO\F6E20045.tmp">
            <a:extLst>
              <a:ext uri="{FF2B5EF4-FFF2-40B4-BE49-F238E27FC236}">
                <a16:creationId xmlns:a16="http://schemas.microsoft.com/office/drawing/2014/main" id="{B849E788-349A-4B57-9570-85AE5810578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83830" y="3965575"/>
            <a:ext cx="3727937" cy="2436811"/>
          </a:xfrm>
          <a:prstGeom prst="rect">
            <a:avLst/>
          </a:prstGeom>
          <a:noFill/>
          <a:ln>
            <a:noFill/>
          </a:ln>
        </p:spPr>
      </p:pic>
      <p:pic>
        <p:nvPicPr>
          <p:cNvPr id="19" name="Picture 18" descr="C:\Users\oatta\AppData\Local\Microsoft\Windows\INetCache\Content.MSO\757C5F9B.tmp">
            <a:extLst>
              <a:ext uri="{FF2B5EF4-FFF2-40B4-BE49-F238E27FC236}">
                <a16:creationId xmlns:a16="http://schemas.microsoft.com/office/drawing/2014/main" id="{DE2260DE-3344-49B3-B251-EDDADF8516A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980103" y="3965575"/>
            <a:ext cx="3510076" cy="2436811"/>
          </a:xfrm>
          <a:prstGeom prst="rect">
            <a:avLst/>
          </a:prstGeom>
          <a:noFill/>
          <a:ln>
            <a:noFill/>
          </a:ln>
        </p:spPr>
      </p:pic>
      <p:pic>
        <p:nvPicPr>
          <p:cNvPr id="20" name="Picture 19" descr="C:\Users\oatta\AppData\Local\Microsoft\Windows\INetCache\Content.MSO\18783761.tmp">
            <a:extLst>
              <a:ext uri="{FF2B5EF4-FFF2-40B4-BE49-F238E27FC236}">
                <a16:creationId xmlns:a16="http://schemas.microsoft.com/office/drawing/2014/main" id="{300C4EE9-F361-4513-B25B-15D0EB87190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588932" y="3965575"/>
            <a:ext cx="3764843" cy="2436812"/>
          </a:xfrm>
          <a:prstGeom prst="rect">
            <a:avLst/>
          </a:prstGeom>
          <a:noFill/>
          <a:ln>
            <a:noFill/>
          </a:ln>
        </p:spPr>
      </p:pic>
    </p:spTree>
    <p:extLst>
      <p:ext uri="{BB962C8B-B14F-4D97-AF65-F5344CB8AC3E}">
        <p14:creationId xmlns:p14="http://schemas.microsoft.com/office/powerpoint/2010/main" val="99982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a:bodyPr>
          <a:lstStyle/>
          <a:p>
            <a:r>
              <a:rPr lang="ar-JO" sz="5400" b="1" dirty="0">
                <a:solidFill>
                  <a:srgbClr val="C00000"/>
                </a:solidFill>
              </a:rPr>
              <a:t>نتائج الاستبانة</a:t>
            </a: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r>
              <a:rPr lang="en-US" sz="2800" b="1" dirty="0">
                <a:solidFill>
                  <a:srgbClr val="C00000"/>
                </a:solidFill>
                <a:hlinkClick r:id="rId3"/>
              </a:rPr>
              <a:t>https://docs.google.com/spreadsheets/d/1C26uTDtsUznCxaHMLo3UMX1xdhe2av3_v_D5aUIRV00/edit?usp=sharing</a:t>
            </a:r>
            <a:endParaRPr lang="en-US" sz="2800" b="1" dirty="0">
              <a:solidFill>
                <a:srgbClr val="C00000"/>
              </a:solidFill>
            </a:endParaRPr>
          </a:p>
          <a:p>
            <a:endParaRPr lang="en-US" sz="2800" b="1" dirty="0">
              <a:solidFill>
                <a:srgbClr val="C00000"/>
              </a:solidFill>
            </a:endParaRPr>
          </a:p>
        </p:txBody>
      </p:sp>
      <p:sp>
        <p:nvSpPr>
          <p:cNvPr id="7" name="Rectangle 8">
            <a:extLst>
              <a:ext uri="{FF2B5EF4-FFF2-40B4-BE49-F238E27FC236}">
                <a16:creationId xmlns:a16="http://schemas.microsoft.com/office/drawing/2014/main" id="{9B0BACB1-1402-48A2-B069-4D4A9A5274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a:extLst>
              <a:ext uri="{FF2B5EF4-FFF2-40B4-BE49-F238E27FC236}">
                <a16:creationId xmlns:a16="http://schemas.microsoft.com/office/drawing/2014/main" id="{E7720463-0C68-41E6-A4B3-DFC3CDD8A292}"/>
              </a:ext>
            </a:extLst>
          </p:cNvPr>
          <p:cNvSpPr>
            <a:spLocks noChangeArrowheads="1"/>
          </p:cNvSpPr>
          <p:nvPr/>
        </p:nvSpPr>
        <p:spPr bwMode="auto">
          <a:xfrm>
            <a:off x="0" y="2963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a:extLst>
              <a:ext uri="{FF2B5EF4-FFF2-40B4-BE49-F238E27FC236}">
                <a16:creationId xmlns:a16="http://schemas.microsoft.com/office/drawing/2014/main" id="{4F1D5CBA-6DB1-4059-9EDE-364C05E74912}"/>
              </a:ext>
            </a:extLst>
          </p:cNvPr>
          <p:cNvSpPr>
            <a:spLocks noChangeArrowheads="1"/>
          </p:cNvSpPr>
          <p:nvPr/>
        </p:nvSpPr>
        <p:spPr bwMode="auto">
          <a:xfrm>
            <a:off x="338667" y="1595438"/>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id="{919AC60E-B454-4C45-A0D1-B3B2FC13FFE5}"/>
              </a:ext>
            </a:extLst>
          </p:cNvPr>
          <p:cNvSpPr>
            <a:spLocks noChangeArrowheads="1"/>
          </p:cNvSpPr>
          <p:nvPr/>
        </p:nvSpPr>
        <p:spPr bwMode="auto">
          <a:xfrm>
            <a:off x="338667" y="4559301"/>
            <a:ext cx="68080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4">
            <a:extLst>
              <a:ext uri="{FF2B5EF4-FFF2-40B4-BE49-F238E27FC236}">
                <a16:creationId xmlns:a16="http://schemas.microsoft.com/office/drawing/2014/main" id="{3F01320F-C25F-4ED8-A4B7-8EFB080D16F5}"/>
              </a:ext>
            </a:extLst>
          </p:cNvPr>
          <p:cNvSpPr>
            <a:spLocks noChangeArrowheads="1"/>
          </p:cNvSpPr>
          <p:nvPr/>
        </p:nvSpPr>
        <p:spPr bwMode="auto">
          <a:xfrm>
            <a:off x="338667" y="7523163"/>
            <a:ext cx="680806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 name="Picture 20" descr="C:\Users\oatta\AppData\Local\Microsoft\Windows\INetCache\Content.MSO\2F94D117.tmp">
            <a:extLst>
              <a:ext uri="{FF2B5EF4-FFF2-40B4-BE49-F238E27FC236}">
                <a16:creationId xmlns:a16="http://schemas.microsoft.com/office/drawing/2014/main" id="{FBD7E3F7-74BB-4890-92AC-CB16329908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21991" y="1259683"/>
            <a:ext cx="6604000" cy="2501900"/>
          </a:xfrm>
          <a:prstGeom prst="rect">
            <a:avLst/>
          </a:prstGeom>
          <a:noFill/>
          <a:ln>
            <a:noFill/>
          </a:ln>
        </p:spPr>
      </p:pic>
    </p:spTree>
    <p:extLst>
      <p:ext uri="{BB962C8B-B14F-4D97-AF65-F5344CB8AC3E}">
        <p14:creationId xmlns:p14="http://schemas.microsoft.com/office/powerpoint/2010/main" val="202058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5C08-0322-F11A-595F-CDF6A3910FB1}"/>
              </a:ext>
            </a:extLst>
          </p:cNvPr>
          <p:cNvSpPr>
            <a:spLocks noGrp="1"/>
          </p:cNvSpPr>
          <p:nvPr>
            <p:ph type="ctrTitle"/>
          </p:nvPr>
        </p:nvSpPr>
        <p:spPr/>
        <p:txBody>
          <a:bodyPr/>
          <a:lstStyle/>
          <a:p>
            <a:br>
              <a:rPr lang="ar-JO" dirty="0"/>
            </a:br>
            <a:endParaRPr lang="en-US" dirty="0"/>
          </a:p>
        </p:txBody>
      </p:sp>
      <p:sp>
        <p:nvSpPr>
          <p:cNvPr id="3" name="Subtitle 2">
            <a:extLst>
              <a:ext uri="{FF2B5EF4-FFF2-40B4-BE49-F238E27FC236}">
                <a16:creationId xmlns:a16="http://schemas.microsoft.com/office/drawing/2014/main" id="{E166EF7B-B78D-0482-2360-B101A00AD60D}"/>
              </a:ext>
            </a:extLst>
          </p:cNvPr>
          <p:cNvSpPr>
            <a:spLocks noGrp="1"/>
          </p:cNvSpPr>
          <p:nvPr>
            <p:ph type="subTitle" idx="1"/>
          </p:nvPr>
        </p:nvSpPr>
        <p:spPr>
          <a:xfrm>
            <a:off x="0" y="0"/>
            <a:ext cx="12192000" cy="6858000"/>
          </a:xfrm>
          <a:solidFill>
            <a:schemeClr val="accent6">
              <a:lumMod val="20000"/>
              <a:lumOff val="80000"/>
            </a:schemeClr>
          </a:solidFill>
        </p:spPr>
        <p:txBody>
          <a:bodyPr>
            <a:normAutofit fontScale="25000" lnSpcReduction="20000"/>
          </a:bodyPr>
          <a:lstStyle/>
          <a:p>
            <a:endParaRPr lang="en-US" sz="5400" b="1" dirty="0">
              <a:solidFill>
                <a:srgbClr val="C00000"/>
              </a:solidFill>
            </a:endParaRPr>
          </a:p>
          <a:p>
            <a:r>
              <a:rPr lang="ar-JO" sz="17600" b="1" dirty="0">
                <a:solidFill>
                  <a:srgbClr val="C00000"/>
                </a:solidFill>
              </a:rPr>
              <a:t>الواجب الإنساني تجاه البيئة وحمايتها</a:t>
            </a:r>
            <a:endParaRPr lang="en-US" sz="17600" b="1" dirty="0">
              <a:solidFill>
                <a:srgbClr val="C00000"/>
              </a:solidFill>
            </a:endParaRPr>
          </a:p>
          <a:p>
            <a:endParaRPr lang="en-US" sz="5400" b="1" dirty="0">
              <a:solidFill>
                <a:srgbClr val="C00000"/>
              </a:solidFill>
            </a:endParaRPr>
          </a:p>
          <a:p>
            <a:endParaRPr lang="en-US" sz="5400" b="1" dirty="0">
              <a:solidFill>
                <a:srgbClr val="C00000"/>
              </a:solidFill>
            </a:endParaRPr>
          </a:p>
          <a:p>
            <a:pPr algn="r" rtl="1">
              <a:lnSpc>
                <a:spcPct val="120000"/>
              </a:lnSpc>
            </a:pPr>
            <a:r>
              <a:rPr lang="ar-JO" sz="2400" dirty="0"/>
              <a:t>- </a:t>
            </a:r>
            <a:r>
              <a:rPr lang="en-US" dirty="0"/>
              <a:t>- </a:t>
            </a:r>
            <a:r>
              <a:rPr lang="ar-JO" sz="9600" dirty="0">
                <a:solidFill>
                  <a:schemeClr val="tx1">
                    <a:lumMod val="95000"/>
                  </a:schemeClr>
                </a:solidFill>
                <a:latin typeface="Google Sans"/>
              </a:rPr>
              <a:t>تحسين التربة بإضافة المادة العضوية. </a:t>
            </a:r>
          </a:p>
          <a:p>
            <a:pPr marL="171450" indent="-171450" algn="r" rtl="1">
              <a:lnSpc>
                <a:spcPct val="120000"/>
              </a:lnSpc>
              <a:buFontTx/>
              <a:buChar char="-"/>
            </a:pPr>
            <a:r>
              <a:rPr lang="ar-JO" sz="9600" dirty="0">
                <a:solidFill>
                  <a:schemeClr val="tx1">
                    <a:lumMod val="95000"/>
                  </a:schemeClr>
                </a:solidFill>
                <a:latin typeface="Google Sans"/>
              </a:rPr>
              <a:t>مكافحة انجراف التربة.</a:t>
            </a:r>
          </a:p>
          <a:p>
            <a:pPr marL="171450" indent="-171450" algn="r" rtl="1">
              <a:lnSpc>
                <a:spcPct val="120000"/>
              </a:lnSpc>
              <a:buFontTx/>
              <a:buChar char="-"/>
            </a:pPr>
            <a:r>
              <a:rPr lang="ar-JO" sz="9600" dirty="0">
                <a:solidFill>
                  <a:schemeClr val="tx1">
                    <a:lumMod val="95000"/>
                  </a:schemeClr>
                </a:solidFill>
                <a:latin typeface="Google Sans"/>
              </a:rPr>
              <a:t>الحد من الفضلات والانبعاثات والضوضاء الناجمة عن حركة الطائرات.</a:t>
            </a:r>
          </a:p>
          <a:p>
            <a:pPr marL="171450" indent="-171450" algn="r" rtl="1">
              <a:lnSpc>
                <a:spcPct val="120000"/>
              </a:lnSpc>
              <a:buFontTx/>
              <a:buChar char="-"/>
            </a:pPr>
            <a:r>
              <a:rPr lang="ar-JO" sz="9600" dirty="0">
                <a:solidFill>
                  <a:schemeClr val="tx1">
                    <a:lumMod val="95000"/>
                  </a:schemeClr>
                </a:solidFill>
                <a:latin typeface="Google Sans"/>
              </a:rPr>
              <a:t>الحد من استخدام المواد الخطرة وتوليد النفايات الخطرة. </a:t>
            </a:r>
          </a:p>
          <a:p>
            <a:pPr marL="171450" indent="-171450" algn="r" rtl="1">
              <a:lnSpc>
                <a:spcPct val="120000"/>
              </a:lnSpc>
              <a:buFontTx/>
              <a:buChar char="-"/>
            </a:pPr>
            <a:r>
              <a:rPr lang="ar-JO" sz="9600" dirty="0">
                <a:solidFill>
                  <a:schemeClr val="tx1">
                    <a:lumMod val="95000"/>
                  </a:schemeClr>
                </a:solidFill>
                <a:latin typeface="Google Sans"/>
              </a:rPr>
              <a:t>المحافظة على المياه وتطبيق الضوابط الإدارية المتعلقة بتخزين</a:t>
            </a:r>
            <a:endParaRPr lang="en-US" sz="9600" dirty="0">
              <a:solidFill>
                <a:schemeClr val="tx1">
                  <a:lumMod val="95000"/>
                </a:schemeClr>
              </a:solidFill>
              <a:latin typeface="Google Sans"/>
            </a:endParaRPr>
          </a:p>
          <a:p>
            <a:pPr algn="r" rtl="1">
              <a:lnSpc>
                <a:spcPct val="120000"/>
              </a:lnSpc>
            </a:pPr>
            <a:r>
              <a:rPr lang="ar-JO" sz="9600" dirty="0">
                <a:solidFill>
                  <a:schemeClr val="tx1">
                    <a:lumMod val="95000"/>
                  </a:schemeClr>
                </a:solidFill>
                <a:latin typeface="Google Sans"/>
              </a:rPr>
              <a:t> المياه والمواد الكيميائية.</a:t>
            </a:r>
          </a:p>
          <a:p>
            <a:pPr marL="171450" indent="-171450" algn="r" rtl="1">
              <a:lnSpc>
                <a:spcPct val="120000"/>
              </a:lnSpc>
              <a:buFontTx/>
              <a:buChar char="-"/>
            </a:pPr>
            <a:r>
              <a:rPr lang="ar-JO" sz="9600" dirty="0">
                <a:solidFill>
                  <a:schemeClr val="tx1">
                    <a:lumMod val="95000"/>
                  </a:schemeClr>
                </a:solidFill>
                <a:latin typeface="Google Sans"/>
              </a:rPr>
              <a:t>إعادة تدوير المواد وتشجيع استخدام المواد المعاد تدويرها</a:t>
            </a:r>
          </a:p>
          <a:p>
            <a:pPr marL="171450" indent="-171450" algn="r" rtl="1">
              <a:lnSpc>
                <a:spcPct val="120000"/>
              </a:lnSpc>
              <a:buFontTx/>
              <a:buChar char="-"/>
            </a:pPr>
            <a:r>
              <a:rPr lang="ar-JO" sz="9600" dirty="0">
                <a:latin typeface="Google Sans"/>
              </a:rPr>
              <a:t>استخدام وسائل النقل العام او المشي إذا كانت المسافة قصيرة</a:t>
            </a:r>
          </a:p>
          <a:p>
            <a:pPr algn="r" rtl="1">
              <a:lnSpc>
                <a:spcPct val="120000"/>
              </a:lnSpc>
            </a:pPr>
            <a:r>
              <a:rPr lang="ar-JO" sz="9600" dirty="0">
                <a:latin typeface="Google Sans"/>
              </a:rPr>
              <a:t>- اتباع طريقة صحيحة للتخلص من النفايات الإشعاعية وحظر التجارب </a:t>
            </a:r>
            <a:endParaRPr lang="en-US" sz="9600" dirty="0">
              <a:latin typeface="Google Sans"/>
            </a:endParaRPr>
          </a:p>
          <a:p>
            <a:pPr algn="r" rtl="1">
              <a:lnSpc>
                <a:spcPct val="120000"/>
              </a:lnSpc>
            </a:pPr>
            <a:r>
              <a:rPr lang="ar-JO" sz="9600" dirty="0">
                <a:latin typeface="Google Sans"/>
              </a:rPr>
              <a:t>النووية</a:t>
            </a:r>
            <a:br>
              <a:rPr lang="ar-JO" sz="3600" dirty="0">
                <a:solidFill>
                  <a:schemeClr val="tx1">
                    <a:lumMod val="95000"/>
                  </a:schemeClr>
                </a:solidFill>
                <a:latin typeface="Google Sans"/>
              </a:rPr>
            </a:br>
            <a:br>
              <a:rPr lang="ar-JO" sz="3200" dirty="0"/>
            </a:br>
            <a:endParaRPr lang="en-US" sz="3600" dirty="0">
              <a:solidFill>
                <a:schemeClr val="tx1">
                  <a:lumMod val="95000"/>
                </a:schemeClr>
              </a:solidFill>
            </a:endParaRPr>
          </a:p>
          <a:p>
            <a:endParaRPr lang="en-US" sz="4400" b="1" dirty="0">
              <a:solidFill>
                <a:srgbClr val="C00000"/>
              </a:solidFill>
            </a:endParaRPr>
          </a:p>
          <a:p>
            <a:endParaRPr lang="en-US" sz="5400" b="1" dirty="0">
              <a:solidFill>
                <a:srgbClr val="C00000"/>
              </a:solidFill>
            </a:endParaRPr>
          </a:p>
          <a:p>
            <a:endParaRPr lang="en-US" sz="5400" b="1" i="0" u="none" strike="noStrike" baseline="0" dirty="0">
              <a:solidFill>
                <a:srgbClr val="C00000"/>
              </a:solidFill>
              <a:latin typeface="SimplifiedArabic"/>
            </a:endParaRPr>
          </a:p>
          <a:p>
            <a:r>
              <a:rPr lang="ar-JO" sz="1800" b="0" i="0" u="none" strike="noStrike" baseline="0" dirty="0">
                <a:latin typeface="SimplifiedArabic"/>
              </a:rPr>
              <a:t>.</a:t>
            </a:r>
            <a:endParaRPr lang="en-US" dirty="0"/>
          </a:p>
        </p:txBody>
      </p:sp>
      <p:pic>
        <p:nvPicPr>
          <p:cNvPr id="5122" name="Picture 2" descr="حماية البيئة في الإسلام - مجلة الاقتصاد الإسلامي">
            <a:extLst>
              <a:ext uri="{FF2B5EF4-FFF2-40B4-BE49-F238E27FC236}">
                <a16:creationId xmlns:a16="http://schemas.microsoft.com/office/drawing/2014/main" id="{C38A637C-15B6-E3F7-DB12-0C7E4D98F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305151"/>
            <a:ext cx="5214257" cy="52371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80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437</TotalTime>
  <Words>1034</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Corbel</vt:lpstr>
      <vt:lpstr>GE_SS_Two_Light</vt:lpstr>
      <vt:lpstr>Google Sans</vt:lpstr>
      <vt:lpstr>SimplifiedArabic</vt:lpstr>
      <vt:lpstr>Tahoma</vt:lpstr>
      <vt:lpstr>Times New Roman</vt:lpstr>
      <vt:lpstr>Wingdings</vt:lpstr>
      <vt:lpstr>Office Theme</vt:lpstr>
      <vt:lpstr> </vt:lpstr>
      <vt:lpstr> </vt:lpstr>
      <vt:lpstr> </vt:lpstr>
      <vt:lpstr>PowerPoint Presentation</vt:lpstr>
      <vt:lpstr> </vt:lpstr>
      <vt:lpstr> </vt:lpstr>
      <vt:lpstr> </vt:lpstr>
      <vt:lpstr> </vt:lpstr>
      <vt:lpstr> </vt:lpstr>
      <vt:lpstr>PowerPoint Presentation</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Bayari, Hadeel D (Amman)</dc:creator>
  <cp:lastModifiedBy>omar attari</cp:lastModifiedBy>
  <cp:revision>8</cp:revision>
  <dcterms:created xsi:type="dcterms:W3CDTF">2023-05-04T10:08:24Z</dcterms:created>
  <dcterms:modified xsi:type="dcterms:W3CDTF">2023-05-21T20:32:04Z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2023-05-04T10:08:56Z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9407f6e4-a5dc-41e4-82b4-52ab4c1bd933</vt:lpwstr>
  </property>
  <property fmtid="{D5CDD505-2E9C-101B-9397-08002B2CF9AE}" pid="8" name="MSIP_Label_1665d9ee-429a-4d5f-97cc-cfb56e044a6e_ContentBits">
    <vt:lpwstr>0</vt:lpwstr>
  </property>
</Properties>
</file>