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8B7E-0260-6166-EC55-F9B592B53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927E4-A5AF-1583-4B8E-2CFFE4C41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0EB500-4CE8-4CBF-122C-CE5AEA71B14F}"/>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4471243E-D889-849D-C38D-A65EBE5D9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BFA5F-2263-0929-3794-1E97CD0EA306}"/>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209235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EBED-F6B8-CD9B-12D7-3638067ACB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6DB5C-4750-4326-2FF2-76B900873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BB764-372E-DBFB-83B5-2D5C779778F1}"/>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88DB990F-A6D8-F70F-7559-F2811D11F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AA4BF-0C9F-85EC-29BE-7DCD75AB77BD}"/>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2645584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B8C56-3F46-DB7A-11EE-D3AF490216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FCEF10-9F5F-3DA0-EA41-983E3D0C01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6427F-55ED-B4DA-729F-743B42A70740}"/>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9D46FF36-59BB-1E16-6A17-97394C1A5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9D240-2319-7599-EED2-C46F2237E7C9}"/>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283988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AE7C-BBC4-6AF7-94ED-D66BC16D7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42484-F28F-9A98-FC8C-198B791A4E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5514D-892C-6096-9DB3-F4AA661B42D9}"/>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5D365E04-5861-3E91-7A75-B332B8FD5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F5F4F-1783-7EBC-67B4-6AF97679983D}"/>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277170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5BCD-C28A-7ECF-40BF-A65A4ADCC5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F42E73-0FD0-833A-2EB8-3DD00E2B6C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6BE32-32C3-7A81-5FA8-DA91DE8BC006}"/>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29830FBE-00CE-6E81-A8BB-7A26156D6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1B2F8-6CC1-69A8-C7B3-125B17DD6AA7}"/>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611054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C759-BEBB-066E-96B6-DCEE35274B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17966-CF8C-94F2-8F9E-9DBD032F7A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4B24B8-9569-B61B-EDA2-154C11D191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FFBE51-B331-5A1B-A8C3-DCA0C8AA8B52}"/>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6" name="Footer Placeholder 5">
            <a:extLst>
              <a:ext uri="{FF2B5EF4-FFF2-40B4-BE49-F238E27FC236}">
                <a16:creationId xmlns:a16="http://schemas.microsoft.com/office/drawing/2014/main" id="{225A3E33-9D7E-C3B0-DF1C-24739EF92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F93CA-A50C-9D32-B86A-8CB94F0C634D}"/>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399493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4AA3-1C01-6184-B5FF-DC94C48CB2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AD50C7-01D5-F919-9AF5-34C6FF9F0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E4BE59-2830-8256-2B5D-4200EAF0E6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AC0C28-FD74-368A-4984-6997FC51A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08F78C-FB35-7180-6BA7-00E26F5D78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E80C7-28EC-9731-E027-A629339E79E5}"/>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8" name="Footer Placeholder 7">
            <a:extLst>
              <a:ext uri="{FF2B5EF4-FFF2-40B4-BE49-F238E27FC236}">
                <a16:creationId xmlns:a16="http://schemas.microsoft.com/office/drawing/2014/main" id="{469200B6-0A92-5E10-B555-F11489EF6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D8FC2C-EDF6-EB3A-B2D3-45861C81BF74}"/>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2747822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3ACA-7388-7082-EC7F-9BF82F4632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3A0A93-128A-61D8-E752-55EF8F235FD3}"/>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4" name="Footer Placeholder 3">
            <a:extLst>
              <a:ext uri="{FF2B5EF4-FFF2-40B4-BE49-F238E27FC236}">
                <a16:creationId xmlns:a16="http://schemas.microsoft.com/office/drawing/2014/main" id="{6E2401F9-124D-AFC9-BF92-C31603A4DD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08C485-0AD8-33AE-102D-6D2E3BB19294}"/>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116987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41CB14-02F7-A864-CDE2-F7D13F88C480}"/>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3" name="Footer Placeholder 2">
            <a:extLst>
              <a:ext uri="{FF2B5EF4-FFF2-40B4-BE49-F238E27FC236}">
                <a16:creationId xmlns:a16="http://schemas.microsoft.com/office/drawing/2014/main" id="{5984D85F-A11D-093E-221A-559C378CA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842393-79F9-9A73-432D-ADE1296F84C5}"/>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428393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5390-6D99-7AD3-9CDB-9D648FA7C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C7BECF-43C1-691B-F849-503D5E1657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32192A-08A2-351B-E6FD-86C0B4CBA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9414B2-9906-5C64-B6D9-CC347CB2D8F5}"/>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6" name="Footer Placeholder 5">
            <a:extLst>
              <a:ext uri="{FF2B5EF4-FFF2-40B4-BE49-F238E27FC236}">
                <a16:creationId xmlns:a16="http://schemas.microsoft.com/office/drawing/2014/main" id="{1E520EF8-0BAD-34B5-26D6-3A3F5C041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BA3CD-72C9-98EA-ED35-B7E122EF589A}"/>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8966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E3F8-7D19-7919-F2BB-5DEADE6B1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0396B-1BF8-1F7C-A5AB-03BE499D4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BB75B-A5D0-DAD5-AABD-248F096CB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BBA5-F020-BAEA-4CDB-3E52087856DB}"/>
              </a:ext>
            </a:extLst>
          </p:cNvPr>
          <p:cNvSpPr>
            <a:spLocks noGrp="1"/>
          </p:cNvSpPr>
          <p:nvPr>
            <p:ph type="dt" sz="half" idx="10"/>
          </p:nvPr>
        </p:nvSpPr>
        <p:spPr/>
        <p:txBody>
          <a:bodyPr/>
          <a:lstStyle/>
          <a:p>
            <a:fld id="{F8D6AE7E-7A4D-4A45-94BB-A4E35964720C}" type="datetimeFigureOut">
              <a:rPr lang="en-US" smtClean="0"/>
              <a:t>5/21/2023</a:t>
            </a:fld>
            <a:endParaRPr lang="en-US"/>
          </a:p>
        </p:txBody>
      </p:sp>
      <p:sp>
        <p:nvSpPr>
          <p:cNvPr id="6" name="Footer Placeholder 5">
            <a:extLst>
              <a:ext uri="{FF2B5EF4-FFF2-40B4-BE49-F238E27FC236}">
                <a16:creationId xmlns:a16="http://schemas.microsoft.com/office/drawing/2014/main" id="{29DFB6A4-C52B-8224-DB9D-31D52597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35D23-5F31-FC25-405F-1A039DFCA7CE}"/>
              </a:ext>
            </a:extLst>
          </p:cNvPr>
          <p:cNvSpPr>
            <a:spLocks noGrp="1"/>
          </p:cNvSpPr>
          <p:nvPr>
            <p:ph type="sldNum" sz="quarter" idx="12"/>
          </p:nvPr>
        </p:nvSpPr>
        <p:spPr/>
        <p:txBody>
          <a:bodyPr/>
          <a:lstStyle/>
          <a:p>
            <a:fld id="{4FB3B079-DDB6-41E7-A549-248A5623086E}" type="slidenum">
              <a:rPr lang="en-US" smtClean="0"/>
              <a:t>‹#›</a:t>
            </a:fld>
            <a:endParaRPr lang="en-US"/>
          </a:p>
        </p:txBody>
      </p:sp>
    </p:spTree>
    <p:extLst>
      <p:ext uri="{BB962C8B-B14F-4D97-AF65-F5344CB8AC3E}">
        <p14:creationId xmlns:p14="http://schemas.microsoft.com/office/powerpoint/2010/main" val="424316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44DFD-18DE-6DF7-4F54-9927DE17B5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3C1C5-EBD1-4B43-FAF7-F1D0C2C0A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180F2-BD14-8914-D9EE-60FE9A0D4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6AE7E-7A4D-4A45-94BB-A4E35964720C}" type="datetimeFigureOut">
              <a:rPr lang="en-US" smtClean="0"/>
              <a:t>5/21/2023</a:t>
            </a:fld>
            <a:endParaRPr lang="en-US"/>
          </a:p>
        </p:txBody>
      </p:sp>
      <p:sp>
        <p:nvSpPr>
          <p:cNvPr id="5" name="Footer Placeholder 4">
            <a:extLst>
              <a:ext uri="{FF2B5EF4-FFF2-40B4-BE49-F238E27FC236}">
                <a16:creationId xmlns:a16="http://schemas.microsoft.com/office/drawing/2014/main" id="{837119BF-9769-D4E4-F2D9-C035D48D6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DCA7A-4CF8-89FF-5EC8-E211794EE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3B079-DDB6-41E7-A549-248A5623086E}" type="slidenum">
              <a:rPr lang="en-US" smtClean="0"/>
              <a:t>‹#›</a:t>
            </a:fld>
            <a:endParaRPr lang="en-US"/>
          </a:p>
        </p:txBody>
      </p:sp>
    </p:spTree>
    <p:extLst>
      <p:ext uri="{BB962C8B-B14F-4D97-AF65-F5344CB8AC3E}">
        <p14:creationId xmlns:p14="http://schemas.microsoft.com/office/powerpoint/2010/main" val="2745130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ky, ground, water&#10;&#10;Description automatically generated">
            <a:extLst>
              <a:ext uri="{FF2B5EF4-FFF2-40B4-BE49-F238E27FC236}">
                <a16:creationId xmlns:a16="http://schemas.microsoft.com/office/drawing/2014/main" id="{CA84B0B4-DD97-1DEA-F7F3-107264414A27}"/>
              </a:ext>
            </a:extLst>
          </p:cNvPr>
          <p:cNvPicPr>
            <a:picLocks noChangeAspect="1"/>
          </p:cNvPicPr>
          <p:nvPr/>
        </p:nvPicPr>
        <p:blipFill rotWithShape="1">
          <a:blip r:embed="rId2">
            <a:extLst>
              <a:ext uri="{28A0092B-C50C-407E-A947-70E740481C1C}">
                <a14:useLocalDpi xmlns:a14="http://schemas.microsoft.com/office/drawing/2010/main" val="0"/>
              </a:ext>
            </a:extLst>
          </a:blip>
          <a:srcRect r="520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0CA1E1-5815-6131-1BC1-AD78838D1ABF}"/>
              </a:ext>
            </a:extLst>
          </p:cNvPr>
          <p:cNvSpPr>
            <a:spLocks noGrp="1"/>
          </p:cNvSpPr>
          <p:nvPr>
            <p:ph type="ctrTitle"/>
          </p:nvPr>
        </p:nvSpPr>
        <p:spPr>
          <a:xfrm>
            <a:off x="477981" y="1122363"/>
            <a:ext cx="4023360" cy="3204134"/>
          </a:xfrm>
        </p:spPr>
        <p:txBody>
          <a:bodyPr anchor="b">
            <a:normAutofit/>
          </a:bodyPr>
          <a:lstStyle/>
          <a:p>
            <a:pPr rtl="1"/>
            <a:r>
              <a:rPr lang="ar-JO" sz="4800" dirty="0">
                <a:latin typeface="SimHei" panose="020B0503020204020204" pitchFamily="49" charset="-122"/>
                <a:ea typeface="SimHei" panose="020B0503020204020204" pitchFamily="49" charset="-122"/>
                <a:cs typeface="Simplified Arabic" panose="02020603050405020304" pitchFamily="18" charset="-78"/>
              </a:rPr>
              <a:t>المغطس</a:t>
            </a:r>
            <a:endParaRPr lang="en-US" sz="4800" dirty="0">
              <a:latin typeface="SimHei" panose="020B0503020204020204" pitchFamily="49" charset="-122"/>
              <a:ea typeface="SimHei" panose="020B0503020204020204" pitchFamily="49" charset="-122"/>
              <a:cs typeface="Simplified Arabic" panose="02020603050405020304" pitchFamily="18" charset="-78"/>
            </a:endParaRPr>
          </a:p>
        </p:txBody>
      </p:sp>
      <p:sp>
        <p:nvSpPr>
          <p:cNvPr id="3" name="Subtitle 2">
            <a:extLst>
              <a:ext uri="{FF2B5EF4-FFF2-40B4-BE49-F238E27FC236}">
                <a16:creationId xmlns:a16="http://schemas.microsoft.com/office/drawing/2014/main" id="{384FE15E-3356-46AE-DD97-E06772296B3F}"/>
              </a:ext>
            </a:extLst>
          </p:cNvPr>
          <p:cNvSpPr>
            <a:spLocks noGrp="1"/>
          </p:cNvSpPr>
          <p:nvPr>
            <p:ph type="subTitle" idx="1"/>
          </p:nvPr>
        </p:nvSpPr>
        <p:spPr>
          <a:xfrm>
            <a:off x="477980" y="4872922"/>
            <a:ext cx="4023359" cy="1208141"/>
          </a:xfrm>
        </p:spPr>
        <p:txBody>
          <a:bodyPr>
            <a:normAutofit/>
          </a:bodyPr>
          <a:lstStyle/>
          <a:p>
            <a:r>
              <a:rPr lang="ar-JO" sz="2000" dirty="0">
                <a:latin typeface="Simplified Arabic" panose="02020603050405020304" pitchFamily="18" charset="-78"/>
                <a:cs typeface="Simplified Arabic" panose="02020603050405020304" pitchFamily="18" charset="-78"/>
              </a:rPr>
              <a:t>عمل الطالبة: نيكول البلة </a:t>
            </a:r>
          </a:p>
          <a:p>
            <a:pPr rtl="1"/>
            <a:r>
              <a:rPr lang="en-GB" sz="2000" dirty="0">
                <a:latin typeface="Simplified Arabic" panose="02020603050405020304" pitchFamily="18" charset="-78"/>
                <a:cs typeface="Simplified Arabic" panose="02020603050405020304" pitchFamily="18" charset="-78"/>
              </a:rPr>
              <a:t>5 “C”</a:t>
            </a:r>
            <a:endParaRPr lang="en-US" sz="2000" dirty="0">
              <a:latin typeface="Simplified Arabic" panose="02020603050405020304" pitchFamily="18" charset="-78"/>
              <a:cs typeface="Simplified Arabic" panose="02020603050405020304" pitchFamily="18" charset="-78"/>
            </a:endParaRPr>
          </a:p>
        </p:txBody>
      </p:sp>
      <p:sp>
        <p:nvSpPr>
          <p:cNvPr id="17"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699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8FCAF869-ADC8-0B94-00B6-B17DAAF91527}"/>
              </a:ext>
            </a:extLst>
          </p:cNvPr>
          <p:cNvSpPr>
            <a:spLocks noGrp="1"/>
          </p:cNvSpPr>
          <p:nvPr>
            <p:ph type="title"/>
          </p:nvPr>
        </p:nvSpPr>
        <p:spPr>
          <a:xfrm>
            <a:off x="1697687" y="946735"/>
            <a:ext cx="4274976" cy="1325563"/>
          </a:xfrm>
        </p:spPr>
        <p:txBody>
          <a:bodyPr>
            <a:normAutofit/>
          </a:bodyPr>
          <a:lstStyle/>
          <a:p>
            <a:pPr algn="r" rtl="1"/>
            <a:r>
              <a:rPr lang="ar-JO" dirty="0">
                <a:latin typeface="Simplified Arabic" panose="02020603050405020304" pitchFamily="18" charset="-78"/>
                <a:cs typeface="Simplified Arabic" panose="02020603050405020304" pitchFamily="18" charset="-78"/>
              </a:rPr>
              <a:t>تاريخ المنطقة</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3802F4B-B39A-A80D-2611-3775EDC26B74}"/>
              </a:ext>
            </a:extLst>
          </p:cNvPr>
          <p:cNvSpPr>
            <a:spLocks noGrp="1"/>
          </p:cNvSpPr>
          <p:nvPr>
            <p:ph idx="1"/>
          </p:nvPr>
        </p:nvSpPr>
        <p:spPr>
          <a:xfrm>
            <a:off x="743072" y="2506662"/>
            <a:ext cx="5393361" cy="4351338"/>
          </a:xfrm>
        </p:spPr>
        <p:txBody>
          <a:bodyPr>
            <a:normAutofit/>
          </a:bodyPr>
          <a:lstStyle/>
          <a:p>
            <a:pPr marL="0" indent="0" algn="r" rtl="1">
              <a:buNone/>
            </a:pPr>
            <a:r>
              <a:rPr lang="ar-JO" sz="1600" b="1" i="0" dirty="0">
                <a:effectLst/>
                <a:latin typeface="Simplified Arabic" panose="02020603050405020304" pitchFamily="18" charset="-78"/>
                <a:cs typeface="Simplified Arabic" panose="02020603050405020304" pitchFamily="18" charset="-78"/>
              </a:rPr>
              <a:t>المغطس</a:t>
            </a:r>
            <a:r>
              <a:rPr lang="ar-JO" sz="1600" b="0" i="0" dirty="0">
                <a:effectLst/>
                <a:latin typeface="Simplified Arabic" panose="02020603050405020304" pitchFamily="18" charset="-78"/>
                <a:cs typeface="Simplified Arabic" panose="02020603050405020304" pitchFamily="18" charset="-78"/>
              </a:rPr>
              <a:t> هو المكان الذي تعمد به </a:t>
            </a:r>
            <a:r>
              <a:rPr lang="ar-JO" sz="1600" b="0" i="0" u="none" strike="noStrike" dirty="0">
                <a:effectLst/>
                <a:latin typeface="Simplified Arabic" panose="02020603050405020304" pitchFamily="18" charset="-78"/>
                <a:cs typeface="Simplified Arabic" panose="02020603050405020304" pitchFamily="18" charset="-78"/>
              </a:rPr>
              <a:t>يسوع</a:t>
            </a:r>
            <a:r>
              <a:rPr lang="ar-JO" sz="1600" b="0" i="0" dirty="0">
                <a:effectLst/>
                <a:latin typeface="Simplified Arabic" panose="02020603050405020304" pitchFamily="18" charset="-78"/>
                <a:cs typeface="Simplified Arabic" panose="02020603050405020304" pitchFamily="18" charset="-78"/>
              </a:rPr>
              <a:t> على يد </a:t>
            </a:r>
            <a:r>
              <a:rPr lang="ar-JO" sz="1600" b="0" i="0" u="none" strike="noStrike" dirty="0">
                <a:effectLst/>
                <a:latin typeface="Simplified Arabic" panose="02020603050405020304" pitchFamily="18" charset="-78"/>
                <a:cs typeface="Simplified Arabic" panose="02020603050405020304" pitchFamily="18" charset="-78"/>
              </a:rPr>
              <a:t>يوحنا المعمدان.</a:t>
            </a:r>
            <a:r>
              <a:rPr lang="ar-JO" sz="1600" b="0" i="0" dirty="0">
                <a:effectLst/>
                <a:latin typeface="Simplified Arabic" panose="02020603050405020304" pitchFamily="18" charset="-78"/>
                <a:cs typeface="Simplified Arabic" panose="02020603050405020304" pitchFamily="18" charset="-78"/>
              </a:rPr>
              <a:t> وقد تم الكشف عن هذه المعلومات على اثر الحفريات الأثرية التي تمت على امتداد «وادي الخرار» منذ عام 1996. أن الأدلة الواردة في النص الإنجيلي، وكتابات المؤرخين البيزنطيين ومؤرخي العصور الوسطى، وكذلك الحفريات الأثرية التي أجريت مؤخراً، تبين أنه الموقع الذي كان </a:t>
            </a:r>
            <a:r>
              <a:rPr lang="ar-JO" sz="1600" b="0" i="0" u="none" strike="noStrike" dirty="0">
                <a:effectLst/>
                <a:latin typeface="Simplified Arabic" panose="02020603050405020304" pitchFamily="18" charset="-78"/>
                <a:cs typeface="Simplified Arabic" panose="02020603050405020304" pitchFamily="18" charset="-78"/>
              </a:rPr>
              <a:t>يوحنا المعمدان</a:t>
            </a:r>
            <a:r>
              <a:rPr lang="ar-JO" sz="1600" b="0" i="0" dirty="0">
                <a:effectLst/>
                <a:latin typeface="Simplified Arabic" panose="02020603050405020304" pitchFamily="18" charset="-78"/>
                <a:cs typeface="Simplified Arabic" panose="02020603050405020304" pitchFamily="18" charset="-78"/>
              </a:rPr>
              <a:t> يبشر ويعمد فيه.</a:t>
            </a:r>
            <a:r>
              <a:rPr lang="ar-JO" sz="1600" b="0" i="0" u="none" strike="noStrike" dirty="0">
                <a:effectLst/>
                <a:latin typeface="Simplified Arabic" panose="02020603050405020304" pitchFamily="18" charset="-78"/>
                <a:cs typeface="Simplified Arabic" panose="02020603050405020304" pitchFamily="18" charset="-78"/>
              </a:rPr>
              <a:t> </a:t>
            </a:r>
          </a:p>
          <a:p>
            <a:pPr marL="0" indent="0" algn="r" rtl="1">
              <a:buNone/>
            </a:pPr>
            <a:r>
              <a:rPr lang="ar-JO" sz="1600" b="0" i="0" dirty="0">
                <a:effectLst/>
                <a:latin typeface="Simplified Arabic" panose="02020603050405020304" pitchFamily="18" charset="-78"/>
                <a:cs typeface="Simplified Arabic" panose="02020603050405020304" pitchFamily="18" charset="-78"/>
              </a:rPr>
              <a:t>يتحدث </a:t>
            </a:r>
            <a:r>
              <a:rPr lang="ar-JO" sz="1600" b="0" i="0" u="none" strike="noStrike" dirty="0">
                <a:effectLst/>
                <a:latin typeface="Simplified Arabic" panose="02020603050405020304" pitchFamily="18" charset="-78"/>
                <a:cs typeface="Simplified Arabic" panose="02020603050405020304" pitchFamily="18" charset="-78"/>
              </a:rPr>
              <a:t>إنجيل يوحنا</a:t>
            </a:r>
            <a:r>
              <a:rPr lang="ar-JO" sz="1600" b="0" i="0" dirty="0">
                <a:effectLst/>
                <a:latin typeface="Simplified Arabic" panose="02020603050405020304" pitchFamily="18" charset="-78"/>
                <a:cs typeface="Simplified Arabic" panose="02020603050405020304" pitchFamily="18" charset="-78"/>
              </a:rPr>
              <a:t> (28:1) عن «بيت عنيا عبر </a:t>
            </a:r>
            <a:r>
              <a:rPr lang="ar-JO" sz="1600" b="0" i="0" u="none" strike="noStrike" dirty="0">
                <a:effectLst/>
                <a:latin typeface="Simplified Arabic" panose="02020603050405020304" pitchFamily="18" charset="-78"/>
                <a:cs typeface="Simplified Arabic" panose="02020603050405020304" pitchFamily="18" charset="-78"/>
              </a:rPr>
              <a:t>الأردن</a:t>
            </a:r>
            <a:r>
              <a:rPr lang="ar-JO" sz="1600" b="0" i="0" dirty="0">
                <a:effectLst/>
                <a:latin typeface="Simplified Arabic" panose="02020603050405020304" pitchFamily="18" charset="-78"/>
                <a:cs typeface="Simplified Arabic" panose="02020603050405020304" pitchFamily="18" charset="-78"/>
              </a:rPr>
              <a:t> حيث كان يوحنا المعمدان يعمد» ويشار هنا إلى عبارة «عبر </a:t>
            </a:r>
            <a:r>
              <a:rPr lang="ar-JO" sz="1600" b="0" i="0" u="none" strike="noStrike" dirty="0">
                <a:effectLst/>
                <a:latin typeface="Simplified Arabic" panose="02020603050405020304" pitchFamily="18" charset="-78"/>
                <a:cs typeface="Simplified Arabic" panose="02020603050405020304" pitchFamily="18" charset="-78"/>
              </a:rPr>
              <a:t>الأردن</a:t>
            </a:r>
            <a:r>
              <a:rPr lang="ar-JO" sz="1600" b="0" i="0" dirty="0">
                <a:effectLst/>
                <a:latin typeface="Simplified Arabic" panose="02020603050405020304" pitchFamily="18" charset="-78"/>
                <a:cs typeface="Simplified Arabic" panose="02020603050405020304" pitchFamily="18" charset="-78"/>
              </a:rPr>
              <a:t>» إلى الضفة الشرقية من النهر. وفي إشارة لاحقة إلى نفس الموقع على الضفة الشرقية يقول إنجيل يوحنا (40:10) أن يسوع المسيح قد سافر أيضاً عبر الأردن حيث كان يوحنا المعمدان يعمد في البداية وذهب مرة أخرى إلى نفس المكان وأقام هناك.</a:t>
            </a:r>
            <a:endParaRPr lang="en-US" sz="1600" dirty="0">
              <a:latin typeface="Simplified Arabic" panose="02020603050405020304" pitchFamily="18" charset="-78"/>
              <a:cs typeface="Simplified Arabic" panose="02020603050405020304" pitchFamily="18" charset="-78"/>
            </a:endParaRP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picture containing text, drawing, art, painting&#10;&#10;Description automatically generated">
            <a:extLst>
              <a:ext uri="{FF2B5EF4-FFF2-40B4-BE49-F238E27FC236}">
                <a16:creationId xmlns:a16="http://schemas.microsoft.com/office/drawing/2014/main" id="{0BD215FE-5627-31DF-FBBB-8DFAE39F7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962" y="2978824"/>
            <a:ext cx="4221597" cy="3172594"/>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1088762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175B89-CF0B-14F7-9C45-E6DB9327DAF0}"/>
              </a:ext>
            </a:extLst>
          </p:cNvPr>
          <p:cNvSpPr>
            <a:spLocks noGrp="1"/>
          </p:cNvSpPr>
          <p:nvPr>
            <p:ph type="title"/>
          </p:nvPr>
        </p:nvSpPr>
        <p:spPr>
          <a:xfrm>
            <a:off x="5799105" y="470163"/>
            <a:ext cx="5189805" cy="1325563"/>
          </a:xfrm>
        </p:spPr>
        <p:txBody>
          <a:bodyPr>
            <a:normAutofit/>
          </a:bodyPr>
          <a:lstStyle/>
          <a:p>
            <a:pPr algn="r" rtl="1"/>
            <a:r>
              <a:rPr lang="ar-JO" dirty="0">
                <a:latin typeface="Simplified Arabic" panose="02020603050405020304" pitchFamily="18" charset="-78"/>
                <a:cs typeface="Simplified Arabic" panose="02020603050405020304" pitchFamily="18" charset="-78"/>
              </a:rPr>
              <a:t>جغرافية الموقع</a:t>
            </a:r>
            <a:endParaRPr lang="en-US" dirty="0">
              <a:latin typeface="Simplified Arabic" panose="02020603050405020304" pitchFamily="18" charset="-78"/>
              <a:cs typeface="Simplified Arabic" panose="02020603050405020304" pitchFamily="18" charset="-78"/>
            </a:endParaRP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map of the middle east&#10;&#10;Description automatically generated with low confidence">
            <a:extLst>
              <a:ext uri="{FF2B5EF4-FFF2-40B4-BE49-F238E27FC236}">
                <a16:creationId xmlns:a16="http://schemas.microsoft.com/office/drawing/2014/main" id="{49210C3E-B2DD-9A00-64CE-18E64AED3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44" y="709863"/>
            <a:ext cx="4777381" cy="524986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F215D7C4-B97B-751F-3A00-8AF91040CBCC}"/>
              </a:ext>
            </a:extLst>
          </p:cNvPr>
          <p:cNvSpPr>
            <a:spLocks noGrp="1"/>
          </p:cNvSpPr>
          <p:nvPr>
            <p:ph idx="1"/>
          </p:nvPr>
        </p:nvSpPr>
        <p:spPr>
          <a:xfrm>
            <a:off x="5894962" y="1621145"/>
            <a:ext cx="5458838" cy="5012919"/>
          </a:xfrm>
        </p:spPr>
        <p:txBody>
          <a:bodyPr>
            <a:noAutofit/>
          </a:bodyPr>
          <a:lstStyle/>
          <a:p>
            <a:pPr marL="0" indent="0" algn="r" rtl="1">
              <a:lnSpc>
                <a:spcPct val="100000"/>
              </a:lnSpc>
              <a:buNone/>
            </a:pPr>
            <a:r>
              <a:rPr lang="ar-JO" sz="1600" b="0" i="0" dirty="0">
                <a:effectLst/>
                <a:latin typeface="Simplified Arabic" panose="02020603050405020304" pitchFamily="18" charset="-78"/>
                <a:cs typeface="Simplified Arabic" panose="02020603050405020304" pitchFamily="18" charset="-78"/>
              </a:rPr>
              <a:t>يقع المغطس في المملكة الأردنية الهاشمية شرقي نهر الأردن، على الحدود الأردنية الفلسطينية. وخلال الحفريات الأخيرة التي جرت في الأردن في عام 1997، تم العثور على سلسلة من المواقع القديمة المرتبطة بالموقع الذي كان يعمد فيه يوحنا المعمدان والذي تعمد فيه يسوع المسيح. وتقع سلسلة المواقع هذه على امتداد وادي الخرار، شرقي </a:t>
            </a:r>
            <a:r>
              <a:rPr lang="ar-JO" sz="1600" b="0" i="0" u="none" strike="noStrike" dirty="0">
                <a:effectLst/>
                <a:latin typeface="Simplified Arabic" panose="02020603050405020304" pitchFamily="18" charset="-78"/>
                <a:cs typeface="Simplified Arabic" panose="02020603050405020304" pitchFamily="18" charset="-78"/>
              </a:rPr>
              <a:t>نهر الأردن</a:t>
            </a:r>
            <a:r>
              <a:rPr lang="ar-JO" sz="1600" b="0" i="0" dirty="0">
                <a:effectLst/>
                <a:latin typeface="Simplified Arabic" panose="02020603050405020304" pitchFamily="18" charset="-78"/>
                <a:cs typeface="Simplified Arabic" panose="02020603050405020304" pitchFamily="18" charset="-78"/>
              </a:rPr>
              <a:t>. تم اكتشاف ديراً بيزنطياً في موقع تل الخرار والمشار اليه باسم «بيت عنيا عبر </a:t>
            </a:r>
            <a:r>
              <a:rPr lang="ar-JO" sz="1600" b="0" i="0" u="none" strike="noStrike" dirty="0">
                <a:effectLst/>
                <a:latin typeface="Simplified Arabic" panose="02020603050405020304" pitchFamily="18" charset="-78"/>
                <a:cs typeface="Simplified Arabic" panose="02020603050405020304" pitchFamily="18" charset="-78"/>
              </a:rPr>
              <a:t>الأردن</a:t>
            </a:r>
            <a:r>
              <a:rPr lang="ar-JO" sz="1600" b="0" i="0" dirty="0">
                <a:effectLst/>
                <a:latin typeface="Simplified Arabic" panose="02020603050405020304" pitchFamily="18" charset="-78"/>
                <a:cs typeface="Simplified Arabic" panose="02020603050405020304" pitchFamily="18" charset="-78"/>
              </a:rPr>
              <a:t>» ويقع هذا الموقع على بعد حوالي كيلومترين شرقي </a:t>
            </a:r>
            <a:r>
              <a:rPr lang="ar-JO" sz="1600" b="0" i="0" u="none" strike="noStrike" dirty="0">
                <a:effectLst/>
                <a:latin typeface="Simplified Arabic" panose="02020603050405020304" pitchFamily="18" charset="-78"/>
                <a:cs typeface="Simplified Arabic" panose="02020603050405020304" pitchFamily="18" charset="-78"/>
              </a:rPr>
              <a:t>نهر الأردن</a:t>
            </a:r>
            <a:r>
              <a:rPr lang="ar-JO" sz="1600" b="0" i="0" dirty="0">
                <a:effectLst/>
                <a:latin typeface="Simplified Arabic" panose="02020603050405020304" pitchFamily="18" charset="-78"/>
                <a:cs typeface="Simplified Arabic" panose="02020603050405020304" pitchFamily="18" charset="-78"/>
              </a:rPr>
              <a:t> في بداية وادي الخرار. وهناك عدة ينابيع طبيعية تشكل بركاً يبدأ منها تدفق </a:t>
            </a:r>
            <a:r>
              <a:rPr lang="ar-JO" sz="1600" b="0" i="0" u="none" strike="noStrike" dirty="0">
                <a:effectLst/>
                <a:latin typeface="Simplified Arabic" panose="02020603050405020304" pitchFamily="18" charset="-78"/>
                <a:cs typeface="Simplified Arabic" panose="02020603050405020304" pitchFamily="18" charset="-78"/>
              </a:rPr>
              <a:t>الماء</a:t>
            </a:r>
            <a:r>
              <a:rPr lang="ar-JO" sz="1600" b="0" i="0" dirty="0">
                <a:effectLst/>
                <a:latin typeface="Simplified Arabic" panose="02020603050405020304" pitchFamily="18" charset="-78"/>
                <a:cs typeface="Simplified Arabic" panose="02020603050405020304" pitchFamily="18" charset="-78"/>
              </a:rPr>
              <a:t> إلى وادي الخرار، وتصب في النهاية في </a:t>
            </a:r>
            <a:r>
              <a:rPr lang="ar-JO" sz="1600" b="0" i="0" u="none" strike="noStrike" dirty="0">
                <a:effectLst/>
                <a:latin typeface="Simplified Arabic" panose="02020603050405020304" pitchFamily="18" charset="-78"/>
                <a:cs typeface="Simplified Arabic" panose="02020603050405020304" pitchFamily="18" charset="-78"/>
              </a:rPr>
              <a:t>نهر الأردن</a:t>
            </a:r>
            <a:r>
              <a:rPr lang="ar-JO" sz="1600" b="0" i="0" dirty="0">
                <a:effectLst/>
                <a:latin typeface="Simplified Arabic" panose="02020603050405020304" pitchFamily="18" charset="-78"/>
                <a:cs typeface="Simplified Arabic" panose="02020603050405020304" pitchFamily="18" charset="-78"/>
              </a:rPr>
              <a:t>. وكذلك واحة رعوية تقع في بداية وادي الخرار وموقع تل الخرار. </a:t>
            </a:r>
          </a:p>
          <a:p>
            <a:pPr marL="0" indent="0" algn="r" rtl="1">
              <a:lnSpc>
                <a:spcPct val="100000"/>
              </a:lnSpc>
              <a:buNone/>
            </a:pPr>
            <a:r>
              <a:rPr lang="ar-JO" sz="1600" b="0" i="0" dirty="0">
                <a:effectLst/>
                <a:latin typeface="Simplified Arabic" panose="02020603050405020304" pitchFamily="18" charset="-78"/>
                <a:cs typeface="Simplified Arabic" panose="02020603050405020304" pitchFamily="18" charset="-78"/>
              </a:rPr>
              <a:t>يوجد ثلاث برك في تل الخرار، وتقع البركة الأولى في المنحدر الغربي السفلي للتل، وهي تعود </a:t>
            </a:r>
            <a:r>
              <a:rPr lang="ar-JO" sz="1600" b="0" i="0" u="none" strike="noStrike" dirty="0">
                <a:effectLst/>
                <a:latin typeface="Simplified Arabic" panose="02020603050405020304" pitchFamily="18" charset="-78"/>
                <a:cs typeface="Simplified Arabic" panose="02020603050405020304" pitchFamily="18" charset="-78"/>
              </a:rPr>
              <a:t>للعهد الروماني</a:t>
            </a:r>
            <a:r>
              <a:rPr lang="ar-JO" sz="1600" b="0" i="0" dirty="0">
                <a:effectLst/>
                <a:latin typeface="Simplified Arabic" panose="02020603050405020304" pitchFamily="18" charset="-78"/>
                <a:cs typeface="Simplified Arabic" panose="02020603050405020304" pitchFamily="18" charset="-78"/>
              </a:rPr>
              <a:t>، أي ما بين القرنين الثالث والرابع بعد الميلاد. أما البركتان الاخريتان، فهما يقعان على قمة الطرف الشمالي لتل الخرار. والبركة الجنوبية مستطيلة الشكل ولها درج داخلي على الجهة الشرقية وأربع درجات تمتد على امتداد عرض البركة، ويمكن مشاهدة ذلك بوضوح. ويستطيع الحجاج النزول إلى البركة من اجل أن يتعمدوا.</a:t>
            </a:r>
          </a:p>
          <a:p>
            <a:pPr marL="0" indent="0" algn="r" rtl="1">
              <a:lnSpc>
                <a:spcPct val="100000"/>
              </a:lnSpc>
              <a:buNone/>
            </a:pPr>
            <a:r>
              <a:rPr lang="ar-JO" sz="1600" b="0" i="0" dirty="0">
                <a:effectLst/>
                <a:latin typeface="Simplified Arabic" panose="02020603050405020304" pitchFamily="18" charset="-78"/>
                <a:cs typeface="Simplified Arabic" panose="02020603050405020304" pitchFamily="18" charset="-78"/>
              </a:rPr>
              <a:t>هنالك بركتان مربعتان تعودان إلى نفس الفترة الرومانية. وقد أضيفت الحجارة المربعة المنحوتة إلى الزاوية الجنوبية الغربية للبركة الشمالية الغربية من فترات لاحقة. وربما كانت تستعمل كدرج للنزول إلى البركة. ويصل الماء إلى البرك بواسطة اقنيه مغطاة بالقناطر.</a:t>
            </a:r>
          </a:p>
          <a:p>
            <a:pPr algn="r" rtl="1">
              <a:lnSpc>
                <a:spcPct val="100000"/>
              </a:lnSpc>
            </a:pPr>
            <a:endParaRPr lang="en-US" sz="1600" dirty="0">
              <a:latin typeface="Simplified Arabic" panose="02020603050405020304" pitchFamily="18" charset="-78"/>
              <a:cs typeface="Simplified Arabic" panose="02020603050405020304" pitchFamily="18" charset="-78"/>
            </a:endParaRPr>
          </a:p>
        </p:txBody>
      </p:sp>
      <p:sp>
        <p:nvSpPr>
          <p:cNvPr id="8" name="Oval 7">
            <a:extLst>
              <a:ext uri="{FF2B5EF4-FFF2-40B4-BE49-F238E27FC236}">
                <a16:creationId xmlns:a16="http://schemas.microsoft.com/office/drawing/2014/main" id="{1BBA948C-D6AC-341B-DE4A-A180ADDF15B4}"/>
              </a:ext>
            </a:extLst>
          </p:cNvPr>
          <p:cNvSpPr/>
          <p:nvPr/>
        </p:nvSpPr>
        <p:spPr>
          <a:xfrm>
            <a:off x="1427584" y="2677886"/>
            <a:ext cx="121298" cy="13062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5A08F-BB06-D81C-AB19-3F9F63C3D7DE}"/>
              </a:ext>
            </a:extLst>
          </p:cNvPr>
          <p:cNvSpPr/>
          <p:nvPr/>
        </p:nvSpPr>
        <p:spPr>
          <a:xfrm>
            <a:off x="1336431" y="2645229"/>
            <a:ext cx="942391" cy="19594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JO" sz="1200" dirty="0">
                <a:latin typeface="Simplified Arabic" panose="02020603050405020304" pitchFamily="18" charset="-78"/>
              </a:rPr>
              <a:t>المغطس</a:t>
            </a:r>
            <a:endParaRPr lang="en-US" sz="1200" dirty="0">
              <a:latin typeface="Simplified Arabic" panose="02020603050405020304" pitchFamily="18" charset="-78"/>
            </a:endParaRPr>
          </a:p>
        </p:txBody>
      </p:sp>
    </p:spTree>
    <p:extLst>
      <p:ext uri="{BB962C8B-B14F-4D97-AF65-F5344CB8AC3E}">
        <p14:creationId xmlns:p14="http://schemas.microsoft.com/office/powerpoint/2010/main" val="38928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65A8218-FBC9-A2C0-3A34-E89C39BBFCF7}"/>
              </a:ext>
            </a:extLst>
          </p:cNvPr>
          <p:cNvSpPr>
            <a:spLocks noGrp="1"/>
          </p:cNvSpPr>
          <p:nvPr>
            <p:ph type="title"/>
          </p:nvPr>
        </p:nvSpPr>
        <p:spPr>
          <a:xfrm>
            <a:off x="838200" y="365125"/>
            <a:ext cx="7288763" cy="1325563"/>
          </a:xfrm>
        </p:spPr>
        <p:txBody>
          <a:bodyPr>
            <a:normAutofit/>
          </a:bodyPr>
          <a:lstStyle/>
          <a:p>
            <a:pPr algn="r" rtl="1"/>
            <a:r>
              <a:rPr lang="ar-JO" dirty="0">
                <a:latin typeface="Simplified Arabic" panose="02020603050405020304" pitchFamily="18" charset="-78"/>
                <a:cs typeface="Simplified Arabic" panose="02020603050405020304" pitchFamily="18" charset="-78"/>
              </a:rPr>
              <a:t>الأهمية الإقتصادية للمغطس على الأردن</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19D66520-F979-F7F3-A05B-B05C1F51A21C}"/>
              </a:ext>
            </a:extLst>
          </p:cNvPr>
          <p:cNvSpPr>
            <a:spLocks noGrp="1"/>
          </p:cNvSpPr>
          <p:nvPr>
            <p:ph idx="1"/>
          </p:nvPr>
        </p:nvSpPr>
        <p:spPr>
          <a:xfrm>
            <a:off x="1069421" y="1355469"/>
            <a:ext cx="5393361" cy="5386329"/>
          </a:xfrm>
        </p:spPr>
        <p:txBody>
          <a:bodyPr>
            <a:noAutofit/>
          </a:bodyPr>
          <a:lstStyle/>
          <a:p>
            <a:pPr marL="0" indent="0" algn="r" rtl="1">
              <a:lnSpc>
                <a:spcPct val="100000"/>
              </a:lnSpc>
              <a:buNone/>
            </a:pPr>
            <a:r>
              <a:rPr lang="ar-JO" sz="1600" b="0" i="0" dirty="0">
                <a:effectLst/>
                <a:latin typeface="Simplified Arabic" panose="02020603050405020304" pitchFamily="18" charset="-78"/>
                <a:cs typeface="Simplified Arabic" panose="02020603050405020304" pitchFamily="18" charset="-78"/>
              </a:rPr>
              <a:t>يضم هذا الموقع الأثري، الذي يقع على بُعد تسعة كيلو مترات شمال </a:t>
            </a:r>
            <a:r>
              <a:rPr lang="ar-JO" sz="1600" b="0" i="0" u="none" strike="noStrike" dirty="0">
                <a:effectLst/>
                <a:latin typeface="Simplified Arabic" panose="02020603050405020304" pitchFamily="18" charset="-78"/>
                <a:cs typeface="Simplified Arabic" panose="02020603050405020304" pitchFamily="18" charset="-78"/>
              </a:rPr>
              <a:t>البحر الميت</a:t>
            </a:r>
            <a:r>
              <a:rPr lang="ar-JO" sz="1600" b="0" i="0" dirty="0">
                <a:effectLst/>
                <a:latin typeface="Simplified Arabic" panose="02020603050405020304" pitchFamily="18" charset="-78"/>
                <a:cs typeface="Simplified Arabic" panose="02020603050405020304" pitchFamily="18" charset="-78"/>
              </a:rPr>
              <a:t>، منطقتين أثريتين رئيسيتين هما تل الخرار، المعروف باسم «تلة مار إلياس» أو «النبي إيليا»، ومنطقة كنائس «يوحنا المعمدان» قُرب </a:t>
            </a:r>
            <a:r>
              <a:rPr lang="ar-JO" sz="1600" b="0" i="0" u="none" strike="noStrike" dirty="0">
                <a:effectLst/>
                <a:latin typeface="Simplified Arabic" panose="02020603050405020304" pitchFamily="18" charset="-78"/>
                <a:cs typeface="Simplified Arabic" panose="02020603050405020304" pitchFamily="18" charset="-78"/>
              </a:rPr>
              <a:t>نهر الأردن</a:t>
            </a:r>
            <a:r>
              <a:rPr lang="ar-JO" sz="1600" b="0" i="0" dirty="0">
                <a:effectLst/>
                <a:latin typeface="Simplified Arabic" panose="02020603050405020304" pitchFamily="18" charset="-78"/>
                <a:cs typeface="Simplified Arabic" panose="02020603050405020304" pitchFamily="18" charset="-78"/>
              </a:rPr>
              <a:t>. و يُعتبر هذا المكان وفقاً للتقاليد المسيحية الموقع الذي تم فيه تعميد يسوع المسيح على يد </a:t>
            </a:r>
            <a:r>
              <a:rPr lang="ar-JO" sz="1600" b="0" i="0" u="none" strike="noStrike" dirty="0">
                <a:effectLst/>
                <a:latin typeface="Simplified Arabic" panose="02020603050405020304" pitchFamily="18" charset="-78"/>
                <a:cs typeface="Simplified Arabic" panose="02020603050405020304" pitchFamily="18" charset="-78"/>
              </a:rPr>
              <a:t>يوحنا المعمدان</a:t>
            </a:r>
            <a:r>
              <a:rPr lang="ar-JO" sz="1600" b="0" i="0" dirty="0">
                <a:effectLst/>
                <a:latin typeface="Simplified Arabic" panose="02020603050405020304" pitchFamily="18" charset="-78"/>
                <a:cs typeface="Simplified Arabic" panose="02020603050405020304" pitchFamily="18" charset="-78"/>
              </a:rPr>
              <a:t>. ويتميز المكان بآثار تعود إلى العصور الرومانية والبيزنطية، كالكنائس والمعابد الصغيرة والأديرة، والكهوف التي كانت تُستخدم كملاجئ للنساك، فضلاً عن البرك المائية المخصصة للتعميد، مما يدل على القيمة الدينية لهذا المكان.  وعليه فقد وافقت </a:t>
            </a:r>
            <a:r>
              <a:rPr lang="ar-JO" sz="1600" b="0" i="0" u="none" strike="noStrike" dirty="0">
                <a:effectLst/>
                <a:latin typeface="Simplified Arabic" panose="02020603050405020304" pitchFamily="18" charset="-78"/>
                <a:cs typeface="Simplified Arabic" panose="02020603050405020304" pitchFamily="18" charset="-78"/>
              </a:rPr>
              <a:t>لجنة التراث العالمي</a:t>
            </a:r>
            <a:r>
              <a:rPr lang="ar-JO" sz="1600" b="0" i="0" dirty="0">
                <a:effectLst/>
                <a:latin typeface="Simplified Arabic" panose="02020603050405020304" pitchFamily="18" charset="-78"/>
                <a:cs typeface="Simplified Arabic" panose="02020603050405020304" pitchFamily="18" charset="-78"/>
              </a:rPr>
              <a:t> التابعة</a:t>
            </a:r>
            <a:r>
              <a:rPr lang="ar-JO" sz="1600" b="1" i="0" dirty="0">
                <a:effectLst/>
                <a:latin typeface="Simplified Arabic" panose="02020603050405020304" pitchFamily="18" charset="-78"/>
                <a:cs typeface="Simplified Arabic" panose="02020603050405020304" pitchFamily="18" charset="-78"/>
              </a:rPr>
              <a:t> </a:t>
            </a:r>
            <a:r>
              <a:rPr lang="ar-JO" sz="1600" b="1" i="0" u="none" strike="noStrike" dirty="0">
                <a:effectLst/>
                <a:latin typeface="Simplified Arabic" panose="02020603050405020304" pitchFamily="18" charset="-78"/>
                <a:cs typeface="Simplified Arabic" panose="02020603050405020304" pitchFamily="18" charset="-78"/>
              </a:rPr>
              <a:t>لليونسكو </a:t>
            </a:r>
            <a:r>
              <a:rPr lang="ar-JO" sz="1600" i="0" dirty="0">
                <a:effectLst/>
                <a:latin typeface="Simplified Arabic" panose="02020603050405020304" pitchFamily="18" charset="-78"/>
                <a:cs typeface="Simplified Arabic" panose="02020603050405020304" pitchFamily="18" charset="-78"/>
              </a:rPr>
              <a:t>في</a:t>
            </a:r>
            <a:r>
              <a:rPr lang="ar-JO" sz="1600" b="1" i="0" dirty="0">
                <a:effectLst/>
                <a:latin typeface="Simplified Arabic" panose="02020603050405020304" pitchFamily="18" charset="-78"/>
                <a:cs typeface="Simplified Arabic" panose="02020603050405020304" pitchFamily="18" charset="-78"/>
              </a:rPr>
              <a:t> </a:t>
            </a:r>
            <a:r>
              <a:rPr lang="ar-JO" sz="1600" b="0" i="0" dirty="0">
                <a:effectLst/>
                <a:latin typeface="Simplified Arabic" panose="02020603050405020304" pitchFamily="18" charset="-78"/>
                <a:cs typeface="Simplified Arabic" panose="02020603050405020304" pitchFamily="18" charset="-78"/>
              </a:rPr>
              <a:t>الثالث من تموز 2015 على إدراج هذا الموقع الثقافي على </a:t>
            </a:r>
            <a:r>
              <a:rPr lang="ar-JO" sz="1600" b="0" i="0" u="none" strike="noStrike" dirty="0">
                <a:effectLst/>
                <a:latin typeface="Simplified Arabic" panose="02020603050405020304" pitchFamily="18" charset="-78"/>
                <a:cs typeface="Simplified Arabic" panose="02020603050405020304" pitchFamily="18" charset="-78"/>
              </a:rPr>
              <a:t>قائمة التراث العالمي</a:t>
            </a:r>
            <a:r>
              <a:rPr lang="ar-JO" sz="1600" b="0" i="0" dirty="0">
                <a:effectLst/>
                <a:latin typeface="Simplified Arabic" panose="02020603050405020304" pitchFamily="18" charset="-78"/>
                <a:cs typeface="Simplified Arabic" panose="02020603050405020304" pitchFamily="18" charset="-78"/>
              </a:rPr>
              <a:t> تحت مسمى "موقع المعمودية" بيت عنيا عبر الأردن (المغطس) (الأردن).</a:t>
            </a:r>
            <a:endParaRPr lang="ar-JO" sz="1600" dirty="0">
              <a:latin typeface="Simplified Arabic" panose="02020603050405020304" pitchFamily="18" charset="-78"/>
              <a:cs typeface="Simplified Arabic" panose="02020603050405020304" pitchFamily="18" charset="-78"/>
            </a:endParaRPr>
          </a:p>
          <a:p>
            <a:pPr algn="r" rtl="1">
              <a:lnSpc>
                <a:spcPct val="100000"/>
              </a:lnSpc>
            </a:pPr>
            <a:r>
              <a:rPr lang="ar-JO" sz="1600" b="0" i="0" dirty="0">
                <a:effectLst/>
                <a:latin typeface="Simplified Arabic" panose="02020603050405020304" pitchFamily="18" charset="-78"/>
                <a:cs typeface="Simplified Arabic" panose="02020603050405020304" pitchFamily="18" charset="-78"/>
              </a:rPr>
              <a:t>يتدفق الآلاف على الموقع في 6 يناير للاحتفال ب «عيد الغطاس» وهو يوم يحتفل فيه المسيحيين بوحي الله المتجسد في يسوع المسيح.</a:t>
            </a:r>
            <a:r>
              <a:rPr lang="ar-JO" sz="1600" dirty="0">
                <a:latin typeface="Simplified Arabic" panose="02020603050405020304" pitchFamily="18" charset="-78"/>
                <a:cs typeface="Simplified Arabic" panose="02020603050405020304" pitchFamily="18" charset="-78"/>
              </a:rPr>
              <a:t> مما يزيد من إيرادات الدولة الأردنية من السياحة الدينية. </a:t>
            </a:r>
            <a:r>
              <a:rPr lang="ar-JO" sz="1600" b="0" i="0" dirty="0">
                <a:effectLst/>
                <a:latin typeface="Simplified Arabic" panose="02020603050405020304" pitchFamily="18" charset="-78"/>
                <a:cs typeface="Simplified Arabic" panose="02020603050405020304" pitchFamily="18" charset="-78"/>
              </a:rPr>
              <a:t>. لذا من المهم العناية بهذا </a:t>
            </a:r>
            <a:r>
              <a:rPr lang="ar-JO" sz="1600" dirty="0">
                <a:latin typeface="Simplified Arabic" panose="02020603050405020304" pitchFamily="18" charset="-78"/>
                <a:cs typeface="Simplified Arabic" panose="02020603050405020304" pitchFamily="18" charset="-78"/>
              </a:rPr>
              <a:t>الموقع المقدس العناية الكاملة خاصة بعد الهبوط الحاد في مستوى الماء فيه بسبب الجفاف. </a:t>
            </a:r>
          </a:p>
          <a:p>
            <a:pPr algn="r" rtl="1">
              <a:lnSpc>
                <a:spcPct val="100000"/>
              </a:lnSpc>
            </a:pPr>
            <a:r>
              <a:rPr lang="ar-JO" sz="1600" b="0" i="0" dirty="0">
                <a:effectLst/>
                <a:latin typeface="Simplified Arabic" panose="02020603050405020304" pitchFamily="18" charset="-78"/>
                <a:cs typeface="Simplified Arabic" panose="02020603050405020304" pitchFamily="18" charset="-78"/>
              </a:rPr>
              <a:t>ويتم تشغيل موقع المعمودية (المغطس) من قبل لجنة، وهي مجلس أمناء مستقل يعينه جلالة الملك عبد الله الثاني المعظم. في عام 2017، أفادت المفوضية أن ما يقرب من 81,000 شخص زاروا الموقع في عام 2016، بزيادة قدرها 23٪ عن عام 2015، من قبل معظم السياح الأوروبيين والأمريكيين والعرب.</a:t>
            </a:r>
            <a:endParaRPr lang="en-US" sz="1600" dirty="0">
              <a:latin typeface="Simplified Arabic" panose="02020603050405020304" pitchFamily="18" charset="-78"/>
              <a:cs typeface="Simplified Arabic" panose="02020603050405020304" pitchFamily="18" charset="-78"/>
            </a:endParaRPr>
          </a:p>
        </p:txBody>
      </p:sp>
      <p:pic>
        <p:nvPicPr>
          <p:cNvPr id="5" name="Picture 4" descr="A picture containing sky, plant, building, tree&#10;&#10;Description automatically generated">
            <a:extLst>
              <a:ext uri="{FF2B5EF4-FFF2-40B4-BE49-F238E27FC236}">
                <a16:creationId xmlns:a16="http://schemas.microsoft.com/office/drawing/2014/main" id="{8A02999D-83AB-8C6A-B382-1CB6E49EFFA1}"/>
              </a:ext>
            </a:extLst>
          </p:cNvPr>
          <p:cNvPicPr>
            <a:picLocks noChangeAspect="1"/>
          </p:cNvPicPr>
          <p:nvPr/>
        </p:nvPicPr>
        <p:blipFill rotWithShape="1">
          <a:blip r:embed="rId2">
            <a:extLst>
              <a:ext uri="{28A0092B-C50C-407E-A947-70E740481C1C}">
                <a14:useLocalDpi xmlns:a14="http://schemas.microsoft.com/office/drawing/2010/main" val="0"/>
              </a:ext>
            </a:extLst>
          </a:blip>
          <a:srcRect l="19806" r="23830" b="1"/>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52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1FF4-F1CE-DE11-6DEB-301B13FF4D0A}"/>
              </a:ext>
            </a:extLst>
          </p:cNvPr>
          <p:cNvSpPr>
            <a:spLocks noGrp="1"/>
          </p:cNvSpPr>
          <p:nvPr>
            <p:ph type="title"/>
          </p:nvPr>
        </p:nvSpPr>
        <p:spPr/>
        <p:txBody>
          <a:bodyPr/>
          <a:lstStyle/>
          <a:p>
            <a:endParaRPr lang="en-US"/>
          </a:p>
        </p:txBody>
      </p:sp>
      <p:pic>
        <p:nvPicPr>
          <p:cNvPr id="4" name="موقع _المغطس_ بالأردن في قائمة التراث العالمي">
            <a:hlinkClick r:id="" action="ppaction://media"/>
            <a:extLst>
              <a:ext uri="{FF2B5EF4-FFF2-40B4-BE49-F238E27FC236}">
                <a16:creationId xmlns:a16="http://schemas.microsoft.com/office/drawing/2014/main" id="{20C5D892-514B-F607-2996-DF0A889A50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38907"/>
          </a:xfrm>
        </p:spPr>
      </p:pic>
    </p:spTree>
    <p:extLst>
      <p:ext uri="{BB962C8B-B14F-4D97-AF65-F5344CB8AC3E}">
        <p14:creationId xmlns:p14="http://schemas.microsoft.com/office/powerpoint/2010/main" val="25743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651</Words>
  <Application>Microsoft Office PowerPoint</Application>
  <PresentationFormat>Widescreen</PresentationFormat>
  <Paragraphs>15</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SimHei</vt:lpstr>
      <vt:lpstr>Arial</vt:lpstr>
      <vt:lpstr>Calibri</vt:lpstr>
      <vt:lpstr>Calibri Light</vt:lpstr>
      <vt:lpstr>Simplified Arabic</vt:lpstr>
      <vt:lpstr>Office Theme</vt:lpstr>
      <vt:lpstr>المغطس</vt:lpstr>
      <vt:lpstr>تاريخ المنطقة</vt:lpstr>
      <vt:lpstr>جغرافية الموقع</vt:lpstr>
      <vt:lpstr>الأهمية الإقتصادية للمغطس على الأردن</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المغطس</dc:title>
  <dc:creator>Issa Bishara Issa AlBilleh</dc:creator>
  <cp:lastModifiedBy>Issa Bishara Issa AlBilleh</cp:lastModifiedBy>
  <cp:revision>1</cp:revision>
  <dcterms:created xsi:type="dcterms:W3CDTF">2023-05-21T18:42:01Z</dcterms:created>
  <dcterms:modified xsi:type="dcterms:W3CDTF">2023-05-21T19:47:43Z</dcterms:modified>
</cp:coreProperties>
</file>