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0"/>
  </p:notesMasterIdLst>
  <p:handoutMasterIdLst>
    <p:handoutMasterId r:id="rId11"/>
  </p:handoutMasterIdLst>
  <p:sldIdLst>
    <p:sldId id="446" r:id="rId5"/>
    <p:sldId id="447" r:id="rId6"/>
    <p:sldId id="448" r:id="rId7"/>
    <p:sldId id="426" r:id="rId8"/>
    <p:sldId id="4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072" y="437557"/>
            <a:ext cx="6581554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ar-JO" b="1" i="1" u="sng" dirty="0"/>
              <a:t>ايقونة رقاد مريم </a:t>
            </a:r>
            <a:endParaRPr lang="en-US" b="1" i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F05BD-F1BA-1ADC-0BCE-88FFB5428663}"/>
              </a:ext>
            </a:extLst>
          </p:cNvPr>
          <p:cNvSpPr txBox="1"/>
          <p:nvPr/>
        </p:nvSpPr>
        <p:spPr>
          <a:xfrm>
            <a:off x="0" y="4926563"/>
            <a:ext cx="360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i="1" dirty="0">
                <a:solidFill>
                  <a:schemeClr val="bg1"/>
                </a:solidFill>
              </a:rPr>
              <a:t>نتالي</a:t>
            </a:r>
            <a:r>
              <a:rPr lang="ar-JO" dirty="0">
                <a:solidFill>
                  <a:schemeClr val="bg1"/>
                </a:solidFill>
              </a:rPr>
              <a:t> </a:t>
            </a:r>
            <a:r>
              <a:rPr lang="ar-JO" b="1" i="1" dirty="0">
                <a:solidFill>
                  <a:schemeClr val="bg1"/>
                </a:solidFill>
              </a:rPr>
              <a:t>دبابنة</a:t>
            </a:r>
            <a:r>
              <a:rPr lang="ar-JO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JO" b="1" i="1" dirty="0">
                <a:solidFill>
                  <a:schemeClr val="bg1"/>
                </a:solidFill>
              </a:rPr>
              <a:t>يارا ابو العظام </a:t>
            </a:r>
          </a:p>
          <a:p>
            <a:pPr algn="ctr"/>
            <a:r>
              <a:rPr lang="ar-JO" b="1" i="1" dirty="0">
                <a:solidFill>
                  <a:schemeClr val="bg1"/>
                </a:solidFill>
              </a:rPr>
              <a:t>11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19C0D-19C1-900E-9495-8E4136DDF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318" y="1903443"/>
            <a:ext cx="4761239" cy="43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3" y="537628"/>
            <a:ext cx="11174819" cy="903767"/>
          </a:xfrm>
        </p:spPr>
        <p:txBody>
          <a:bodyPr/>
          <a:lstStyle/>
          <a:p>
            <a:pPr algn="r"/>
            <a:r>
              <a:rPr lang="ar-JO" dirty="0"/>
              <a:t>ما معنى رقاد السيدة العذراء ؟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288" y="1157928"/>
            <a:ext cx="4645152" cy="4197096"/>
          </a:xfrm>
        </p:spPr>
        <p:txBody>
          <a:bodyPr/>
          <a:lstStyle/>
          <a:p>
            <a:pPr algn="r"/>
            <a:r>
              <a:rPr lang="ar-JO" b="1" i="1" dirty="0">
                <a:effectLst/>
                <a:latin typeface="arial" panose="020B0604020202020204" pitchFamily="34" charset="0"/>
              </a:rPr>
              <a:t>يعبر مصطلح الرقاد عن الاعتقاد بأن العذراء ماتت دون معاناة، في حالة سلام روحي. لا يقوم هذا الاعتقاد على أي أساس كتابي، بل يؤكده التقليد المسيحي الأرثوذكسي المقدس. </a:t>
            </a:r>
            <a:endParaRPr lang="ar-JO" b="1" i="1" dirty="0">
              <a:latin typeface="arial" panose="020B0604020202020204" pitchFamily="34" charset="0"/>
            </a:endParaRPr>
          </a:p>
          <a:p>
            <a:pPr algn="r"/>
            <a:r>
              <a:rPr lang="ar-JO" b="1" i="1" dirty="0">
                <a:latin typeface="arial" panose="020B0604020202020204" pitchFamily="34" charset="0"/>
              </a:rPr>
              <a:t>يتم الاحتفال به في 15 اغسطس. </a:t>
            </a:r>
            <a:endParaRPr lang="en-US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7328F-3A3A-FD66-5D17-EE64CECF6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40" y="1553361"/>
            <a:ext cx="5031558" cy="4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9444-99D8-D993-7131-7C25DFB6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420" y="4179555"/>
            <a:ext cx="3619501" cy="877824"/>
          </a:xfrm>
        </p:spPr>
        <p:txBody>
          <a:bodyPr/>
          <a:lstStyle/>
          <a:p>
            <a:pPr algn="ctr"/>
            <a:r>
              <a:rPr lang="ar-JO" dirty="0"/>
              <a:t>دير البلمند-لبنان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D6221-F24A-B1A0-AF88-C50B2F94A2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r"/>
            <a:r>
              <a:rPr lang="ar-JO" sz="2000" b="1" i="1" dirty="0"/>
              <a:t>تعتبر ايقونة رقاد والدة الاله الموجودة في دير البلمند. انها من اكثر الايقونات شمولية وسردا لكل ما رافق هذا الحدث العيظيم و المفصلي للكنيسة.</a:t>
            </a:r>
            <a:endParaRPr lang="en-US" sz="20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9C626-A59F-654F-829E-8BD2A70F6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401" y="850621"/>
            <a:ext cx="5775649" cy="25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9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459" y="30199"/>
            <a:ext cx="5605272" cy="1572126"/>
          </a:xfrm>
        </p:spPr>
        <p:txBody>
          <a:bodyPr anchor="ctr" anchorCtr="0"/>
          <a:lstStyle/>
          <a:p>
            <a:r>
              <a:rPr lang="ar-JO" dirty="0"/>
              <a:t>شرح ايقونة عيد رقاد والدة الاله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4065" y="1523503"/>
            <a:ext cx="4946904" cy="5005718"/>
          </a:xfrm>
        </p:spPr>
        <p:txBody>
          <a:bodyPr/>
          <a:lstStyle/>
          <a:p>
            <a:pPr marL="342900" indent="-342900" algn="r" rtl="1">
              <a:buAutoNum type="arabicPeriod"/>
            </a:pPr>
            <a:r>
              <a:rPr lang="ar-JO" b="1" i="1" dirty="0"/>
              <a:t>الشكل الاساسي للايقونة         المشهد الاساسي هو العذراء راقدة و امامها الرب يسوع المسيح يبنظر اليها متقبلا بين يديه روحها الطاهرة. </a:t>
            </a:r>
          </a:p>
          <a:p>
            <a:pPr marL="342900" indent="-342900" algn="r" rtl="1">
              <a:buAutoNum type="arabicPeriod"/>
            </a:pPr>
            <a:r>
              <a:rPr lang="ar-JO" b="1" i="1" dirty="0"/>
              <a:t>روح العذراء         تظهر روح والدة الاله بهيئة طفل ملفوف بأقمطة بيضاء ببهء الروح المستنيرة. ونرى غي بعض الايقونات اجنحة لروح العذراء ترمز الى حالتها الروحية.</a:t>
            </a:r>
          </a:p>
          <a:p>
            <a:pPr marL="342900" indent="-342900" algn="r" rtl="1">
              <a:buAutoNum type="arabicPeriod"/>
            </a:pPr>
            <a:r>
              <a:rPr lang="ar-JO" b="1" i="1" dirty="0"/>
              <a:t>الرسل         "ايها الرسل اجتمعوا من الاقطار الي هنا في قرية الجسثمانية و اضجعوا جسدي وانت تقبل روحي يا ابني و االاهي " </a:t>
            </a:r>
          </a:p>
          <a:p>
            <a:pPr marL="342900" indent="-342900" algn="r" rtl="1">
              <a:buAutoNum type="arabicPeriod"/>
            </a:pPr>
            <a:r>
              <a:rPr lang="ar-JO" b="1" i="1" dirty="0"/>
              <a:t>محور الايقونة        الاول عامودي يظهر مع حركة الرسل النازلة نحو والدة الاله. الثاني جسد والدة الاله يشكل افقي .</a:t>
            </a:r>
          </a:p>
          <a:p>
            <a:pPr algn="r" rtl="1"/>
            <a:r>
              <a:rPr lang="ar-JO" b="1" i="1" u="sng" dirty="0"/>
              <a:t>و عند المركز هو المعنى الحقيقي لهذا العيد.</a:t>
            </a:r>
          </a:p>
          <a:p>
            <a:pPr algn="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D6680B-7620-A7FE-FD19-0641A37B25CC}"/>
              </a:ext>
            </a:extLst>
          </p:cNvPr>
          <p:cNvCxnSpPr/>
          <p:nvPr/>
        </p:nvCxnSpPr>
        <p:spPr>
          <a:xfrm flipH="1">
            <a:off x="8888247" y="1800809"/>
            <a:ext cx="4385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834B34-2083-13A9-83D1-496D81597998}"/>
              </a:ext>
            </a:extLst>
          </p:cNvPr>
          <p:cNvCxnSpPr/>
          <p:nvPr/>
        </p:nvCxnSpPr>
        <p:spPr>
          <a:xfrm flipH="1">
            <a:off x="9734938" y="2959111"/>
            <a:ext cx="4385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0DD52F-AAA7-A8DB-7DF0-D8CF16830187}"/>
              </a:ext>
            </a:extLst>
          </p:cNvPr>
          <p:cNvCxnSpPr/>
          <p:nvPr/>
        </p:nvCxnSpPr>
        <p:spPr>
          <a:xfrm flipH="1">
            <a:off x="10173477" y="4469363"/>
            <a:ext cx="4385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56D58A-D961-473D-BB8B-C84F732A1E89}"/>
              </a:ext>
            </a:extLst>
          </p:cNvPr>
          <p:cNvCxnSpPr/>
          <p:nvPr/>
        </p:nvCxnSpPr>
        <p:spPr>
          <a:xfrm flipH="1">
            <a:off x="9619861" y="5635690"/>
            <a:ext cx="4385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985EA6-32D9-CF56-D7D1-B6D63907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31" y="1253014"/>
            <a:ext cx="3856459" cy="53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4368" y="2344596"/>
            <a:ext cx="4946904" cy="2871216"/>
          </a:xfrm>
        </p:spPr>
        <p:txBody>
          <a:bodyPr/>
          <a:lstStyle/>
          <a:p>
            <a:pPr algn="r" rtl="1"/>
            <a:r>
              <a:rPr lang="ar-JO" b="1" i="1" dirty="0"/>
              <a:t>6. بطرس و بولس و آخرون         نشاهد في الايقونات بطرس عند رأس العذراء و بولس الاناء المصطفى من جهة القدمين في حال تضرع و تمجيد "افرحي يا ام الحياة يا نجما علا سناه, ما عرفت ابنك بالجسد, ما نظرت محياه لكنه لي ظهر و بمزاك رؤاه" </a:t>
            </a:r>
            <a:endParaRPr lang="en-US" b="1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2ECA4-A686-5017-E36B-504CEB68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5192"/>
            <a:ext cx="5605272" cy="1572126"/>
          </a:xfrm>
        </p:spPr>
        <p:txBody>
          <a:bodyPr>
            <a:normAutofit/>
          </a:bodyPr>
          <a:lstStyle/>
          <a:p>
            <a:pPr algn="r" rtl="1"/>
            <a:r>
              <a:rPr lang="ar-JO" sz="1800" dirty="0"/>
              <a:t>5</a:t>
            </a:r>
            <a:r>
              <a:rPr lang="ar-JO" sz="1800" b="1" i="1" dirty="0"/>
              <a:t>. البناءان        البناءان في الخلف يمثلان المدينة و لم تعد تلك المدينة مدينة الحجر بل هي مدينة الروح . </a:t>
            </a:r>
            <a:endParaRPr lang="en-US" sz="1800" b="1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7C83B-BD30-0A7F-D50D-B0A479E757C6}"/>
              </a:ext>
            </a:extLst>
          </p:cNvPr>
          <p:cNvCxnSpPr/>
          <p:nvPr/>
        </p:nvCxnSpPr>
        <p:spPr>
          <a:xfrm flipH="1">
            <a:off x="10313438" y="1131296"/>
            <a:ext cx="4385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940375-297D-A937-D03A-9F4B4EB925B3}"/>
              </a:ext>
            </a:extLst>
          </p:cNvPr>
          <p:cNvCxnSpPr/>
          <p:nvPr/>
        </p:nvCxnSpPr>
        <p:spPr>
          <a:xfrm flipH="1">
            <a:off x="9008550" y="2631232"/>
            <a:ext cx="4385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58492A-FB5E-0E9F-1880-42391E25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18" y="2631231"/>
            <a:ext cx="3305867" cy="29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1320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{E0C89903-78AE-4CEF-8B16-074B110DA0BA}tf78479028_win32</Template>
  <TotalTime>47</TotalTime>
  <Words>261</Words>
  <Application>Microsoft Office PowerPoint</Application>
  <PresentationFormat>Widescreen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ايقونة رقاد مريم </vt:lpstr>
      <vt:lpstr>ما معنى رقاد السيدة العذراء ؟</vt:lpstr>
      <vt:lpstr>دير البلمند-لبنان  </vt:lpstr>
      <vt:lpstr>شرح ايقونة عيد رقاد والدة الاله </vt:lpstr>
      <vt:lpstr>5. البناءان        البناءان في الخلف يمثلان المدينة و لم تعد تلك المدينة مدينة الحجر بل هي مدينة الروح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ايقونة رقاد مريم </dc:title>
  <dc:creator>fawzi abualidam</dc:creator>
  <cp:lastModifiedBy>fawzi abualidam</cp:lastModifiedBy>
  <cp:revision>3</cp:revision>
  <dcterms:created xsi:type="dcterms:W3CDTF">2023-05-21T06:52:23Z</dcterms:created>
  <dcterms:modified xsi:type="dcterms:W3CDTF">2023-05-21T07:39:44Z</dcterms:modified>
</cp:coreProperties>
</file>