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 id="258" r:id="rId3"/>
    <p:sldId id="257"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59" autoAdjust="0"/>
    <p:restoredTop sz="94660"/>
  </p:normalViewPr>
  <p:slideViewPr>
    <p:cSldViewPr snapToGrid="0">
      <p:cViewPr>
        <p:scale>
          <a:sx n="71" d="100"/>
          <a:sy n="71" d="100"/>
        </p:scale>
        <p:origin x="714"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jpe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20D1B21-FDFA-4D21-85BE-9A3F3DEE0E58}" type="datetimeFigureOut">
              <a:rPr lang="en-US" smtClean="0"/>
              <a:t>5/21/2023</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538E9644-B997-4C83-B9C3-69978CDAAABA}" type="slidenum">
              <a:rPr lang="en-US" smtClean="0"/>
              <a:t>‹#›</a:t>
            </a:fld>
            <a:endParaRPr lang="en-US" dirty="0"/>
          </a:p>
        </p:txBody>
      </p:sp>
    </p:spTree>
    <p:extLst>
      <p:ext uri="{BB962C8B-B14F-4D97-AF65-F5344CB8AC3E}">
        <p14:creationId xmlns:p14="http://schemas.microsoft.com/office/powerpoint/2010/main" val="1071254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20D1B21-FDFA-4D21-85BE-9A3F3DEE0E58}" type="datetimeFigureOut">
              <a:rPr lang="en-US" smtClean="0"/>
              <a:t>5/21/2023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38E9644-B997-4C83-B9C3-69978CDAAABA}" type="slidenum">
              <a:rPr lang="en-US" smtClean="0"/>
              <a:t>‹#›</a:t>
            </a:fld>
            <a:endParaRPr lang="en-US" dirty="0"/>
          </a:p>
        </p:txBody>
      </p:sp>
    </p:spTree>
    <p:extLst>
      <p:ext uri="{BB962C8B-B14F-4D97-AF65-F5344CB8AC3E}">
        <p14:creationId xmlns:p14="http://schemas.microsoft.com/office/powerpoint/2010/main" val="2850475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20D1B21-FDFA-4D21-85BE-9A3F3DEE0E58}" type="datetimeFigureOut">
              <a:rPr lang="en-US" smtClean="0"/>
              <a:t>5/21/2023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8E9644-B997-4C83-B9C3-69978CDAAABA}" type="slidenum">
              <a:rPr lang="en-US" smtClean="0"/>
              <a:t>‹#›</a:t>
            </a:fld>
            <a:endParaRPr lang="en-US" dirty="0"/>
          </a:p>
        </p:txBody>
      </p:sp>
    </p:spTree>
    <p:extLst>
      <p:ext uri="{BB962C8B-B14F-4D97-AF65-F5344CB8AC3E}">
        <p14:creationId xmlns:p14="http://schemas.microsoft.com/office/powerpoint/2010/main" val="34058310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20D1B21-FDFA-4D21-85BE-9A3F3DEE0E58}" type="datetimeFigureOut">
              <a:rPr lang="en-US" smtClean="0"/>
              <a:t>5/21/2023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8E9644-B997-4C83-B9C3-69978CDAAABA}" type="slidenum">
              <a:rPr lang="en-US" smtClean="0"/>
              <a:t>‹#›</a:t>
            </a:fld>
            <a:endParaRPr lang="en-US" dirty="0"/>
          </a:p>
        </p:txBody>
      </p:sp>
    </p:spTree>
    <p:extLst>
      <p:ext uri="{BB962C8B-B14F-4D97-AF65-F5344CB8AC3E}">
        <p14:creationId xmlns:p14="http://schemas.microsoft.com/office/powerpoint/2010/main" val="39616655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20D1B21-FDFA-4D21-85BE-9A3F3DEE0E58}" type="datetimeFigureOut">
              <a:rPr lang="en-US" smtClean="0"/>
              <a:t>5/21/2023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8E9644-B997-4C83-B9C3-69978CDAAABA}" type="slidenum">
              <a:rPr lang="en-US" smtClean="0"/>
              <a:t>‹#›</a:t>
            </a:fld>
            <a:endParaRPr lang="en-US" dirty="0"/>
          </a:p>
        </p:txBody>
      </p:sp>
    </p:spTree>
    <p:extLst>
      <p:ext uri="{BB962C8B-B14F-4D97-AF65-F5344CB8AC3E}">
        <p14:creationId xmlns:p14="http://schemas.microsoft.com/office/powerpoint/2010/main" val="8500957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20D1B21-FDFA-4D21-85BE-9A3F3DEE0E58}" type="datetimeFigureOut">
              <a:rPr lang="en-US" smtClean="0"/>
              <a:t>5/21/2023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8E9644-B997-4C83-B9C3-69978CDAAABA}" type="slidenum">
              <a:rPr lang="en-US" smtClean="0"/>
              <a:t>‹#›</a:t>
            </a:fld>
            <a:endParaRPr lang="en-US" dirty="0"/>
          </a:p>
        </p:txBody>
      </p:sp>
    </p:spTree>
    <p:extLst>
      <p:ext uri="{BB962C8B-B14F-4D97-AF65-F5344CB8AC3E}">
        <p14:creationId xmlns:p14="http://schemas.microsoft.com/office/powerpoint/2010/main" val="37607273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20D1B21-FDFA-4D21-85BE-9A3F3DEE0E58}" type="datetimeFigureOut">
              <a:rPr lang="en-US" smtClean="0"/>
              <a:t>5/21/2023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8E9644-B997-4C83-B9C3-69978CDAAABA}" type="slidenum">
              <a:rPr lang="en-US" smtClean="0"/>
              <a:t>‹#›</a:t>
            </a:fld>
            <a:endParaRPr lang="en-US" dirty="0"/>
          </a:p>
        </p:txBody>
      </p:sp>
    </p:spTree>
    <p:extLst>
      <p:ext uri="{BB962C8B-B14F-4D97-AF65-F5344CB8AC3E}">
        <p14:creationId xmlns:p14="http://schemas.microsoft.com/office/powerpoint/2010/main" val="1478436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0D1B21-FDFA-4D21-85BE-9A3F3DEE0E58}" type="datetimeFigureOut">
              <a:rPr lang="en-US" smtClean="0"/>
              <a:t>5/21/2023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8E9644-B997-4C83-B9C3-69978CDAAABA}" type="slidenum">
              <a:rPr lang="en-US" smtClean="0"/>
              <a:t>‹#›</a:t>
            </a:fld>
            <a:endParaRPr lang="en-US" dirty="0"/>
          </a:p>
        </p:txBody>
      </p:sp>
    </p:spTree>
    <p:extLst>
      <p:ext uri="{BB962C8B-B14F-4D97-AF65-F5344CB8AC3E}">
        <p14:creationId xmlns:p14="http://schemas.microsoft.com/office/powerpoint/2010/main" val="15624776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0D1B21-FDFA-4D21-85BE-9A3F3DEE0E58}" type="datetimeFigureOut">
              <a:rPr lang="en-US" smtClean="0"/>
              <a:t>5/21/2023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8E9644-B997-4C83-B9C3-69978CDAAABA}" type="slidenum">
              <a:rPr lang="en-US" smtClean="0"/>
              <a:t>‹#›</a:t>
            </a:fld>
            <a:endParaRPr lang="en-US" dirty="0"/>
          </a:p>
        </p:txBody>
      </p:sp>
    </p:spTree>
    <p:extLst>
      <p:ext uri="{BB962C8B-B14F-4D97-AF65-F5344CB8AC3E}">
        <p14:creationId xmlns:p14="http://schemas.microsoft.com/office/powerpoint/2010/main" val="2825291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0D1B21-FDFA-4D21-85BE-9A3F3DEE0E58}" type="datetimeFigureOut">
              <a:rPr lang="en-US" smtClean="0"/>
              <a:t>5/21/2023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538E9644-B997-4C83-B9C3-69978CDAAABA}" type="slidenum">
              <a:rPr lang="en-US" smtClean="0"/>
              <a:t>‹#›</a:t>
            </a:fld>
            <a:endParaRPr lang="en-US" dirty="0"/>
          </a:p>
        </p:txBody>
      </p:sp>
    </p:spTree>
    <p:extLst>
      <p:ext uri="{BB962C8B-B14F-4D97-AF65-F5344CB8AC3E}">
        <p14:creationId xmlns:p14="http://schemas.microsoft.com/office/powerpoint/2010/main" val="2597674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20D1B21-FDFA-4D21-85BE-9A3F3DEE0E58}" type="datetimeFigureOut">
              <a:rPr lang="en-US" smtClean="0"/>
              <a:t>5/21/2023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8E9644-B997-4C83-B9C3-69978CDAAABA}" type="slidenum">
              <a:rPr lang="en-US" smtClean="0"/>
              <a:t>‹#›</a:t>
            </a:fld>
            <a:endParaRPr lang="en-US" dirty="0"/>
          </a:p>
        </p:txBody>
      </p:sp>
    </p:spTree>
    <p:extLst>
      <p:ext uri="{BB962C8B-B14F-4D97-AF65-F5344CB8AC3E}">
        <p14:creationId xmlns:p14="http://schemas.microsoft.com/office/powerpoint/2010/main" val="1234526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20D1B21-FDFA-4D21-85BE-9A3F3DEE0E58}" type="datetimeFigureOut">
              <a:rPr lang="en-US" smtClean="0"/>
              <a:t>5/21/2023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38E9644-B997-4C83-B9C3-69978CDAAABA}" type="slidenum">
              <a:rPr lang="en-US" smtClean="0"/>
              <a:t>‹#›</a:t>
            </a:fld>
            <a:endParaRPr lang="en-US" dirty="0"/>
          </a:p>
        </p:txBody>
      </p:sp>
    </p:spTree>
    <p:extLst>
      <p:ext uri="{BB962C8B-B14F-4D97-AF65-F5344CB8AC3E}">
        <p14:creationId xmlns:p14="http://schemas.microsoft.com/office/powerpoint/2010/main" val="2943392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20D1B21-FDFA-4D21-85BE-9A3F3DEE0E58}" type="datetimeFigureOut">
              <a:rPr lang="en-US" smtClean="0"/>
              <a:t>5/21/2023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38E9644-B997-4C83-B9C3-69978CDAAABA}" type="slidenum">
              <a:rPr lang="en-US" smtClean="0"/>
              <a:t>‹#›</a:t>
            </a:fld>
            <a:endParaRPr lang="en-US" dirty="0"/>
          </a:p>
        </p:txBody>
      </p:sp>
    </p:spTree>
    <p:extLst>
      <p:ext uri="{BB962C8B-B14F-4D97-AF65-F5344CB8AC3E}">
        <p14:creationId xmlns:p14="http://schemas.microsoft.com/office/powerpoint/2010/main" val="3654422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20D1B21-FDFA-4D21-85BE-9A3F3DEE0E58}" type="datetimeFigureOut">
              <a:rPr lang="en-US" smtClean="0"/>
              <a:t>5/21/2023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38E9644-B997-4C83-B9C3-69978CDAAABA}" type="slidenum">
              <a:rPr lang="en-US" smtClean="0"/>
              <a:t>‹#›</a:t>
            </a:fld>
            <a:endParaRPr lang="en-US" dirty="0"/>
          </a:p>
        </p:txBody>
      </p:sp>
    </p:spTree>
    <p:extLst>
      <p:ext uri="{BB962C8B-B14F-4D97-AF65-F5344CB8AC3E}">
        <p14:creationId xmlns:p14="http://schemas.microsoft.com/office/powerpoint/2010/main" val="2076090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0D1B21-FDFA-4D21-85BE-9A3F3DEE0E58}" type="datetimeFigureOut">
              <a:rPr lang="en-US" smtClean="0"/>
              <a:t>5/21/2023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38E9644-B997-4C83-B9C3-69978CDAAABA}" type="slidenum">
              <a:rPr lang="en-US" smtClean="0"/>
              <a:t>‹#›</a:t>
            </a:fld>
            <a:endParaRPr lang="en-US" dirty="0"/>
          </a:p>
        </p:txBody>
      </p:sp>
    </p:spTree>
    <p:extLst>
      <p:ext uri="{BB962C8B-B14F-4D97-AF65-F5344CB8AC3E}">
        <p14:creationId xmlns:p14="http://schemas.microsoft.com/office/powerpoint/2010/main" val="521519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20D1B21-FDFA-4D21-85BE-9A3F3DEE0E58}" type="datetimeFigureOut">
              <a:rPr lang="en-US" smtClean="0"/>
              <a:t>5/21/2023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38E9644-B997-4C83-B9C3-69978CDAAABA}" type="slidenum">
              <a:rPr lang="en-US" smtClean="0"/>
              <a:t>‹#›</a:t>
            </a:fld>
            <a:endParaRPr lang="en-US" dirty="0"/>
          </a:p>
        </p:txBody>
      </p:sp>
    </p:spTree>
    <p:extLst>
      <p:ext uri="{BB962C8B-B14F-4D97-AF65-F5344CB8AC3E}">
        <p14:creationId xmlns:p14="http://schemas.microsoft.com/office/powerpoint/2010/main" val="3738929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20D1B21-FDFA-4D21-85BE-9A3F3DEE0E58}" type="datetimeFigureOut">
              <a:rPr lang="en-US" smtClean="0"/>
              <a:t>5/21/2023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38E9644-B997-4C83-B9C3-69978CDAAABA}" type="slidenum">
              <a:rPr lang="en-US" smtClean="0"/>
              <a:t>‹#›</a:t>
            </a:fld>
            <a:endParaRPr lang="en-US" dirty="0"/>
          </a:p>
        </p:txBody>
      </p:sp>
    </p:spTree>
    <p:extLst>
      <p:ext uri="{BB962C8B-B14F-4D97-AF65-F5344CB8AC3E}">
        <p14:creationId xmlns:p14="http://schemas.microsoft.com/office/powerpoint/2010/main" val="3609277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20D1B21-FDFA-4D21-85BE-9A3F3DEE0E58}" type="datetimeFigureOut">
              <a:rPr lang="en-US" smtClean="0"/>
              <a:t>5/21/2023</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38E9644-B997-4C83-B9C3-69978CDAAABA}" type="slidenum">
              <a:rPr lang="en-US" smtClean="0"/>
              <a:t>‹#›</a:t>
            </a:fld>
            <a:endParaRPr lang="en-US" dirty="0"/>
          </a:p>
        </p:txBody>
      </p:sp>
    </p:spTree>
    <p:extLst>
      <p:ext uri="{BB962C8B-B14F-4D97-AF65-F5344CB8AC3E}">
        <p14:creationId xmlns:p14="http://schemas.microsoft.com/office/powerpoint/2010/main" val="146976062"/>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 id="2147483742"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JO" dirty="0" smtClean="0"/>
              <a:t>الجوع والفقر في العالم</a:t>
            </a:r>
            <a:endParaRPr lang="en-US" dirty="0"/>
          </a:p>
        </p:txBody>
      </p:sp>
      <p:sp>
        <p:nvSpPr>
          <p:cNvPr id="3" name="Subtitle 2"/>
          <p:cNvSpPr>
            <a:spLocks noGrp="1"/>
          </p:cNvSpPr>
          <p:nvPr>
            <p:ph type="subTitle" idx="1"/>
          </p:nvPr>
        </p:nvSpPr>
        <p:spPr/>
        <p:txBody>
          <a:bodyPr>
            <a:normAutofit/>
          </a:bodyPr>
          <a:lstStyle/>
          <a:p>
            <a:r>
              <a:rPr lang="ar-JO" dirty="0" smtClean="0"/>
              <a:t>ماجد ابو برهم</a:t>
            </a:r>
          </a:p>
          <a:p>
            <a:r>
              <a:rPr lang="ar-JO" dirty="0" smtClean="0"/>
              <a:t>فارس حنوش</a:t>
            </a:r>
          </a:p>
          <a:p>
            <a:r>
              <a:rPr lang="ar-JO" dirty="0" smtClean="0"/>
              <a:t>رامي الصناع</a:t>
            </a:r>
            <a:endParaRPr lang="en-US" dirty="0"/>
          </a:p>
        </p:txBody>
      </p:sp>
    </p:spTree>
    <p:extLst>
      <p:ext uri="{BB962C8B-B14F-4D97-AF65-F5344CB8AC3E}">
        <p14:creationId xmlns:p14="http://schemas.microsoft.com/office/powerpoint/2010/main" val="31490428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7999"/>
          </a:xfrm>
        </p:spPr>
        <p:txBody>
          <a:bodyPr>
            <a:normAutofit/>
          </a:bodyPr>
          <a:lstStyle/>
          <a:p>
            <a:pPr marL="0" indent="0" algn="ctr">
              <a:buNone/>
            </a:pPr>
            <a:r>
              <a:rPr lang="ar-JO" sz="8000" dirty="0" smtClean="0"/>
              <a:t>شكرا لأستماعكم</a:t>
            </a:r>
            <a:endParaRPr lang="en-US" sz="8000" dirty="0"/>
          </a:p>
        </p:txBody>
      </p:sp>
    </p:spTree>
    <p:extLst>
      <p:ext uri="{BB962C8B-B14F-4D97-AF65-F5344CB8AC3E}">
        <p14:creationId xmlns:p14="http://schemas.microsoft.com/office/powerpoint/2010/main" val="27329023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JO" dirty="0" smtClean="0"/>
              <a:t>تعريف الجوع والفقر </a:t>
            </a:r>
            <a:endParaRPr lang="en-US" dirty="0"/>
          </a:p>
        </p:txBody>
      </p:sp>
      <p:sp>
        <p:nvSpPr>
          <p:cNvPr id="3" name="Content Placeholder 2"/>
          <p:cNvSpPr>
            <a:spLocks noGrp="1"/>
          </p:cNvSpPr>
          <p:nvPr>
            <p:ph idx="1"/>
          </p:nvPr>
        </p:nvSpPr>
        <p:spPr/>
        <p:txBody>
          <a:bodyPr>
            <a:normAutofit/>
          </a:bodyPr>
          <a:lstStyle/>
          <a:p>
            <a:pPr marL="0" indent="0" algn="r">
              <a:buNone/>
            </a:pPr>
            <a:r>
              <a:rPr lang="ar-JO" dirty="0" smtClean="0"/>
              <a:t>الفقر هو عدم </a:t>
            </a:r>
            <a:r>
              <a:rPr lang="ar-JO" dirty="0"/>
              <a:t>وجود ما يكفي من المال </a:t>
            </a:r>
            <a:r>
              <a:rPr lang="ar-JO" dirty="0" smtClean="0"/>
              <a:t>لتغطية الاحتياجات الاساسية من مأكل وملبس ومأوى.</a:t>
            </a:r>
          </a:p>
          <a:p>
            <a:pPr marL="0" indent="0" algn="r">
              <a:buNone/>
            </a:pPr>
            <a:r>
              <a:rPr lang="ar-JO" dirty="0" smtClean="0"/>
              <a:t>اما الجوع فهو </a:t>
            </a:r>
            <a:r>
              <a:rPr lang="ar-JO" dirty="0"/>
              <a:t>الضيق المرتبط بنقص </a:t>
            </a:r>
            <a:r>
              <a:rPr lang="ar-JO" dirty="0" smtClean="0"/>
              <a:t>الغذاء وسوء التغذية. وزدياد الأمراض </a:t>
            </a:r>
            <a:r>
              <a:rPr lang="ar-JO" dirty="0"/>
              <a:t>وصعوبة الحصول على الخدمات الطبية</a:t>
            </a:r>
          </a:p>
          <a:p>
            <a:pPr marL="0" indent="0" algn="r">
              <a:buNone/>
            </a:pPr>
            <a:endParaRPr lang="ar-JO" dirty="0" smtClean="0"/>
          </a:p>
        </p:txBody>
      </p:sp>
    </p:spTree>
    <p:extLst>
      <p:ext uri="{BB962C8B-B14F-4D97-AF65-F5344CB8AC3E}">
        <p14:creationId xmlns:p14="http://schemas.microsoft.com/office/powerpoint/2010/main" val="21400000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JO" dirty="0" smtClean="0"/>
              <a:t>اسباب </a:t>
            </a:r>
            <a:r>
              <a:rPr lang="ar-JO" dirty="0"/>
              <a:t>ا</a:t>
            </a:r>
            <a:r>
              <a:rPr lang="ar-JO" dirty="0" smtClean="0"/>
              <a:t>لجوع والفقر في العالم</a:t>
            </a:r>
            <a:endParaRPr lang="en-US" dirty="0"/>
          </a:p>
        </p:txBody>
      </p:sp>
      <p:sp>
        <p:nvSpPr>
          <p:cNvPr id="3" name="Content Placeholder 2"/>
          <p:cNvSpPr>
            <a:spLocks noGrp="1"/>
          </p:cNvSpPr>
          <p:nvPr>
            <p:ph idx="1"/>
          </p:nvPr>
        </p:nvSpPr>
        <p:spPr>
          <a:xfrm>
            <a:off x="0" y="2030507"/>
            <a:ext cx="12192000" cy="4827494"/>
          </a:xfrm>
        </p:spPr>
        <p:txBody>
          <a:bodyPr>
            <a:normAutofit fontScale="62500" lnSpcReduction="20000"/>
          </a:bodyPr>
          <a:lstStyle/>
          <a:p>
            <a:pPr marL="0" indent="0" algn="r">
              <a:buNone/>
            </a:pPr>
            <a:r>
              <a:rPr lang="ar-JO" sz="3800" dirty="0" smtClean="0"/>
              <a:t>النزاعات والحروب والكوارث الطبيعية يعتبروا من اهم اسباب الجوع  والفقر في </a:t>
            </a:r>
            <a:r>
              <a:rPr lang="ar-JO" sz="3800" dirty="0"/>
              <a:t>العالم </a:t>
            </a:r>
            <a:r>
              <a:rPr lang="ar-JO" sz="3800" dirty="0" smtClean="0"/>
              <a:t>اليوم,</a:t>
            </a:r>
            <a:r>
              <a:rPr lang="ar-JO" sz="3800" dirty="0" smtClean="0"/>
              <a:t> فبدون السلام والامن لا يمكن القضاء على الجوع والفقر</a:t>
            </a:r>
          </a:p>
          <a:p>
            <a:pPr marL="0" indent="0" algn="r">
              <a:buNone/>
            </a:pPr>
            <a:endParaRPr lang="ar-JO" sz="3800" dirty="0" smtClean="0"/>
          </a:p>
          <a:p>
            <a:pPr marL="0" indent="0" algn="r">
              <a:buNone/>
            </a:pPr>
            <a:r>
              <a:rPr lang="ar-JO" sz="3800" dirty="0" smtClean="0"/>
              <a:t>  اضافة الى اسباب اخرى نذكر منها ما بلي:</a:t>
            </a:r>
          </a:p>
          <a:p>
            <a:pPr marL="0" indent="0" algn="r">
              <a:buNone/>
            </a:pPr>
            <a:r>
              <a:rPr lang="ar-JO" sz="3800" dirty="0" smtClean="0"/>
              <a:t>عدم الوصول إلى الخدمات الأساسية كالتعليم وفرص العمل</a:t>
            </a:r>
            <a:endParaRPr lang="en-US" sz="3800" dirty="0" smtClean="0"/>
          </a:p>
          <a:p>
            <a:pPr marL="0" indent="0" algn="r">
              <a:buNone/>
            </a:pPr>
            <a:r>
              <a:rPr lang="ar-JO" sz="3800" dirty="0" smtClean="0"/>
              <a:t>ووجود الامراض وقلة الرعاية الطبية</a:t>
            </a:r>
            <a:endParaRPr lang="ar-JO" sz="3800" dirty="0" smtClean="0"/>
          </a:p>
          <a:p>
            <a:pPr marL="0" indent="0" algn="r">
              <a:buNone/>
            </a:pPr>
            <a:endParaRPr lang="ar-JO" sz="3800" dirty="0" smtClean="0"/>
          </a:p>
          <a:p>
            <a:pPr marL="0" indent="0" algn="r">
              <a:buNone/>
            </a:pPr>
            <a:r>
              <a:rPr lang="ar-JO" sz="3800" dirty="0" smtClean="0"/>
              <a:t>وبحسب احصائيات  الامم المتحدة ,هناك </a:t>
            </a:r>
            <a:r>
              <a:rPr lang="ar-JO" sz="3800" dirty="0"/>
              <a:t>821 مليون شخص </a:t>
            </a:r>
            <a:r>
              <a:rPr lang="ar-JO" sz="3800" dirty="0" smtClean="0"/>
              <a:t>اي </a:t>
            </a:r>
            <a:r>
              <a:rPr lang="ar-JO" sz="3800" dirty="0"/>
              <a:t>واحد من كل 9 </a:t>
            </a:r>
            <a:r>
              <a:rPr lang="ar-JO" sz="3800" dirty="0" smtClean="0"/>
              <a:t> </a:t>
            </a:r>
            <a:r>
              <a:rPr lang="ar-JO" sz="3800" dirty="0"/>
              <a:t>أشخاص في العالم - لا يحصلون على ما يكفيهم من الغذاء</a:t>
            </a:r>
            <a:endParaRPr lang="ar-JO" sz="3800" dirty="0" smtClean="0"/>
          </a:p>
          <a:p>
            <a:pPr marL="0" indent="0" algn="r">
              <a:buNone/>
            </a:pPr>
            <a:r>
              <a:rPr lang="ar-JO" sz="3800" dirty="0" smtClean="0"/>
              <a:t>فتضخم ألاسعار واستمرار ارتفاع اسعار المواد الغذائيه هي من اهم اسباب الجوع وخاصة لدى الفقراء</a:t>
            </a:r>
            <a:endParaRPr lang="ar-JO" sz="3800" dirty="0"/>
          </a:p>
          <a:p>
            <a:pPr marL="0" indent="0" algn="r">
              <a:buNone/>
            </a:pPr>
            <a:endParaRPr lang="en-US" dirty="0"/>
          </a:p>
        </p:txBody>
      </p:sp>
    </p:spTree>
    <p:extLst>
      <p:ext uri="{BB962C8B-B14F-4D97-AF65-F5344CB8AC3E}">
        <p14:creationId xmlns:p14="http://schemas.microsoft.com/office/powerpoint/2010/main" val="10394599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t>ا</a:t>
            </a:r>
            <a:r>
              <a:rPr lang="ar-JO" dirty="0" smtClean="0"/>
              <a:t>سباب الجوع والفقر في العالم</a:t>
            </a:r>
            <a:endParaRPr lang="en-US" dirty="0"/>
          </a:p>
        </p:txBody>
      </p:sp>
      <p:sp>
        <p:nvSpPr>
          <p:cNvPr id="3" name="Content Placeholder 2"/>
          <p:cNvSpPr>
            <a:spLocks noGrp="1"/>
          </p:cNvSpPr>
          <p:nvPr>
            <p:ph idx="1"/>
          </p:nvPr>
        </p:nvSpPr>
        <p:spPr>
          <a:xfrm>
            <a:off x="618564" y="2102222"/>
            <a:ext cx="11395447" cy="3962402"/>
          </a:xfrm>
        </p:spPr>
        <p:txBody>
          <a:bodyPr/>
          <a:lstStyle/>
          <a:p>
            <a:pPr marL="0" indent="0" algn="r">
              <a:buNone/>
            </a:pPr>
            <a:r>
              <a:rPr lang="ar-JO" dirty="0"/>
              <a:t>فلا تزال أسعار المواد الغذائية العالمية عند أعلى مستوياتها منذ 10 سنوات</a:t>
            </a:r>
          </a:p>
          <a:p>
            <a:pPr marL="0" indent="0" algn="r">
              <a:buNone/>
            </a:pPr>
            <a:r>
              <a:rPr lang="ar-JO" dirty="0"/>
              <a:t>وفي الوقت نفسه، ينخفض إنتاج الغذاء بشكل كبير في منطقة الشرق الأوسط وشمال إفريقيا بسبب الصراعات الدائمة  وأزمة المناخ </a:t>
            </a:r>
          </a:p>
          <a:p>
            <a:pPr marL="0" indent="0" algn="r">
              <a:buNone/>
            </a:pPr>
            <a:r>
              <a:rPr lang="ar-JO" dirty="0"/>
              <a:t>وأدى الجفاف  الطويل بسبب قلة الامطاروقلة المياه إلى تقليص المساحات المزروعة وانخفاض إنتاج الغذاء. </a:t>
            </a:r>
          </a:p>
        </p:txBody>
      </p:sp>
    </p:spTree>
    <p:extLst>
      <p:ext uri="{BB962C8B-B14F-4D97-AF65-F5344CB8AC3E}">
        <p14:creationId xmlns:p14="http://schemas.microsoft.com/office/powerpoint/2010/main" val="9293579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t> بعض من حلول ازمة الغذاء لتقليل المجاعة</a:t>
            </a:r>
            <a:endParaRPr lang="en-US" dirty="0"/>
          </a:p>
        </p:txBody>
      </p:sp>
      <p:sp>
        <p:nvSpPr>
          <p:cNvPr id="3" name="Content Placeholder 2"/>
          <p:cNvSpPr>
            <a:spLocks noGrp="1"/>
          </p:cNvSpPr>
          <p:nvPr>
            <p:ph idx="1"/>
          </p:nvPr>
        </p:nvSpPr>
        <p:spPr/>
        <p:txBody>
          <a:bodyPr/>
          <a:lstStyle/>
          <a:p>
            <a:pPr marL="0" indent="0" algn="r">
              <a:buNone/>
            </a:pPr>
            <a:r>
              <a:rPr lang="ar-JO" dirty="0" smtClean="0"/>
              <a:t>يهدف </a:t>
            </a:r>
            <a:r>
              <a:rPr lang="ar-JO" dirty="0"/>
              <a:t>برنامج الأغذية </a:t>
            </a:r>
            <a:r>
              <a:rPr lang="ar-JO" dirty="0" smtClean="0"/>
              <a:t>العالمي</a:t>
            </a:r>
            <a:r>
              <a:rPr lang="ar-JO" dirty="0" smtClean="0"/>
              <a:t> في عام 2023</a:t>
            </a:r>
            <a:r>
              <a:rPr lang="ar-JO" dirty="0" smtClean="0"/>
              <a:t> الى دعم </a:t>
            </a:r>
            <a:r>
              <a:rPr lang="ar-JO" dirty="0"/>
              <a:t>حوالي 35 مليون شخص في الشرق الأوسط وشمال إفريقيا وذلك من خلال المساعدات الغذائية </a:t>
            </a:r>
            <a:r>
              <a:rPr lang="ar-JO" dirty="0" smtClean="0"/>
              <a:t>والتغذوية</a:t>
            </a:r>
          </a:p>
          <a:p>
            <a:pPr marL="0" indent="0" algn="r">
              <a:buNone/>
            </a:pPr>
            <a:r>
              <a:rPr lang="ar-JO" dirty="0" smtClean="0"/>
              <a:t> </a:t>
            </a:r>
            <a:r>
              <a:rPr lang="ar-JO" dirty="0"/>
              <a:t>والعمل على زيادة </a:t>
            </a:r>
            <a:r>
              <a:rPr lang="ar-JO" dirty="0" smtClean="0"/>
              <a:t>المساحات الزراعية لزيادة انتاج المحاصيل والغذاء</a:t>
            </a:r>
          </a:p>
          <a:p>
            <a:pPr marL="0" indent="0" algn="r">
              <a:buNone/>
            </a:pPr>
            <a:r>
              <a:rPr lang="ar-JO" dirty="0" smtClean="0"/>
              <a:t>وتوفير المراعي لتربية  المواشي والحيوانات </a:t>
            </a:r>
          </a:p>
          <a:p>
            <a:pPr marL="0" indent="0" algn="r">
              <a:buNone/>
            </a:pPr>
            <a:r>
              <a:rPr lang="ar-JO" dirty="0" smtClean="0"/>
              <a:t>.</a:t>
            </a:r>
            <a:endParaRPr lang="en-US" dirty="0"/>
          </a:p>
        </p:txBody>
      </p:sp>
    </p:spTree>
    <p:extLst>
      <p:ext uri="{BB962C8B-B14F-4D97-AF65-F5344CB8AC3E}">
        <p14:creationId xmlns:p14="http://schemas.microsoft.com/office/powerpoint/2010/main" val="1181792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t> احصائيات مهمة عن الفقر والجوع</a:t>
            </a:r>
            <a:endParaRPr lang="en-US" dirty="0"/>
          </a:p>
        </p:txBody>
      </p:sp>
      <p:sp>
        <p:nvSpPr>
          <p:cNvPr id="3" name="Content Placeholder 2"/>
          <p:cNvSpPr>
            <a:spLocks noGrp="1"/>
          </p:cNvSpPr>
          <p:nvPr>
            <p:ph idx="1"/>
          </p:nvPr>
        </p:nvSpPr>
        <p:spPr>
          <a:xfrm>
            <a:off x="668384" y="2127916"/>
            <a:ext cx="10515600" cy="3955762"/>
          </a:xfrm>
        </p:spPr>
        <p:txBody>
          <a:bodyPr/>
          <a:lstStyle/>
          <a:p>
            <a:pPr marL="0" indent="0" algn="r">
              <a:buNone/>
            </a:pPr>
            <a:r>
              <a:rPr lang="ar-JO" dirty="0" smtClean="0"/>
              <a:t>1.حسب احصائيات الامم المتحدة , </a:t>
            </a:r>
            <a:r>
              <a:rPr lang="ar-JO" dirty="0"/>
              <a:t>هناك 736 </a:t>
            </a:r>
            <a:r>
              <a:rPr lang="ar-JO" dirty="0" smtClean="0"/>
              <a:t>مليون شخص ما زالوا يعيشون في فقر مدقع.</a:t>
            </a:r>
          </a:p>
          <a:p>
            <a:pPr marL="0" indent="0" algn="r">
              <a:buNone/>
            </a:pPr>
            <a:r>
              <a:rPr lang="ar-JO" dirty="0" smtClean="0"/>
              <a:t> 2.و 50%  من الفقراء في العالم هم دون سن 18 عامًا</a:t>
            </a:r>
          </a:p>
          <a:p>
            <a:pPr marL="0" indent="0" algn="r">
              <a:buNone/>
            </a:pPr>
            <a:r>
              <a:rPr lang="ar-JO" dirty="0" smtClean="0"/>
              <a:t> 3.اي واحد من كل عشرة أشخاص يعيش في فقر </a:t>
            </a:r>
          </a:p>
          <a:p>
            <a:pPr marL="0" indent="0">
              <a:buNone/>
            </a:pPr>
            <a:endParaRPr lang="en-US" dirty="0"/>
          </a:p>
        </p:txBody>
      </p:sp>
    </p:spTree>
    <p:extLst>
      <p:ext uri="{BB962C8B-B14F-4D97-AF65-F5344CB8AC3E}">
        <p14:creationId xmlns:p14="http://schemas.microsoft.com/office/powerpoint/2010/main" val="34415768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dirty="0" smtClean="0"/>
              <a:t>كيف يمكننا القضاء على الفقر المدقع والجوع؟</a:t>
            </a:r>
            <a:br>
              <a:rPr lang="ar-JO" dirty="0" smtClean="0"/>
            </a:br>
            <a:endParaRPr lang="en-US" dirty="0"/>
          </a:p>
        </p:txBody>
      </p:sp>
      <p:sp>
        <p:nvSpPr>
          <p:cNvPr id="3" name="Content Placeholder 2"/>
          <p:cNvSpPr>
            <a:spLocks noGrp="1"/>
          </p:cNvSpPr>
          <p:nvPr>
            <p:ph idx="1"/>
          </p:nvPr>
        </p:nvSpPr>
        <p:spPr>
          <a:xfrm>
            <a:off x="564776" y="1627094"/>
            <a:ext cx="11627224" cy="5230906"/>
          </a:xfrm>
        </p:spPr>
        <p:txBody>
          <a:bodyPr>
            <a:normAutofit/>
          </a:bodyPr>
          <a:lstStyle/>
          <a:p>
            <a:pPr marL="0" indent="0" algn="r">
              <a:buNone/>
            </a:pPr>
            <a:r>
              <a:rPr lang="ar-JO" dirty="0" smtClean="0"/>
              <a:t>يجب توفير </a:t>
            </a:r>
            <a:r>
              <a:rPr lang="ar-JO" dirty="0"/>
              <a:t>الوجبات الغذائية اليومية اللازمة لأي إنسان  بتناول 3 وجبات </a:t>
            </a:r>
            <a:r>
              <a:rPr lang="ar-JO" dirty="0" smtClean="0"/>
              <a:t> يوميا والحصول </a:t>
            </a:r>
            <a:r>
              <a:rPr lang="ar-JO" dirty="0"/>
              <a:t>على كميات مغذية من العناصر الغذائية والسعرات الحرارية </a:t>
            </a:r>
            <a:r>
              <a:rPr lang="ar-JO" dirty="0" smtClean="0"/>
              <a:t>وهذا يساهم </a:t>
            </a:r>
            <a:r>
              <a:rPr lang="ar-JO" dirty="0"/>
              <a:t>في أول خطوة للحد من مشكلة الفقر، لأن الإنسان إذا لم يحصل على الطعام الكافي، وإذا كان يشرب مياهاً ملوثة غير صالحة للشرب فسيصاب بأمراض عدة ولن تكون لديه </a:t>
            </a:r>
            <a:r>
              <a:rPr lang="ar-JO" dirty="0" smtClean="0"/>
              <a:t>الطاقة</a:t>
            </a:r>
          </a:p>
          <a:p>
            <a:pPr marL="0" indent="0" algn="r">
              <a:buNone/>
            </a:pPr>
            <a:endParaRPr lang="ar-JO" dirty="0" smtClean="0"/>
          </a:p>
          <a:p>
            <a:pPr marL="0" indent="0" algn="r">
              <a:buNone/>
            </a:pPr>
            <a:r>
              <a:rPr lang="ar-JO" dirty="0" smtClean="0"/>
              <a:t>تركز منظمة الأغذية والزراعة على الحد من الفقر والجوع من خلال:تحسين الإنتاجية الزراعية وتعزيز الوصول المباشر والفوري إلى الغذاء من قبل الأشخاص الأكثر احتياجًا </a:t>
            </a:r>
          </a:p>
          <a:p>
            <a:pPr marL="0" indent="0" algn="r">
              <a:buNone/>
            </a:pPr>
            <a:endParaRPr lang="en-US" dirty="0"/>
          </a:p>
        </p:txBody>
      </p:sp>
    </p:spTree>
    <p:extLst>
      <p:ext uri="{BB962C8B-B14F-4D97-AF65-F5344CB8AC3E}">
        <p14:creationId xmlns:p14="http://schemas.microsoft.com/office/powerpoint/2010/main" val="6315858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dirty="0" smtClean="0"/>
              <a:t>كيف يمكننا القضاء على الفقر المدقع والجوع؟</a:t>
            </a:r>
            <a:br>
              <a:rPr lang="ar-JO" dirty="0" smtClean="0"/>
            </a:br>
            <a:endParaRPr lang="en-US" dirty="0"/>
          </a:p>
        </p:txBody>
      </p:sp>
      <p:sp>
        <p:nvSpPr>
          <p:cNvPr id="3" name="Content Placeholder 2"/>
          <p:cNvSpPr>
            <a:spLocks noGrp="1"/>
          </p:cNvSpPr>
          <p:nvPr>
            <p:ph idx="1"/>
          </p:nvPr>
        </p:nvSpPr>
        <p:spPr>
          <a:xfrm>
            <a:off x="1484311" y="2070846"/>
            <a:ext cx="10018712" cy="4787153"/>
          </a:xfrm>
        </p:spPr>
        <p:txBody>
          <a:bodyPr>
            <a:normAutofit/>
          </a:bodyPr>
          <a:lstStyle/>
          <a:p>
            <a:pPr marL="0" indent="0" algn="r">
              <a:buNone/>
            </a:pPr>
            <a:r>
              <a:rPr lang="ar-JO" dirty="0" smtClean="0"/>
              <a:t>ويساعد </a:t>
            </a:r>
            <a:r>
              <a:rPr lang="ar-JO" dirty="0"/>
              <a:t>الأخصائيون الاجتماعيون في </a:t>
            </a:r>
            <a:r>
              <a:rPr lang="ar-JO" dirty="0" smtClean="0"/>
              <a:t>تقليل من</a:t>
            </a:r>
            <a:r>
              <a:rPr lang="ar-JO" dirty="0"/>
              <a:t> الفقر، من خلال تقديم المعونات بالتعاون مع وكالات الخدمات الاجتماعية، </a:t>
            </a:r>
            <a:r>
              <a:rPr lang="ar-JO" dirty="0" smtClean="0"/>
              <a:t>والمنظّمات  </a:t>
            </a:r>
            <a:r>
              <a:rPr lang="ar-JO" dirty="0"/>
              <a:t>الدولية، </a:t>
            </a:r>
            <a:r>
              <a:rPr lang="ar-JO" dirty="0" smtClean="0"/>
              <a:t>حيث يقدموا  </a:t>
            </a:r>
            <a:r>
              <a:rPr lang="ar-JO" dirty="0"/>
              <a:t>المساعدات </a:t>
            </a:r>
            <a:r>
              <a:rPr lang="ar-JO" dirty="0" smtClean="0"/>
              <a:t>والاحتياجات </a:t>
            </a:r>
            <a:r>
              <a:rPr lang="ar-JO" dirty="0"/>
              <a:t>الرئيسية للفرد، وهي: الغذاء، والملبس، والمأوى، كما تشمل المزايا الاجتماعية، والرعاية الصحية، ومن ضمنها رعاية الأطفال</a:t>
            </a:r>
            <a:r>
              <a:rPr lang="ar-JO" dirty="0" smtClean="0"/>
              <a:t>.</a:t>
            </a:r>
          </a:p>
          <a:p>
            <a:endParaRPr lang="ar-JO" dirty="0"/>
          </a:p>
          <a:p>
            <a:endParaRPr lang="ar-JO" dirty="0"/>
          </a:p>
          <a:p>
            <a:endParaRPr lang="en-US" dirty="0"/>
          </a:p>
        </p:txBody>
      </p:sp>
    </p:spTree>
    <p:extLst>
      <p:ext uri="{BB962C8B-B14F-4D97-AF65-F5344CB8AC3E}">
        <p14:creationId xmlns:p14="http://schemas.microsoft.com/office/powerpoint/2010/main" val="25650390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t>سؤال للجمي</a:t>
            </a:r>
            <a:endParaRPr lang="en-US" dirty="0"/>
          </a:p>
        </p:txBody>
      </p:sp>
      <p:sp>
        <p:nvSpPr>
          <p:cNvPr id="3" name="Content Placeholder 2"/>
          <p:cNvSpPr>
            <a:spLocks noGrp="1"/>
          </p:cNvSpPr>
          <p:nvPr>
            <p:ph idx="1"/>
          </p:nvPr>
        </p:nvSpPr>
        <p:spPr>
          <a:xfrm>
            <a:off x="968188" y="2438399"/>
            <a:ext cx="11223812" cy="4298577"/>
          </a:xfrm>
        </p:spPr>
        <p:txBody>
          <a:bodyPr>
            <a:normAutofit/>
          </a:bodyPr>
          <a:lstStyle/>
          <a:p>
            <a:endParaRPr lang="ar-JO" dirty="0"/>
          </a:p>
          <a:p>
            <a:pPr marL="0" indent="0" algn="r">
              <a:buNone/>
            </a:pPr>
            <a:r>
              <a:rPr lang="ar-JO" sz="3600" dirty="0"/>
              <a:t>ونحن  نتساءل ان كانت اعداد الفقراء في العالم تزيد وبشكل كبير ومستمر وكذلك المجاعة فما هي النتائج والفوائد التى حققتها برامج وانشطة المنظمات الدولية بما فيها منظمات الامم المتحدة  والتي تهدف الى مكافحة الفقر والجوع منذ سنوت طويلة</a:t>
            </a:r>
            <a:r>
              <a:rPr lang="ar-JO" sz="3600" dirty="0" smtClean="0"/>
              <a:t>؟ </a:t>
            </a:r>
            <a:endParaRPr lang="en-US" sz="3600" dirty="0"/>
          </a:p>
          <a:p>
            <a:pPr marL="0" indent="0">
              <a:buNone/>
            </a:pPr>
            <a:endParaRPr lang="en-US" dirty="0"/>
          </a:p>
        </p:txBody>
      </p:sp>
    </p:spTree>
    <p:extLst>
      <p:ext uri="{BB962C8B-B14F-4D97-AF65-F5344CB8AC3E}">
        <p14:creationId xmlns:p14="http://schemas.microsoft.com/office/powerpoint/2010/main" val="19342177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215</TotalTime>
  <Words>356</Words>
  <Application>Microsoft Office PowerPoint</Application>
  <PresentationFormat>Widescreen</PresentationFormat>
  <Paragraphs>40</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Corbel</vt:lpstr>
      <vt:lpstr>Tahoma</vt:lpstr>
      <vt:lpstr>Parallax</vt:lpstr>
      <vt:lpstr>الجوع والفقر في العالم</vt:lpstr>
      <vt:lpstr>تعريف الجوع والفقر </vt:lpstr>
      <vt:lpstr>اسباب الجوع والفقر في العالم</vt:lpstr>
      <vt:lpstr>اسباب الجوع والفقر في العالم</vt:lpstr>
      <vt:lpstr> بعض من حلول ازمة الغذاء لتقليل المجاعة</vt:lpstr>
      <vt:lpstr> احصائيات مهمة عن الفقر والجوع</vt:lpstr>
      <vt:lpstr>كيف يمكننا القضاء على الفقر المدقع والجوع؟ </vt:lpstr>
      <vt:lpstr>كيف يمكننا القضاء على الفقر المدقع والجوع؟ </vt:lpstr>
      <vt:lpstr>سؤال للجمي</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Steven</dc:creator>
  <cp:lastModifiedBy>Steven</cp:lastModifiedBy>
  <cp:revision>24</cp:revision>
  <dcterms:created xsi:type="dcterms:W3CDTF">2023-05-21T15:44:13Z</dcterms:created>
  <dcterms:modified xsi:type="dcterms:W3CDTF">2023-05-21T19:20:12Z</dcterms:modified>
</cp:coreProperties>
</file>