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16-May-23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997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16-May-23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74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16-May-23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99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16-May-23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803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16-May-23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59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16-May-23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543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16-May-23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271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16-May-23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335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16-May-23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56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16-May-23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83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16-May-23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58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16-May-23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8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16-May-23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666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16-May-23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70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16-May-23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70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16-May-23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9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16-May-23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27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16-May-23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76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7A697-1E8D-CBED-D03D-01359EC789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Bradley Hand ITC" panose="03070402050302030203" pitchFamily="66" charset="0"/>
              </a:rPr>
              <a:t>Endothermic and exothermic substances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E4EA10-82BE-A8DB-C7D7-F72CE09916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Done by: </a:t>
            </a:r>
            <a:r>
              <a:rPr lang="en-US" sz="2000" dirty="0">
                <a:latin typeface="Bahnschrift SemiBold Condensed" panose="020B0502040204020203" pitchFamily="34" charset="0"/>
              </a:rPr>
              <a:t>Bashar, Abdullah, </a:t>
            </a:r>
            <a:r>
              <a:rPr lang="en-US" sz="2000" dirty="0" err="1">
                <a:latin typeface="Bahnschrift SemiBold Condensed" panose="020B0502040204020203" pitchFamily="34" charset="0"/>
              </a:rPr>
              <a:t>Rakan</a:t>
            </a:r>
            <a:r>
              <a:rPr lang="en-US" sz="2000" dirty="0">
                <a:latin typeface="Bahnschrift SemiBold Condensed" panose="020B0502040204020203" pitchFamily="34" charset="0"/>
              </a:rPr>
              <a:t>, Majed</a:t>
            </a:r>
            <a:endParaRPr lang="en-US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193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E8F79-E920-148B-42F8-557D869AB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020" y="1557238"/>
            <a:ext cx="4198776" cy="796562"/>
          </a:xfrm>
        </p:spPr>
        <p:txBody>
          <a:bodyPr>
            <a:normAutofit/>
          </a:bodyPr>
          <a:lstStyle/>
          <a:p>
            <a:r>
              <a:rPr lang="en-US" sz="2800" b="1" i="1" dirty="0">
                <a:latin typeface="Bradley Hand ITC" panose="03070402050302030203" pitchFamily="66" charset="0"/>
              </a:rPr>
              <a:t>Endothermic substance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9BBD1A-5EA3-0794-C5CF-0D868A6F4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8843" y="1067252"/>
            <a:ext cx="3518659" cy="263233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3296C-E2A4-22B3-0811-CC4BB67BE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3767" y="2232955"/>
            <a:ext cx="3603190" cy="2933268"/>
          </a:xfrm>
        </p:spPr>
        <p:txBody>
          <a:bodyPr/>
          <a:lstStyle/>
          <a:p>
            <a:endParaRPr lang="en-US" b="1" dirty="0"/>
          </a:p>
          <a:p>
            <a:r>
              <a:rPr lang="en-US" sz="1800" b="1" dirty="0">
                <a:latin typeface="Bahnschrift SemiBold Condensed" panose="020B0502040204020203" pitchFamily="34" charset="0"/>
              </a:rPr>
              <a:t>Ammonium Nitrate (NH</a:t>
            </a:r>
            <a:r>
              <a:rPr lang="en-US" b="1" dirty="0">
                <a:latin typeface="Bahnschrift SemiBold Condensed" panose="020B0502040204020203" pitchFamily="34" charset="0"/>
              </a:rPr>
              <a:t>4</a:t>
            </a:r>
            <a:r>
              <a:rPr lang="en-US" sz="1800" b="1" dirty="0">
                <a:latin typeface="Bahnschrift SemiBold Condensed" panose="020B0502040204020203" pitchFamily="34" charset="0"/>
              </a:rPr>
              <a:t>NO</a:t>
            </a:r>
            <a:r>
              <a:rPr lang="en-US" b="1" dirty="0">
                <a:latin typeface="Bahnschrift SemiBold Condensed" panose="020B0502040204020203" pitchFamily="34" charset="0"/>
              </a:rPr>
              <a:t>3</a:t>
            </a:r>
            <a:r>
              <a:rPr lang="en-US" sz="1800" b="1" dirty="0">
                <a:latin typeface="Bahnschrift SemiBold Condensed" panose="020B0502040204020203" pitchFamily="34" charset="0"/>
              </a:rPr>
              <a:t>)</a:t>
            </a:r>
          </a:p>
          <a:p>
            <a:endParaRPr lang="en-US" dirty="0"/>
          </a:p>
          <a:p>
            <a:r>
              <a:rPr lang="en-US" b="1" dirty="0">
                <a:latin typeface="Bahnschrift SemiBold Condensed" panose="020B0502040204020203" pitchFamily="34" charset="0"/>
              </a:rPr>
              <a:t>Ammonium nitrate is a chemical compound with the chemical formula NH</a:t>
            </a:r>
            <a:r>
              <a:rPr lang="en-US" sz="1400" b="1" dirty="0">
                <a:latin typeface="Bahnschrift SemiBold Condensed" panose="020B0502040204020203" pitchFamily="34" charset="0"/>
              </a:rPr>
              <a:t>4</a:t>
            </a:r>
            <a:r>
              <a:rPr lang="en-US" b="1" dirty="0">
                <a:latin typeface="Bahnschrift SemiBold Condensed" panose="020B0502040204020203" pitchFamily="34" charset="0"/>
              </a:rPr>
              <a:t>NO</a:t>
            </a:r>
            <a:r>
              <a:rPr lang="en-US" sz="1400" b="1" dirty="0">
                <a:latin typeface="Bahnschrift SemiBold Condensed" panose="020B0502040204020203" pitchFamily="34" charset="0"/>
              </a:rPr>
              <a:t>3</a:t>
            </a:r>
            <a:r>
              <a:rPr lang="en-US" b="1" dirty="0">
                <a:latin typeface="Bahnschrift SemiBold Condensed" panose="020B0502040204020203" pitchFamily="34" charset="0"/>
              </a:rPr>
              <a:t>. it is a white crystalline salt consisting of ions of ammonium nitrate, it is highly soluble in water as a solid</a:t>
            </a:r>
          </a:p>
          <a:p>
            <a:pPr algn="l"/>
            <a:endParaRPr lang="en-US" b="1" dirty="0">
              <a:latin typeface="Bahnschrift SemiBold Condensed" panose="020B0502040204020203" pitchFamily="34" charset="0"/>
            </a:endParaRP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4BD95D-0F5B-486B-9EB7-8F46769D27AC}"/>
              </a:ext>
            </a:extLst>
          </p:cNvPr>
          <p:cNvSpPr/>
          <p:nvPr/>
        </p:nvSpPr>
        <p:spPr>
          <a:xfrm>
            <a:off x="7080034" y="3961363"/>
            <a:ext cx="482081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tx1"/>
                </a:solidFill>
                <a:latin typeface="Bahnschrift SemiBold Condensed" panose="020B0502040204020203" pitchFamily="34" charset="0"/>
              </a:rPr>
              <a:t>starting temp of water: 25.4</a:t>
            </a:r>
          </a:p>
          <a:p>
            <a:pPr algn="ctr"/>
            <a:r>
              <a:rPr lang="en-US" sz="2000" b="1" dirty="0">
                <a:ln w="0"/>
                <a:latin typeface="Bahnschrift SemiBold Condensed" panose="020B0502040204020203" pitchFamily="34" charset="0"/>
              </a:rPr>
              <a:t>Final temp of water: 22.1</a:t>
            </a:r>
          </a:p>
          <a:p>
            <a:pPr algn="ctr" rtl="1"/>
            <a:r>
              <a:rPr lang="en-US" sz="2000" b="1" cap="none" spc="0" dirty="0">
                <a:ln w="0"/>
                <a:solidFill>
                  <a:schemeClr val="tx1"/>
                </a:solidFill>
                <a:latin typeface="Bahnschrift SemiBold Condensed" panose="020B0502040204020203" pitchFamily="34" charset="0"/>
              </a:rPr>
              <a:t>Change in water temp: -3.3</a:t>
            </a:r>
          </a:p>
        </p:txBody>
      </p:sp>
    </p:spTree>
    <p:extLst>
      <p:ext uri="{BB962C8B-B14F-4D97-AF65-F5344CB8AC3E}">
        <p14:creationId xmlns:p14="http://schemas.microsoft.com/office/powerpoint/2010/main" val="890068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665BE-81EC-4524-B1CC-AE7BD8B03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278" y="1413933"/>
            <a:ext cx="3718455" cy="736599"/>
          </a:xfrm>
        </p:spPr>
        <p:txBody>
          <a:bodyPr>
            <a:normAutofit/>
          </a:bodyPr>
          <a:lstStyle/>
          <a:p>
            <a:r>
              <a:rPr lang="en-US" sz="2800" b="1" i="1" dirty="0">
                <a:latin typeface="Bradley Hand ITC" panose="03070402050302030203" pitchFamily="66" charset="0"/>
              </a:rPr>
              <a:t>Exothermic substance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D5194-6B5F-4403-8A94-6AEC7FEFC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610" y="3757359"/>
            <a:ext cx="4673601" cy="21674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latin typeface="Bahnschrift SemiBold Condensed" panose="020B0502040204020203" pitchFamily="34" charset="0"/>
              </a:rPr>
              <a:t>Beginning water temp: 25.4</a:t>
            </a:r>
          </a:p>
          <a:p>
            <a:pPr marL="0" indent="0" algn="ctr">
              <a:buNone/>
            </a:pPr>
            <a:r>
              <a:rPr lang="en-US" sz="2000" dirty="0">
                <a:latin typeface="Bahnschrift SemiBold Condensed" panose="020B0502040204020203" pitchFamily="34" charset="0"/>
              </a:rPr>
              <a:t>Final water temp: 28.9</a:t>
            </a:r>
          </a:p>
          <a:p>
            <a:pPr marL="0" indent="0" algn="ctr">
              <a:buNone/>
            </a:pPr>
            <a:r>
              <a:rPr lang="en-US" sz="2000" dirty="0">
                <a:latin typeface="Bahnschrift SemiBold Condensed" panose="020B0502040204020203" pitchFamily="34" charset="0"/>
              </a:rPr>
              <a:t>Change in water temp: +3.5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980C5-A39A-44AF-A682-5D5B31EFC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399" y="2582331"/>
            <a:ext cx="3718455" cy="3412068"/>
          </a:xfrm>
        </p:spPr>
        <p:txBody>
          <a:bodyPr/>
          <a:lstStyle/>
          <a:p>
            <a:r>
              <a:rPr lang="en-US" dirty="0">
                <a:latin typeface="Bahnschrift SemiBold Condensed" panose="020B0502040204020203" pitchFamily="34" charset="0"/>
              </a:rPr>
              <a:t>Calcium chloride (cacl</a:t>
            </a:r>
            <a:r>
              <a:rPr lang="en-US" sz="800" dirty="0">
                <a:latin typeface="Bahnschrift SemiBold Condensed" panose="020B0502040204020203" pitchFamily="34" charset="0"/>
              </a:rPr>
              <a:t>2</a:t>
            </a:r>
            <a:r>
              <a:rPr lang="en-US" dirty="0">
                <a:latin typeface="Bahnschrift SemiBold Condensed" panose="020B0502040204020203" pitchFamily="34" charset="0"/>
              </a:rPr>
              <a:t>)</a:t>
            </a:r>
            <a:endParaRPr lang="en-US" sz="800" dirty="0">
              <a:latin typeface="Bahnschrift SemiBold Condensed" panose="020B0502040204020203" pitchFamily="34" charset="0"/>
            </a:endParaRPr>
          </a:p>
          <a:p>
            <a:endParaRPr lang="en-US" dirty="0">
              <a:latin typeface="Bahnschrift SemiBold Condensed" panose="020B0502040204020203" pitchFamily="34" charset="0"/>
            </a:endParaRPr>
          </a:p>
          <a:p>
            <a:r>
              <a:rPr lang="en-US" dirty="0">
                <a:latin typeface="Bahnschrift SemiBold Condensed" panose="020B0502040204020203" pitchFamily="34" charset="0"/>
              </a:rPr>
              <a:t>Calcium chloride is an ionic compound of calcium and chlorine. It is highly soluble in water and it is deliquescent. It is a salt that is solid at room temperature, and it behaves as a typical ionic halide.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2EF3C6-8A21-425B-9F8C-BF05E700A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269" y="973481"/>
            <a:ext cx="3718453" cy="275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13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7187A-D823-4B66-9859-9D5D61ED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0" y="1159932"/>
            <a:ext cx="3718455" cy="982136"/>
          </a:xfrm>
        </p:spPr>
        <p:txBody>
          <a:bodyPr>
            <a:normAutofit/>
          </a:bodyPr>
          <a:lstStyle/>
          <a:p>
            <a:r>
              <a:rPr lang="en-US" sz="2800" b="1" i="1" dirty="0">
                <a:latin typeface="Bradley Hand ITC" panose="03070402050302030203" pitchFamily="66" charset="0"/>
              </a:rPr>
              <a:t>Endothermic substance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5B897-C07E-4539-9AAA-9F62AAB51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1229" y="4036483"/>
            <a:ext cx="3718455" cy="20193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latin typeface="Bahnschrift SemiBold Condensed" panose="020B0502040204020203" pitchFamily="34" charset="0"/>
              </a:rPr>
              <a:t>Beginning water temp:25.4</a:t>
            </a:r>
          </a:p>
          <a:p>
            <a:pPr marL="0" indent="0" algn="ctr">
              <a:buNone/>
            </a:pPr>
            <a:r>
              <a:rPr lang="en-US" sz="2000" dirty="0">
                <a:latin typeface="Bahnschrift SemiBold Condensed" panose="020B0502040204020203" pitchFamily="34" charset="0"/>
              </a:rPr>
              <a:t>Final water temp:25.1</a:t>
            </a:r>
          </a:p>
          <a:p>
            <a:pPr marL="0" indent="0" algn="ctr">
              <a:buNone/>
            </a:pPr>
            <a:r>
              <a:rPr lang="en-US" sz="2000" dirty="0">
                <a:latin typeface="Bahnschrift SemiBold Condensed" panose="020B0502040204020203" pitchFamily="34" charset="0"/>
              </a:rPr>
              <a:t>Change in water temp:-0.3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06188-FD0C-48C7-B125-96C42D532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0" y="2663687"/>
            <a:ext cx="3718455" cy="2332383"/>
          </a:xfrm>
        </p:spPr>
        <p:txBody>
          <a:bodyPr>
            <a:normAutofit/>
          </a:bodyPr>
          <a:lstStyle/>
          <a:p>
            <a:r>
              <a:rPr lang="en-US" dirty="0">
                <a:latin typeface="Bahnschrift SemiBold Condensed" panose="020B0502040204020203" pitchFamily="34" charset="0"/>
              </a:rPr>
              <a:t>Sodium chloride (NaCl)</a:t>
            </a:r>
          </a:p>
          <a:p>
            <a:endParaRPr lang="en-US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  <a:p>
            <a:r>
              <a:rPr lang="en-US" b="0" i="0" dirty="0">
                <a:solidFill>
                  <a:schemeClr val="tx1"/>
                </a:solidFill>
                <a:effectLst/>
                <a:latin typeface="Bahnschrift SemiBold Condensed" panose="020B0502040204020203" pitchFamily="34" charset="0"/>
              </a:rPr>
              <a:t>Sodium chloride (NaCl), commonly known as salt, is one of the most abundant minerals on Earth and an essential nutrient for many animals and plants.</a:t>
            </a:r>
            <a:r>
              <a:rPr lang="en-US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US" b="0" i="0" dirty="0">
                <a:solidFill>
                  <a:schemeClr val="tx1"/>
                </a:solidFill>
                <a:effectLst/>
                <a:latin typeface="Bahnschrift Condensed" panose="020B0502040204020203" pitchFamily="34" charset="0"/>
              </a:rPr>
              <a:t>Sodium chloride is naturally found in seawater and in underground rock formations.</a:t>
            </a:r>
            <a:endParaRPr lang="en-US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241B46-4B37-4A9F-8EC6-1BCA22491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243" y="980661"/>
            <a:ext cx="3539441" cy="270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8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6D471-0970-4A09-B45E-D388DFAB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277" y="1193798"/>
            <a:ext cx="3718455" cy="685802"/>
          </a:xfrm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chemeClr val="tx1"/>
                </a:solidFill>
                <a:effectLst/>
                <a:latin typeface="Bradley Hand ITC" panose="03070402050302030203" pitchFamily="66" charset="0"/>
              </a:rPr>
              <a:t>exothermic reaction</a:t>
            </a:r>
            <a:endParaRPr lang="en-US" sz="2800" b="1" i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E02CC-0942-4AC4-A462-F08AD26A3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4400" y="3683000"/>
            <a:ext cx="4048655" cy="2582334"/>
          </a:xfrm>
        </p:spPr>
        <p:txBody>
          <a:bodyPr/>
          <a:lstStyle/>
          <a:p>
            <a:r>
              <a:rPr lang="en-US" dirty="0">
                <a:latin typeface="Bahnschrift SemiBold Condensed" panose="020B0502040204020203" pitchFamily="34" charset="0"/>
              </a:rPr>
              <a:t>Beginning water temp:25.4</a:t>
            </a:r>
          </a:p>
          <a:p>
            <a:r>
              <a:rPr lang="en-US" dirty="0">
                <a:latin typeface="Bahnschrift SemiBold Condensed" panose="020B0502040204020203" pitchFamily="34" charset="0"/>
              </a:rPr>
              <a:t>Final water temp:29.5</a:t>
            </a:r>
          </a:p>
          <a:p>
            <a:r>
              <a:rPr lang="en-US" dirty="0">
                <a:latin typeface="Bahnschrift SemiBold Condensed" panose="020B0502040204020203" pitchFamily="34" charset="0"/>
              </a:rPr>
              <a:t>Change in water temp:+4.1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0429D-88F0-44AC-B037-1E1D30A28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2650435"/>
            <a:ext cx="3718455" cy="2146851"/>
          </a:xfrm>
        </p:spPr>
        <p:txBody>
          <a:bodyPr/>
          <a:lstStyle/>
          <a:p>
            <a:r>
              <a:rPr lang="en-US" dirty="0">
                <a:latin typeface="Bahnschrift SemiBold Condensed" panose="020B0502040204020203" pitchFamily="34" charset="0"/>
              </a:rPr>
              <a:t>Sodium hydroxide(NaOH)</a:t>
            </a:r>
          </a:p>
          <a:p>
            <a:endParaRPr lang="en-US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  <a:p>
            <a:r>
              <a:rPr lang="en-US" sz="1800" b="0" i="0" dirty="0">
                <a:solidFill>
                  <a:schemeClr val="tx1"/>
                </a:solidFill>
                <a:effectLst/>
                <a:latin typeface="Bahnschrift SemiBold Condensed" panose="020B0502040204020203" pitchFamily="34" charset="0"/>
              </a:rPr>
              <a:t>Sodium chloride is naturally found in seawater and in underground rock formations</a:t>
            </a:r>
            <a:endParaRPr lang="en-US" sz="1800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56BE3D-30A8-4238-AC95-4B14C238C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736" y="668867"/>
            <a:ext cx="4133319" cy="27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55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102</TotalTime>
  <Words>209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Bahnschrift Condensed</vt:lpstr>
      <vt:lpstr>Bahnschrift SemiBold Condensed</vt:lpstr>
      <vt:lpstr>Bradley Hand ITC</vt:lpstr>
      <vt:lpstr>Garamond</vt:lpstr>
      <vt:lpstr>Google Sans</vt:lpstr>
      <vt:lpstr>Organic</vt:lpstr>
      <vt:lpstr>Endothermic and exothermic substances</vt:lpstr>
      <vt:lpstr>Endothermic substance</vt:lpstr>
      <vt:lpstr>Exothermic substance</vt:lpstr>
      <vt:lpstr>Endothermic substance</vt:lpstr>
      <vt:lpstr>exothermic reaction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Endothermic and exothermic substances</dc:title>
  <dc:creator>Lenovo</dc:creator>
  <cp:lastModifiedBy>Bashar Kfouf</cp:lastModifiedBy>
  <cp:revision>11</cp:revision>
  <dcterms:created xsi:type="dcterms:W3CDTF">2023-05-10T06:10:22Z</dcterms:created>
  <dcterms:modified xsi:type="dcterms:W3CDTF">2023-05-16T16:01:19Z</dcterms:modified>
</cp:coreProperties>
</file>