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63" r:id="rId4"/>
    <p:sldId id="264" r:id="rId5"/>
    <p:sldId id="265" r:id="rId6"/>
    <p:sldId id="266" r:id="rId7"/>
    <p:sldId id="257" r:id="rId8"/>
    <p:sldId id="258" r:id="rId9"/>
    <p:sldId id="259" r:id="rId10"/>
    <p:sldId id="260" r:id="rId11"/>
    <p:sldId id="26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2" d="100"/>
          <a:sy n="72" d="100"/>
        </p:scale>
        <p:origin x="654"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5/21/2023</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5/21/2023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5/21/2023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5/21/2023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5/21/2023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5/21/2023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5/21/2023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5/21/2023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5/21/2023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5/21/2023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5/21/2023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5/21/2023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5/21/2023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5/21/2023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5/21/2023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5/21/2023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5/21/2023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5/21/2023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039A6-07FC-419D-9336-BB7B5ED0373B}"/>
              </a:ext>
            </a:extLst>
          </p:cNvPr>
          <p:cNvSpPr>
            <a:spLocks noGrp="1"/>
          </p:cNvSpPr>
          <p:nvPr>
            <p:ph type="ctrTitle"/>
          </p:nvPr>
        </p:nvSpPr>
        <p:spPr/>
        <p:txBody>
          <a:bodyPr/>
          <a:lstStyle/>
          <a:p>
            <a:pPr algn="ctr"/>
            <a:r>
              <a:rPr lang="en-US" dirty="0"/>
              <a:t>Bullying    </a:t>
            </a:r>
          </a:p>
        </p:txBody>
      </p:sp>
      <p:sp>
        <p:nvSpPr>
          <p:cNvPr id="3" name="Subtitle 2">
            <a:extLst>
              <a:ext uri="{FF2B5EF4-FFF2-40B4-BE49-F238E27FC236}">
                <a16:creationId xmlns:a16="http://schemas.microsoft.com/office/drawing/2014/main" id="{A904CE1F-CE3E-411F-887D-051F25A2629A}"/>
              </a:ext>
            </a:extLst>
          </p:cNvPr>
          <p:cNvSpPr>
            <a:spLocks noGrp="1"/>
          </p:cNvSpPr>
          <p:nvPr>
            <p:ph type="subTitle" idx="1"/>
          </p:nvPr>
        </p:nvSpPr>
        <p:spPr/>
        <p:txBody>
          <a:bodyPr/>
          <a:lstStyle/>
          <a:p>
            <a:pPr algn="ctr"/>
            <a:r>
              <a:rPr lang="en-US" dirty="0">
                <a:solidFill>
                  <a:schemeClr val="tx1"/>
                </a:solidFill>
              </a:rPr>
              <a:t>Done by </a:t>
            </a:r>
            <a:r>
              <a:rPr lang="en-US" dirty="0" err="1">
                <a:solidFill>
                  <a:schemeClr val="tx1"/>
                </a:solidFill>
              </a:rPr>
              <a:t>hanna</a:t>
            </a:r>
            <a:r>
              <a:rPr lang="en-US" dirty="0">
                <a:solidFill>
                  <a:schemeClr val="tx1"/>
                </a:solidFill>
              </a:rPr>
              <a:t> al </a:t>
            </a:r>
            <a:r>
              <a:rPr lang="en-US" dirty="0" err="1">
                <a:solidFill>
                  <a:schemeClr val="tx1"/>
                </a:solidFill>
              </a:rPr>
              <a:t>farah</a:t>
            </a:r>
            <a:r>
              <a:rPr lang="en-US" dirty="0">
                <a:solidFill>
                  <a:schemeClr val="tx1"/>
                </a:solidFill>
              </a:rPr>
              <a:t>. </a:t>
            </a:r>
            <a:r>
              <a:rPr lang="en-US" dirty="0" err="1">
                <a:solidFill>
                  <a:schemeClr val="tx1"/>
                </a:solidFill>
              </a:rPr>
              <a:t>aoun</a:t>
            </a:r>
            <a:r>
              <a:rPr lang="en-US" dirty="0">
                <a:solidFill>
                  <a:schemeClr val="tx1"/>
                </a:solidFill>
              </a:rPr>
              <a:t> azar. </a:t>
            </a:r>
            <a:r>
              <a:rPr lang="en-US" dirty="0" err="1">
                <a:solidFill>
                  <a:schemeClr val="tx1"/>
                </a:solidFill>
              </a:rPr>
              <a:t>issa</a:t>
            </a:r>
            <a:r>
              <a:rPr lang="en-US" dirty="0">
                <a:solidFill>
                  <a:schemeClr val="tx1"/>
                </a:solidFill>
              </a:rPr>
              <a:t> </a:t>
            </a:r>
            <a:r>
              <a:rPr lang="en-US" dirty="0" err="1">
                <a:solidFill>
                  <a:schemeClr val="tx1"/>
                </a:solidFill>
              </a:rPr>
              <a:t>dihmes</a:t>
            </a:r>
            <a:endParaRPr lang="en-US" dirty="0">
              <a:solidFill>
                <a:schemeClr val="tx1"/>
              </a:solidFill>
            </a:endParaRPr>
          </a:p>
        </p:txBody>
      </p:sp>
    </p:spTree>
    <p:extLst>
      <p:ext uri="{BB962C8B-B14F-4D97-AF65-F5344CB8AC3E}">
        <p14:creationId xmlns:p14="http://schemas.microsoft.com/office/powerpoint/2010/main" val="4210131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81D69-07CE-4BF9-8827-AAFFB8B7F10F}"/>
              </a:ext>
            </a:extLst>
          </p:cNvPr>
          <p:cNvSpPr>
            <a:spLocks noGrp="1"/>
          </p:cNvSpPr>
          <p:nvPr>
            <p:ph type="title"/>
          </p:nvPr>
        </p:nvSpPr>
        <p:spPr/>
        <p:txBody>
          <a:bodyPr>
            <a:normAutofit fontScale="90000"/>
          </a:bodyPr>
          <a:lstStyle/>
          <a:p>
            <a:r>
              <a:rPr lang="en-US" b="1" dirty="0"/>
              <a:t>3-Verbal bullying</a:t>
            </a:r>
            <a:br>
              <a:rPr lang="en-US" b="1" dirty="0"/>
            </a:br>
            <a:endParaRPr lang="en-US" dirty="0"/>
          </a:p>
        </p:txBody>
      </p:sp>
      <p:pic>
        <p:nvPicPr>
          <p:cNvPr id="5" name="Content Placeholder 4">
            <a:extLst>
              <a:ext uri="{FF2B5EF4-FFF2-40B4-BE49-F238E27FC236}">
                <a16:creationId xmlns:a16="http://schemas.microsoft.com/office/drawing/2014/main" id="{428A05A7-E22A-4441-8D87-0C22A40E0724}"/>
              </a:ext>
            </a:extLst>
          </p:cNvPr>
          <p:cNvPicPr>
            <a:picLocks noGrp="1" noChangeAspect="1"/>
          </p:cNvPicPr>
          <p:nvPr>
            <p:ph sz="quarter" idx="13"/>
          </p:nvPr>
        </p:nvPicPr>
        <p:blipFill>
          <a:blip r:embed="rId2"/>
          <a:stretch>
            <a:fillRect/>
          </a:stretch>
        </p:blipFill>
        <p:spPr>
          <a:xfrm>
            <a:off x="278297" y="2040835"/>
            <a:ext cx="4571999" cy="2979401"/>
          </a:xfrm>
        </p:spPr>
      </p:pic>
      <p:sp>
        <p:nvSpPr>
          <p:cNvPr id="3" name="TextBox 2"/>
          <p:cNvSpPr txBox="1"/>
          <p:nvPr/>
        </p:nvSpPr>
        <p:spPr>
          <a:xfrm>
            <a:off x="5802344" y="1261782"/>
            <a:ext cx="5267459" cy="3139321"/>
          </a:xfrm>
          <a:prstGeom prst="rect">
            <a:avLst/>
          </a:prstGeom>
          <a:noFill/>
        </p:spPr>
        <p:txBody>
          <a:bodyPr wrap="square" rtlCol="0">
            <a:spAutoFit/>
          </a:bodyPr>
          <a:lstStyle/>
          <a:p>
            <a:r>
              <a:rPr lang="en-US" b="1" dirty="0">
                <a:latin typeface="Arial Unicode MS" panose="020B0604020202020204" pitchFamily="34" charset="-128"/>
                <a:ea typeface="Arial Unicode MS" panose="020B0604020202020204" pitchFamily="34" charset="-128"/>
                <a:cs typeface="Arial Unicode MS" panose="020B0604020202020204" pitchFamily="34" charset="-128"/>
              </a:rPr>
              <a:t>Verbal bullying is a form of bullying that involves the use of hurtful words, insults, or derogatory comments to intentionally harm or intimidate someone. It can occur in various settings such as schools, workplaces, or online platforms. Verbal bullying can have serious emotional and psychological effects on the victim, leading to low self-esteem, anxiety, and depression. It is important to address and report verbal bullying to ensure the safety and well-being of individuals involved.</a:t>
            </a:r>
          </a:p>
        </p:txBody>
      </p:sp>
    </p:spTree>
    <p:extLst>
      <p:ext uri="{BB962C8B-B14F-4D97-AF65-F5344CB8AC3E}">
        <p14:creationId xmlns:p14="http://schemas.microsoft.com/office/powerpoint/2010/main" val="3996258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E9C51-8398-4DB7-99DC-0CE7BAF84914}"/>
              </a:ext>
            </a:extLst>
          </p:cNvPr>
          <p:cNvSpPr>
            <a:spLocks noGrp="1"/>
          </p:cNvSpPr>
          <p:nvPr>
            <p:ph type="title"/>
          </p:nvPr>
        </p:nvSpPr>
        <p:spPr/>
        <p:txBody>
          <a:bodyPr/>
          <a:lstStyle/>
          <a:p>
            <a:r>
              <a:rPr lang="en-US" dirty="0" err="1"/>
              <a:t>Persentage</a:t>
            </a:r>
            <a:r>
              <a:rPr lang="en-US" dirty="0"/>
              <a:t> of bulling in </a:t>
            </a:r>
            <a:r>
              <a:rPr lang="en-US" dirty="0" err="1"/>
              <a:t>contries</a:t>
            </a:r>
            <a:endParaRPr lang="en-US" dirty="0"/>
          </a:p>
        </p:txBody>
      </p:sp>
      <p:pic>
        <p:nvPicPr>
          <p:cNvPr id="5" name="Content Placeholder 4">
            <a:extLst>
              <a:ext uri="{FF2B5EF4-FFF2-40B4-BE49-F238E27FC236}">
                <a16:creationId xmlns:a16="http://schemas.microsoft.com/office/drawing/2014/main" id="{0CCD84E1-54D8-4687-82D0-11559CA011DE}"/>
              </a:ext>
            </a:extLst>
          </p:cNvPr>
          <p:cNvPicPr>
            <a:picLocks noGrp="1" noChangeAspect="1"/>
          </p:cNvPicPr>
          <p:nvPr>
            <p:ph sz="quarter" idx="13"/>
          </p:nvPr>
        </p:nvPicPr>
        <p:blipFill>
          <a:blip r:embed="rId2"/>
          <a:stretch>
            <a:fillRect/>
          </a:stretch>
        </p:blipFill>
        <p:spPr>
          <a:xfrm>
            <a:off x="140337" y="1837765"/>
            <a:ext cx="4647754" cy="3311525"/>
          </a:xfrm>
        </p:spPr>
      </p:pic>
      <p:graphicFrame>
        <p:nvGraphicFramePr>
          <p:cNvPr id="6" name="Table 5">
            <a:extLst>
              <a:ext uri="{FF2B5EF4-FFF2-40B4-BE49-F238E27FC236}">
                <a16:creationId xmlns:a16="http://schemas.microsoft.com/office/drawing/2014/main" id="{05CE05D2-7E0D-4DD0-B8A5-51BD09A15DCE}"/>
              </a:ext>
            </a:extLst>
          </p:cNvPr>
          <p:cNvGraphicFramePr>
            <a:graphicFrameLocks noGrp="1"/>
          </p:cNvGraphicFramePr>
          <p:nvPr>
            <p:extLst>
              <p:ext uri="{D42A27DB-BD31-4B8C-83A1-F6EECF244321}">
                <p14:modId xmlns:p14="http://schemas.microsoft.com/office/powerpoint/2010/main" val="3355463300"/>
              </p:ext>
            </p:extLst>
          </p:nvPr>
        </p:nvGraphicFramePr>
        <p:xfrm>
          <a:off x="5049078" y="1837765"/>
          <a:ext cx="5110920" cy="3804968"/>
        </p:xfrm>
        <a:graphic>
          <a:graphicData uri="http://schemas.openxmlformats.org/drawingml/2006/table">
            <a:tbl>
              <a:tblPr firstRow="1" bandRow="1">
                <a:tableStyleId>{5C22544A-7EE6-4342-B048-85BDC9FD1C3A}</a:tableStyleId>
              </a:tblPr>
              <a:tblGrid>
                <a:gridCol w="1277730">
                  <a:extLst>
                    <a:ext uri="{9D8B030D-6E8A-4147-A177-3AD203B41FA5}">
                      <a16:colId xmlns:a16="http://schemas.microsoft.com/office/drawing/2014/main" val="3824499260"/>
                    </a:ext>
                  </a:extLst>
                </a:gridCol>
                <a:gridCol w="1277730">
                  <a:extLst>
                    <a:ext uri="{9D8B030D-6E8A-4147-A177-3AD203B41FA5}">
                      <a16:colId xmlns:a16="http://schemas.microsoft.com/office/drawing/2014/main" val="1014573258"/>
                    </a:ext>
                  </a:extLst>
                </a:gridCol>
                <a:gridCol w="1277730">
                  <a:extLst>
                    <a:ext uri="{9D8B030D-6E8A-4147-A177-3AD203B41FA5}">
                      <a16:colId xmlns:a16="http://schemas.microsoft.com/office/drawing/2014/main" val="3298159055"/>
                    </a:ext>
                  </a:extLst>
                </a:gridCol>
                <a:gridCol w="1277730">
                  <a:extLst>
                    <a:ext uri="{9D8B030D-6E8A-4147-A177-3AD203B41FA5}">
                      <a16:colId xmlns:a16="http://schemas.microsoft.com/office/drawing/2014/main" val="2701713427"/>
                    </a:ext>
                  </a:extLst>
                </a:gridCol>
              </a:tblGrid>
              <a:tr h="930290">
                <a:tc>
                  <a:txBody>
                    <a:bodyPr/>
                    <a:lstStyle/>
                    <a:p>
                      <a:r>
                        <a:rPr lang="en-US" sz="2800" b="0" dirty="0" err="1">
                          <a:solidFill>
                            <a:schemeClr val="tx1"/>
                          </a:solidFill>
                        </a:rPr>
                        <a:t>greece</a:t>
                      </a:r>
                      <a:endParaRPr lang="en-US" sz="2800" b="0" dirty="0">
                        <a:solidFill>
                          <a:schemeClr val="tx1"/>
                        </a:solidFill>
                      </a:endParaRPr>
                    </a:p>
                  </a:txBody>
                  <a:tcPr/>
                </a:tc>
                <a:tc>
                  <a:txBody>
                    <a:bodyPr/>
                    <a:lstStyle/>
                    <a:p>
                      <a:r>
                        <a:rPr lang="en-US" sz="2000" dirty="0">
                          <a:solidFill>
                            <a:schemeClr val="tx1"/>
                          </a:solidFill>
                        </a:rPr>
                        <a:t>27%</a:t>
                      </a:r>
                    </a:p>
                  </a:txBody>
                  <a:tcPr/>
                </a:tc>
                <a:tc>
                  <a:txBody>
                    <a:bodyPr/>
                    <a:lstStyle/>
                    <a:p>
                      <a:r>
                        <a:rPr lang="en-US" sz="2000" b="0" dirty="0">
                          <a:solidFill>
                            <a:schemeClr val="tx1"/>
                          </a:solidFill>
                        </a:rPr>
                        <a:t>0.27</a:t>
                      </a:r>
                    </a:p>
                  </a:txBody>
                  <a:tcPr/>
                </a:tc>
                <a:tc>
                  <a:txBody>
                    <a:bodyPr/>
                    <a:lstStyle/>
                    <a:p>
                      <a:r>
                        <a:rPr lang="en-US" dirty="0">
                          <a:solidFill>
                            <a:schemeClr val="tx1"/>
                          </a:solidFill>
                        </a:rPr>
                        <a:t>             27</a:t>
                      </a:r>
                    </a:p>
                    <a:p>
                      <a:r>
                        <a:rPr lang="en-US" dirty="0">
                          <a:solidFill>
                            <a:schemeClr val="tx1"/>
                          </a:solidFill>
                        </a:rPr>
                        <a:t>             100</a:t>
                      </a:r>
                    </a:p>
                  </a:txBody>
                  <a:tcPr/>
                </a:tc>
                <a:extLst>
                  <a:ext uri="{0D108BD9-81ED-4DB2-BD59-A6C34878D82A}">
                    <a16:rowId xmlns:a16="http://schemas.microsoft.com/office/drawing/2014/main" val="3319832903"/>
                  </a:ext>
                </a:extLst>
              </a:tr>
              <a:tr h="771558">
                <a:tc>
                  <a:txBody>
                    <a:bodyPr/>
                    <a:lstStyle/>
                    <a:p>
                      <a:r>
                        <a:rPr lang="en-US" dirty="0" err="1"/>
                        <a:t>france</a:t>
                      </a:r>
                      <a:endParaRPr lang="en-US" dirty="0"/>
                    </a:p>
                  </a:txBody>
                  <a:tcPr/>
                </a:tc>
                <a:tc>
                  <a:txBody>
                    <a:bodyPr/>
                    <a:lstStyle/>
                    <a:p>
                      <a:r>
                        <a:rPr lang="en-US" dirty="0"/>
                        <a:t>20%</a:t>
                      </a:r>
                    </a:p>
                  </a:txBody>
                  <a:tcPr/>
                </a:tc>
                <a:tc>
                  <a:txBody>
                    <a:bodyPr/>
                    <a:lstStyle/>
                    <a:p>
                      <a:r>
                        <a:rPr lang="en-US" dirty="0"/>
                        <a:t>0.20</a:t>
                      </a:r>
                    </a:p>
                  </a:txBody>
                  <a:tcPr/>
                </a:tc>
                <a:tc>
                  <a:txBody>
                    <a:bodyPr/>
                    <a:lstStyle/>
                    <a:p>
                      <a:r>
                        <a:rPr lang="en-US" dirty="0"/>
                        <a:t>             20</a:t>
                      </a:r>
                    </a:p>
                    <a:p>
                      <a:r>
                        <a:rPr lang="en-US" dirty="0"/>
                        <a:t>           100</a:t>
                      </a:r>
                    </a:p>
                  </a:txBody>
                  <a:tcPr/>
                </a:tc>
                <a:extLst>
                  <a:ext uri="{0D108BD9-81ED-4DB2-BD59-A6C34878D82A}">
                    <a16:rowId xmlns:a16="http://schemas.microsoft.com/office/drawing/2014/main" val="185700371"/>
                  </a:ext>
                </a:extLst>
              </a:tr>
              <a:tr h="852191">
                <a:tc>
                  <a:txBody>
                    <a:bodyPr/>
                    <a:lstStyle/>
                    <a:p>
                      <a:r>
                        <a:rPr lang="en-US" dirty="0" err="1"/>
                        <a:t>russia</a:t>
                      </a:r>
                      <a:endParaRPr lang="en-US" dirty="0"/>
                    </a:p>
                  </a:txBody>
                  <a:tcPr/>
                </a:tc>
                <a:tc>
                  <a:txBody>
                    <a:bodyPr/>
                    <a:lstStyle/>
                    <a:p>
                      <a:r>
                        <a:rPr lang="en-US" dirty="0"/>
                        <a:t>37%</a:t>
                      </a:r>
                    </a:p>
                  </a:txBody>
                  <a:tcPr/>
                </a:tc>
                <a:tc>
                  <a:txBody>
                    <a:bodyPr/>
                    <a:lstStyle/>
                    <a:p>
                      <a:r>
                        <a:rPr lang="en-US" dirty="0"/>
                        <a:t>0.37</a:t>
                      </a:r>
                    </a:p>
                  </a:txBody>
                  <a:tcPr/>
                </a:tc>
                <a:tc>
                  <a:txBody>
                    <a:bodyPr/>
                    <a:lstStyle/>
                    <a:p>
                      <a:r>
                        <a:rPr lang="en-US" dirty="0"/>
                        <a:t>    </a:t>
                      </a:r>
                      <a:r>
                        <a:rPr lang="ar-JO" dirty="0"/>
                        <a:t>37</a:t>
                      </a:r>
                      <a:r>
                        <a:rPr lang="en-US" dirty="0"/>
                        <a:t>     </a:t>
                      </a:r>
                      <a:endParaRPr lang="ar-JO" dirty="0"/>
                    </a:p>
                    <a:p>
                      <a:r>
                        <a:rPr lang="ar-JO" dirty="0"/>
                        <a:t> </a:t>
                      </a:r>
                    </a:p>
                    <a:p>
                      <a:pPr algn="r"/>
                      <a:r>
                        <a:rPr lang="ar-JO" dirty="0"/>
                        <a:t>           100</a:t>
                      </a:r>
                    </a:p>
                  </a:txBody>
                  <a:tcPr/>
                </a:tc>
                <a:extLst>
                  <a:ext uri="{0D108BD9-81ED-4DB2-BD59-A6C34878D82A}">
                    <a16:rowId xmlns:a16="http://schemas.microsoft.com/office/drawing/2014/main" val="1193138928"/>
                  </a:ext>
                </a:extLst>
              </a:tr>
              <a:tr h="1107848">
                <a:tc>
                  <a:txBody>
                    <a:bodyPr/>
                    <a:lstStyle/>
                    <a:p>
                      <a:r>
                        <a:rPr lang="en-US" dirty="0" err="1"/>
                        <a:t>sweden</a:t>
                      </a:r>
                      <a:endParaRPr lang="en-US" dirty="0"/>
                    </a:p>
                  </a:txBody>
                  <a:tcPr/>
                </a:tc>
                <a:tc>
                  <a:txBody>
                    <a:bodyPr/>
                    <a:lstStyle/>
                    <a:p>
                      <a:r>
                        <a:rPr lang="en-US" dirty="0"/>
                        <a:t>19%</a:t>
                      </a:r>
                    </a:p>
                  </a:txBody>
                  <a:tcPr/>
                </a:tc>
                <a:tc>
                  <a:txBody>
                    <a:bodyPr/>
                    <a:lstStyle/>
                    <a:p>
                      <a:r>
                        <a:rPr lang="en-US" dirty="0"/>
                        <a:t>0.19</a:t>
                      </a:r>
                    </a:p>
                  </a:txBody>
                  <a:tcPr/>
                </a:tc>
                <a:tc>
                  <a:txBody>
                    <a:bodyPr/>
                    <a:lstStyle/>
                    <a:p>
                      <a:r>
                        <a:rPr lang="en-US" dirty="0"/>
                        <a:t>               19  </a:t>
                      </a:r>
                    </a:p>
                    <a:p>
                      <a:r>
                        <a:rPr lang="en-US" dirty="0"/>
                        <a:t>                   </a:t>
                      </a:r>
                    </a:p>
                    <a:p>
                      <a:r>
                        <a:rPr lang="en-US" dirty="0"/>
                        <a:t>              100</a:t>
                      </a:r>
                    </a:p>
                    <a:p>
                      <a:endParaRPr lang="en-US" dirty="0"/>
                    </a:p>
                  </a:txBody>
                  <a:tcPr/>
                </a:tc>
                <a:extLst>
                  <a:ext uri="{0D108BD9-81ED-4DB2-BD59-A6C34878D82A}">
                    <a16:rowId xmlns:a16="http://schemas.microsoft.com/office/drawing/2014/main" val="2090906843"/>
                  </a:ext>
                </a:extLst>
              </a:tr>
            </a:tbl>
          </a:graphicData>
        </a:graphic>
      </p:graphicFrame>
      <p:sp>
        <p:nvSpPr>
          <p:cNvPr id="8" name="Minus Sign 7">
            <a:extLst>
              <a:ext uri="{FF2B5EF4-FFF2-40B4-BE49-F238E27FC236}">
                <a16:creationId xmlns:a16="http://schemas.microsoft.com/office/drawing/2014/main" id="{AB81CFDA-9D69-4A3A-AFFD-311F8F12BB5B}"/>
              </a:ext>
            </a:extLst>
          </p:cNvPr>
          <p:cNvSpPr/>
          <p:nvPr/>
        </p:nvSpPr>
        <p:spPr>
          <a:xfrm>
            <a:off x="9197009" y="2154142"/>
            <a:ext cx="768626" cy="45719"/>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Minus Sign 8">
            <a:extLst>
              <a:ext uri="{FF2B5EF4-FFF2-40B4-BE49-F238E27FC236}">
                <a16:creationId xmlns:a16="http://schemas.microsoft.com/office/drawing/2014/main" id="{2BB8F81B-022D-4DA4-9AD1-ECDDEDCE7AD1}"/>
              </a:ext>
            </a:extLst>
          </p:cNvPr>
          <p:cNvSpPr/>
          <p:nvPr/>
        </p:nvSpPr>
        <p:spPr>
          <a:xfrm>
            <a:off x="9197009" y="3068542"/>
            <a:ext cx="768626" cy="45719"/>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Minus Sign 9">
            <a:extLst>
              <a:ext uri="{FF2B5EF4-FFF2-40B4-BE49-F238E27FC236}">
                <a16:creationId xmlns:a16="http://schemas.microsoft.com/office/drawing/2014/main" id="{BD32FBDE-D74C-4EBF-9154-DE7F23ECE193}"/>
              </a:ext>
            </a:extLst>
          </p:cNvPr>
          <p:cNvSpPr/>
          <p:nvPr/>
        </p:nvSpPr>
        <p:spPr>
          <a:xfrm>
            <a:off x="8931965" y="3937223"/>
            <a:ext cx="768626" cy="45719"/>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Minus Sign 10">
            <a:extLst>
              <a:ext uri="{FF2B5EF4-FFF2-40B4-BE49-F238E27FC236}">
                <a16:creationId xmlns:a16="http://schemas.microsoft.com/office/drawing/2014/main" id="{F71DA8A2-36DD-420F-86A6-A726CFFE5F86}"/>
              </a:ext>
            </a:extLst>
          </p:cNvPr>
          <p:cNvSpPr/>
          <p:nvPr/>
        </p:nvSpPr>
        <p:spPr>
          <a:xfrm>
            <a:off x="9316278" y="4943061"/>
            <a:ext cx="768626" cy="100408"/>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3792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A3E97-CA89-452F-AFA3-777C2D43973B}"/>
              </a:ext>
            </a:extLst>
          </p:cNvPr>
          <p:cNvSpPr>
            <a:spLocks noGrp="1"/>
          </p:cNvSpPr>
          <p:nvPr>
            <p:ph type="title"/>
          </p:nvPr>
        </p:nvSpPr>
        <p:spPr/>
        <p:txBody>
          <a:bodyPr/>
          <a:lstStyle/>
          <a:p>
            <a:r>
              <a:rPr lang="en-US" dirty="0"/>
              <a:t>What is bullying (introduction)</a:t>
            </a:r>
          </a:p>
        </p:txBody>
      </p:sp>
      <p:sp>
        <p:nvSpPr>
          <p:cNvPr id="3" name="Content Placeholder 2">
            <a:extLst>
              <a:ext uri="{FF2B5EF4-FFF2-40B4-BE49-F238E27FC236}">
                <a16:creationId xmlns:a16="http://schemas.microsoft.com/office/drawing/2014/main" id="{EA342678-3B95-4F9B-9468-63C6E5E0DA74}"/>
              </a:ext>
            </a:extLst>
          </p:cNvPr>
          <p:cNvSpPr>
            <a:spLocks noGrp="1"/>
          </p:cNvSpPr>
          <p:nvPr>
            <p:ph sz="quarter" idx="13"/>
          </p:nvPr>
        </p:nvSpPr>
        <p:spPr>
          <a:xfrm>
            <a:off x="687976" y="2063396"/>
            <a:ext cx="10394707" cy="3311189"/>
          </a:xfrm>
        </p:spPr>
        <p:txBody>
          <a:bodyPr>
            <a:normAutofit/>
          </a:bodyPr>
          <a:lstStyle/>
          <a:p>
            <a:pPr marL="0" indent="0">
              <a:buNone/>
            </a:pPr>
            <a:r>
              <a:rPr lang="en-US" sz="2800" dirty="0"/>
              <a:t>Bullying is unwanted, aggressive behavior among school</a:t>
            </a:r>
          </a:p>
          <a:p>
            <a:pPr marL="0" indent="0">
              <a:buNone/>
            </a:pPr>
            <a:r>
              <a:rPr lang="en-US" sz="2800" dirty="0"/>
              <a:t>https://www.stopbullying.gov/bullying/what-is-bullying</a:t>
            </a:r>
          </a:p>
        </p:txBody>
      </p:sp>
    </p:spTree>
    <p:extLst>
      <p:ext uri="{BB962C8B-B14F-4D97-AF65-F5344CB8AC3E}">
        <p14:creationId xmlns:p14="http://schemas.microsoft.com/office/powerpoint/2010/main" val="2260258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661F5-5317-4786-9A3F-8C0DE5547359}"/>
              </a:ext>
            </a:extLst>
          </p:cNvPr>
          <p:cNvSpPr>
            <a:spLocks noGrp="1"/>
          </p:cNvSpPr>
          <p:nvPr>
            <p:ph type="title"/>
          </p:nvPr>
        </p:nvSpPr>
        <p:spPr/>
        <p:txBody>
          <a:bodyPr/>
          <a:lstStyle/>
          <a:p>
            <a:r>
              <a:rPr lang="en-US" dirty="0"/>
              <a:t>Issue or problems in bullying</a:t>
            </a:r>
          </a:p>
        </p:txBody>
      </p:sp>
      <p:sp>
        <p:nvSpPr>
          <p:cNvPr id="3" name="Content Placeholder 2">
            <a:extLst>
              <a:ext uri="{FF2B5EF4-FFF2-40B4-BE49-F238E27FC236}">
                <a16:creationId xmlns:a16="http://schemas.microsoft.com/office/drawing/2014/main" id="{84ACBE70-2B5E-4866-BA93-372526A8D9F4}"/>
              </a:ext>
            </a:extLst>
          </p:cNvPr>
          <p:cNvSpPr>
            <a:spLocks noGrp="1"/>
          </p:cNvSpPr>
          <p:nvPr>
            <p:ph sz="quarter" idx="13"/>
          </p:nvPr>
        </p:nvSpPr>
        <p:spPr/>
        <p:txBody>
          <a:bodyPr/>
          <a:lstStyle/>
          <a:p>
            <a:r>
              <a:rPr lang="en-US" dirty="0"/>
              <a:t>There will always be conflicts between kids, but bullying is intentional </a:t>
            </a:r>
            <a:r>
              <a:rPr lang="en-US" dirty="0" err="1"/>
              <a:t>cruelty,harassment</a:t>
            </a:r>
            <a:r>
              <a:rPr lang="en-US" dirty="0"/>
              <a:t>, and emotional, physical and sometimes sexual abuse.</a:t>
            </a:r>
          </a:p>
          <a:p>
            <a:endParaRPr lang="en-US" dirty="0"/>
          </a:p>
          <a:p>
            <a:r>
              <a:rPr lang="en-US" dirty="0"/>
              <a:t>https://www.stompoutbullying.org/issue-bullying</a:t>
            </a:r>
          </a:p>
        </p:txBody>
      </p:sp>
    </p:spTree>
    <p:extLst>
      <p:ext uri="{BB962C8B-B14F-4D97-AF65-F5344CB8AC3E}">
        <p14:creationId xmlns:p14="http://schemas.microsoft.com/office/powerpoint/2010/main" val="4157536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0F656-374F-4962-9042-E00D2A90BACE}"/>
              </a:ext>
            </a:extLst>
          </p:cNvPr>
          <p:cNvSpPr>
            <a:spLocks noGrp="1"/>
          </p:cNvSpPr>
          <p:nvPr>
            <p:ph type="title"/>
          </p:nvPr>
        </p:nvSpPr>
        <p:spPr/>
        <p:txBody>
          <a:bodyPr/>
          <a:lstStyle/>
          <a:p>
            <a:r>
              <a:rPr lang="en-US" dirty="0"/>
              <a:t>Reason of bullying</a:t>
            </a:r>
          </a:p>
        </p:txBody>
      </p:sp>
      <p:sp>
        <p:nvSpPr>
          <p:cNvPr id="3" name="Content Placeholder 2">
            <a:extLst>
              <a:ext uri="{FF2B5EF4-FFF2-40B4-BE49-F238E27FC236}">
                <a16:creationId xmlns:a16="http://schemas.microsoft.com/office/drawing/2014/main" id="{9FA81A26-5963-4DAE-8BFE-613D897C2211}"/>
              </a:ext>
            </a:extLst>
          </p:cNvPr>
          <p:cNvSpPr>
            <a:spLocks noGrp="1"/>
          </p:cNvSpPr>
          <p:nvPr>
            <p:ph sz="quarter" idx="13"/>
          </p:nvPr>
        </p:nvSpPr>
        <p:spPr/>
        <p:txBody>
          <a:bodyPr/>
          <a:lstStyle/>
          <a:p>
            <a:r>
              <a:rPr lang="en-US" dirty="0"/>
              <a:t>1-Power</a:t>
            </a:r>
          </a:p>
          <a:p>
            <a:r>
              <a:rPr lang="en-US" dirty="0"/>
              <a:t>2-Popularity</a:t>
            </a:r>
          </a:p>
          <a:p>
            <a:r>
              <a:rPr lang="en-US" dirty="0"/>
              <a:t>3-Payback</a:t>
            </a:r>
          </a:p>
          <a:p>
            <a:r>
              <a:rPr lang="en-US" dirty="0"/>
              <a:t>4-Problems at Home</a:t>
            </a:r>
          </a:p>
          <a:p>
            <a:r>
              <a:rPr lang="en-US" dirty="0"/>
              <a:t>5-Peer Pressure</a:t>
            </a:r>
          </a:p>
          <a:p>
            <a:r>
              <a:rPr lang="en-US" dirty="0"/>
              <a:t>https://www.verywellfamily.com/reasons-why-teens-bully-others-460532</a:t>
            </a:r>
          </a:p>
          <a:p>
            <a:endParaRPr lang="en-US" dirty="0"/>
          </a:p>
        </p:txBody>
      </p:sp>
    </p:spTree>
    <p:extLst>
      <p:ext uri="{BB962C8B-B14F-4D97-AF65-F5344CB8AC3E}">
        <p14:creationId xmlns:p14="http://schemas.microsoft.com/office/powerpoint/2010/main" val="225163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4E729-00EA-47DA-B775-4A2D1123318B}"/>
              </a:ext>
            </a:extLst>
          </p:cNvPr>
          <p:cNvSpPr>
            <a:spLocks noGrp="1"/>
          </p:cNvSpPr>
          <p:nvPr>
            <p:ph type="title"/>
          </p:nvPr>
        </p:nvSpPr>
        <p:spPr/>
        <p:txBody>
          <a:bodyPr/>
          <a:lstStyle/>
          <a:p>
            <a:r>
              <a:rPr lang="en-US" dirty="0"/>
              <a:t>Consequences of bullying</a:t>
            </a:r>
          </a:p>
        </p:txBody>
      </p:sp>
      <p:sp>
        <p:nvSpPr>
          <p:cNvPr id="7" name="Content Placeholder 6">
            <a:extLst>
              <a:ext uri="{FF2B5EF4-FFF2-40B4-BE49-F238E27FC236}">
                <a16:creationId xmlns:a16="http://schemas.microsoft.com/office/drawing/2014/main" id="{87C8D15C-C397-40C3-B30C-56F6AC376BE4}"/>
              </a:ext>
            </a:extLst>
          </p:cNvPr>
          <p:cNvSpPr>
            <a:spLocks noGrp="1"/>
          </p:cNvSpPr>
          <p:nvPr>
            <p:ph sz="quarter" idx="13"/>
          </p:nvPr>
        </p:nvSpPr>
        <p:spPr/>
        <p:txBody>
          <a:bodyPr>
            <a:normAutofit/>
          </a:bodyPr>
          <a:lstStyle/>
          <a:p>
            <a:r>
              <a:rPr lang="en-US" sz="3200" dirty="0"/>
              <a:t>The psychological effects of </a:t>
            </a:r>
            <a:r>
              <a:rPr lang="en-US" sz="3200" b="1" dirty="0"/>
              <a:t>bullying</a:t>
            </a:r>
            <a:r>
              <a:rPr lang="en-US" sz="3200" dirty="0"/>
              <a:t> include depression, anxiety, low self-esteem, self-harming behavior.</a:t>
            </a:r>
          </a:p>
          <a:p>
            <a:r>
              <a:rPr lang="en-US" sz="3200" dirty="0"/>
              <a:t>https://www.stopbullying.gov/resources/research-resources/consequences-of-bullying</a:t>
            </a:r>
          </a:p>
        </p:txBody>
      </p:sp>
    </p:spTree>
    <p:extLst>
      <p:ext uri="{BB962C8B-B14F-4D97-AF65-F5344CB8AC3E}">
        <p14:creationId xmlns:p14="http://schemas.microsoft.com/office/powerpoint/2010/main" val="3021726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C0146-5FD0-4668-973E-8599B722F4D3}"/>
              </a:ext>
            </a:extLst>
          </p:cNvPr>
          <p:cNvSpPr>
            <a:spLocks noGrp="1"/>
          </p:cNvSpPr>
          <p:nvPr>
            <p:ph type="title"/>
          </p:nvPr>
        </p:nvSpPr>
        <p:spPr/>
        <p:txBody>
          <a:bodyPr/>
          <a:lstStyle/>
          <a:p>
            <a:r>
              <a:rPr lang="en-US" dirty="0"/>
              <a:t>Solutions to bullying</a:t>
            </a:r>
          </a:p>
        </p:txBody>
      </p:sp>
      <p:sp>
        <p:nvSpPr>
          <p:cNvPr id="3" name="Content Placeholder 2">
            <a:extLst>
              <a:ext uri="{FF2B5EF4-FFF2-40B4-BE49-F238E27FC236}">
                <a16:creationId xmlns:a16="http://schemas.microsoft.com/office/drawing/2014/main" id="{E273BFA7-E129-49A4-8650-0499E5F337EC}"/>
              </a:ext>
            </a:extLst>
          </p:cNvPr>
          <p:cNvSpPr>
            <a:spLocks noGrp="1"/>
          </p:cNvSpPr>
          <p:nvPr>
            <p:ph sz="quarter" idx="13"/>
          </p:nvPr>
        </p:nvSpPr>
        <p:spPr/>
        <p:txBody>
          <a:bodyPr>
            <a:normAutofit/>
          </a:bodyPr>
          <a:lstStyle/>
          <a:p>
            <a:r>
              <a:rPr lang="en-US" dirty="0"/>
              <a:t>If you are being bullied: tell them to stop, get away from the situation, and tell a trusted adult.</a:t>
            </a:r>
          </a:p>
          <a:p>
            <a:r>
              <a:rPr lang="en-US" dirty="0"/>
              <a:t>If you see someone being bullied, be an upstander: Tell the person to stop, get a trusted adult, reach out and be friends.</a:t>
            </a:r>
          </a:p>
          <a:p>
            <a:r>
              <a:rPr lang="en-US" dirty="0"/>
              <a:t>https://www.niot.org/blog/six-simple-solutions-bullying</a:t>
            </a:r>
          </a:p>
        </p:txBody>
      </p:sp>
    </p:spTree>
    <p:extLst>
      <p:ext uri="{BB962C8B-B14F-4D97-AF65-F5344CB8AC3E}">
        <p14:creationId xmlns:p14="http://schemas.microsoft.com/office/powerpoint/2010/main" val="883371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B48CE-2482-4D3A-995D-68AF08DB12C5}"/>
              </a:ext>
            </a:extLst>
          </p:cNvPr>
          <p:cNvSpPr>
            <a:spLocks noGrp="1"/>
          </p:cNvSpPr>
          <p:nvPr>
            <p:ph type="title"/>
          </p:nvPr>
        </p:nvSpPr>
        <p:spPr/>
        <p:txBody>
          <a:bodyPr/>
          <a:lstStyle/>
          <a:p>
            <a:r>
              <a:rPr lang="en-US" dirty="0"/>
              <a:t>Type of bullying</a:t>
            </a:r>
          </a:p>
        </p:txBody>
      </p:sp>
      <p:pic>
        <p:nvPicPr>
          <p:cNvPr id="8" name="Content Placeholder 7">
            <a:extLst>
              <a:ext uri="{FF2B5EF4-FFF2-40B4-BE49-F238E27FC236}">
                <a16:creationId xmlns:a16="http://schemas.microsoft.com/office/drawing/2014/main" id="{29F33EDE-D8BA-463C-BBFE-5B20ABF5580F}"/>
              </a:ext>
            </a:extLst>
          </p:cNvPr>
          <p:cNvPicPr>
            <a:picLocks noGrp="1" noChangeAspect="1"/>
          </p:cNvPicPr>
          <p:nvPr>
            <p:ph sz="quarter" idx="13"/>
          </p:nvPr>
        </p:nvPicPr>
        <p:blipFill>
          <a:blip r:embed="rId2"/>
          <a:stretch>
            <a:fillRect/>
          </a:stretch>
        </p:blipFill>
        <p:spPr>
          <a:xfrm>
            <a:off x="556593" y="1988240"/>
            <a:ext cx="4317240" cy="2881520"/>
          </a:xfrm>
        </p:spPr>
      </p:pic>
      <p:sp>
        <p:nvSpPr>
          <p:cNvPr id="3" name="TextBox 2"/>
          <p:cNvSpPr txBox="1"/>
          <p:nvPr/>
        </p:nvSpPr>
        <p:spPr>
          <a:xfrm>
            <a:off x="7012959" y="1988240"/>
            <a:ext cx="4069724" cy="2308324"/>
          </a:xfrm>
          <a:prstGeom prst="rect">
            <a:avLst/>
          </a:prstGeom>
          <a:noFill/>
        </p:spPr>
        <p:txBody>
          <a:bodyPr wrap="square" rtlCol="0">
            <a:spAutoFit/>
          </a:bodyPr>
          <a:lstStyle/>
          <a:p>
            <a:r>
              <a:rPr lang="en-US" dirty="0"/>
              <a:t> There are several types of bullying, including</a:t>
            </a:r>
          </a:p>
          <a:p>
            <a:endParaRPr lang="en-US" dirty="0"/>
          </a:p>
          <a:p>
            <a:r>
              <a:rPr lang="en-US" dirty="0"/>
              <a:t>1-Verbal bullying</a:t>
            </a:r>
          </a:p>
          <a:p>
            <a:endParaRPr lang="en-US" dirty="0"/>
          </a:p>
          <a:p>
            <a:r>
              <a:rPr lang="en-US" dirty="0"/>
              <a:t>2-Physical bullying</a:t>
            </a:r>
          </a:p>
          <a:p>
            <a:endParaRPr lang="en-US" dirty="0"/>
          </a:p>
          <a:p>
            <a:r>
              <a:rPr lang="en-US" dirty="0"/>
              <a:t> 3-Social bullying</a:t>
            </a:r>
          </a:p>
        </p:txBody>
      </p:sp>
    </p:spTree>
    <p:extLst>
      <p:ext uri="{BB962C8B-B14F-4D97-AF65-F5344CB8AC3E}">
        <p14:creationId xmlns:p14="http://schemas.microsoft.com/office/powerpoint/2010/main" val="709458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13B7-CFD2-4EB2-A17D-3CF7CEE5F760}"/>
              </a:ext>
            </a:extLst>
          </p:cNvPr>
          <p:cNvSpPr>
            <a:spLocks noGrp="1"/>
          </p:cNvSpPr>
          <p:nvPr>
            <p:ph type="title"/>
          </p:nvPr>
        </p:nvSpPr>
        <p:spPr>
          <a:xfrm>
            <a:off x="1239593" y="569890"/>
            <a:ext cx="10396882" cy="1151965"/>
          </a:xfrm>
        </p:spPr>
        <p:txBody>
          <a:bodyPr/>
          <a:lstStyle/>
          <a:p>
            <a:r>
              <a:rPr lang="en-US" dirty="0"/>
              <a:t>1- SOCIAL BULLYING</a:t>
            </a:r>
          </a:p>
        </p:txBody>
      </p:sp>
      <p:pic>
        <p:nvPicPr>
          <p:cNvPr id="5" name="Content Placeholder 4">
            <a:extLst>
              <a:ext uri="{FF2B5EF4-FFF2-40B4-BE49-F238E27FC236}">
                <a16:creationId xmlns:a16="http://schemas.microsoft.com/office/drawing/2014/main" id="{BB972AD6-00D5-454D-8659-969A945E9F0A}"/>
              </a:ext>
            </a:extLst>
          </p:cNvPr>
          <p:cNvPicPr>
            <a:picLocks noGrp="1" noChangeAspect="1"/>
          </p:cNvPicPr>
          <p:nvPr>
            <p:ph sz="quarter" idx="13"/>
          </p:nvPr>
        </p:nvPicPr>
        <p:blipFill>
          <a:blip r:embed="rId2"/>
          <a:stretch>
            <a:fillRect/>
          </a:stretch>
        </p:blipFill>
        <p:spPr>
          <a:xfrm>
            <a:off x="46897" y="1961321"/>
            <a:ext cx="5685183" cy="3591339"/>
          </a:xfrm>
        </p:spPr>
      </p:pic>
      <p:sp>
        <p:nvSpPr>
          <p:cNvPr id="13" name="Rectangle 6"/>
          <p:cNvSpPr>
            <a:spLocks noChangeArrowheads="1"/>
          </p:cNvSpPr>
          <p:nvPr/>
        </p:nvSpPr>
        <p:spPr bwMode="auto">
          <a:xfrm>
            <a:off x="6322229" y="1825416"/>
            <a:ext cx="5231417"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US" altLang="en-US" sz="1800" b="1" strike="noStrike" cap="none" normalizeH="0" baseline="0" dirty="0">
                <a:ln>
                  <a:noFill/>
                </a:ln>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Social bullying, It can take various forms, such as spreading rumors, gossiping, social exclusion, embarrassing or mocking someone publicly, or manipulating social connections </a:t>
            </a:r>
            <a:r>
              <a:rPr kumimoji="0" lang="en-US" altLang="en-US" sz="1800" i="1" strike="noStrike" cap="none" normalizeH="0" baseline="0" dirty="0">
                <a:ln>
                  <a:noFill/>
                </a:ln>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to harm someone's reputation or social standing. Social bullying can occur in person or online, and it often aims to undermine a person's self-esteem and social acceptance</a:t>
            </a:r>
            <a:r>
              <a:rPr kumimoji="0" lang="en-US" altLang="en-US" sz="1800" i="0" u="none" strike="noStrike" cap="none" normalizeH="0" baseline="0" dirty="0">
                <a:ln>
                  <a:noFill/>
                </a:ln>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088570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D2547-6132-405E-853D-97C169BEA85A}"/>
              </a:ext>
            </a:extLst>
          </p:cNvPr>
          <p:cNvSpPr>
            <a:spLocks noGrp="1"/>
          </p:cNvSpPr>
          <p:nvPr>
            <p:ph type="title"/>
          </p:nvPr>
        </p:nvSpPr>
        <p:spPr/>
        <p:txBody>
          <a:bodyPr>
            <a:normAutofit fontScale="90000"/>
          </a:bodyPr>
          <a:lstStyle/>
          <a:p>
            <a:r>
              <a:rPr lang="en-US" b="1" dirty="0"/>
              <a:t>2-Physical bullying</a:t>
            </a:r>
            <a:br>
              <a:rPr lang="en-US" b="1" dirty="0"/>
            </a:br>
            <a:endParaRPr lang="en-US" dirty="0"/>
          </a:p>
        </p:txBody>
      </p:sp>
      <p:pic>
        <p:nvPicPr>
          <p:cNvPr id="5" name="Content Placeholder 4">
            <a:extLst>
              <a:ext uri="{FF2B5EF4-FFF2-40B4-BE49-F238E27FC236}">
                <a16:creationId xmlns:a16="http://schemas.microsoft.com/office/drawing/2014/main" id="{9DB845F2-DF12-43A0-B25C-06C66D934E64}"/>
              </a:ext>
            </a:extLst>
          </p:cNvPr>
          <p:cNvPicPr>
            <a:picLocks noGrp="1" noChangeAspect="1"/>
          </p:cNvPicPr>
          <p:nvPr>
            <p:ph sz="quarter" idx="13"/>
          </p:nvPr>
        </p:nvPicPr>
        <p:blipFill>
          <a:blip r:embed="rId2"/>
          <a:stretch>
            <a:fillRect/>
          </a:stretch>
        </p:blipFill>
        <p:spPr>
          <a:xfrm>
            <a:off x="176985" y="2090255"/>
            <a:ext cx="4998528" cy="3311525"/>
          </a:xfrm>
        </p:spPr>
      </p:pic>
      <p:sp>
        <p:nvSpPr>
          <p:cNvPr id="4" name="Rectangle 1"/>
          <p:cNvSpPr>
            <a:spLocks noChangeArrowheads="1"/>
          </p:cNvSpPr>
          <p:nvPr/>
        </p:nvSpPr>
        <p:spPr bwMode="auto">
          <a:xfrm flipH="1">
            <a:off x="6732797" y="461967"/>
            <a:ext cx="3834731"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Physical bullying refers to a form of aggressive behavior where a person intentionally uses physical force or harm to intimidate, hurt, or dominate someone else. It can include actions like hitting, kicking, pushing, punching, or any other physical act that causes harm or distress to the victim. Physical bullying can occur in various settings, such as schools, workplaces, or communities. It is important to report instances of physical bullying to authorities or trusted individuals who can provide support and help address the situation appropriately.</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b="1"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br>
            <a:endParaRPr kumimoji="0" lang="en-US" altLang="en-US" b="1"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80155349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635</TotalTime>
  <Words>504</Words>
  <Application>Microsoft Office PowerPoint</Application>
  <PresentationFormat>Widescreen</PresentationFormat>
  <Paragraphs>61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Arial Unicode MS</vt:lpstr>
      <vt:lpstr>Impact</vt:lpstr>
      <vt:lpstr>Main Event</vt:lpstr>
      <vt:lpstr>Bullying    </vt:lpstr>
      <vt:lpstr>What is bullying (introduction)</vt:lpstr>
      <vt:lpstr>Issue or problems in bullying</vt:lpstr>
      <vt:lpstr>Reason of bullying</vt:lpstr>
      <vt:lpstr>Consequences of bullying</vt:lpstr>
      <vt:lpstr>Solutions to bullying</vt:lpstr>
      <vt:lpstr>Type of bullying</vt:lpstr>
      <vt:lpstr>1- SOCIAL BULLYING</vt:lpstr>
      <vt:lpstr>2-Physical bullying </vt:lpstr>
      <vt:lpstr>3-Verbal bullying </vt:lpstr>
      <vt:lpstr>Persentage of bulling in contries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Bullying</dc:title>
  <dc:creator>Admin</dc:creator>
  <cp:lastModifiedBy>Admin</cp:lastModifiedBy>
  <cp:revision>22</cp:revision>
  <dcterms:created xsi:type="dcterms:W3CDTF">2023-05-08T14:10:37Z</dcterms:created>
  <dcterms:modified xsi:type="dcterms:W3CDTF">2023-05-21T05:37:38Z</dcterms:modified>
</cp:coreProperties>
</file>