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01" d="100"/>
          <a:sy n="101" d="100"/>
        </p:scale>
        <p:origin x="114"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40000"/>
                <a:lumOff val="60000"/>
              </a:schemeClr>
            </a:gs>
            <a:gs pos="39000">
              <a:schemeClr val="bg2"/>
            </a:gs>
            <a:gs pos="21255">
              <a:srgbClr val="4959A3"/>
            </a:gs>
            <a:gs pos="59000">
              <a:srgbClr val="495793"/>
            </a:gs>
            <a:gs pos="83198">
              <a:srgbClr val="4A5894"/>
            </a:gs>
            <a:gs pos="69000">
              <a:srgbClr val="7581B6"/>
            </a:gs>
            <a:gs pos="100000">
              <a:schemeClr val="bg2"/>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5/21/2023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awdoo3.com/%D9%85%D9%82%D8%A7%D9%84%D8%A9_%D8%B9%D9%86_%D8%B4%D8%AD_%D8%A7%D9%84%D9%85%D9%8A%D8%A7%D9%87_%D9%81%D9%8A_%D8%A7%D9%84%D8%A3%D8%B1%D8%AF%D9%86" TargetMode="External"/><Relationship Id="rId2" Type="http://schemas.openxmlformats.org/officeDocument/2006/relationships/hyperlink" Target="https://mawdoo3.com/%D8%AA%D8%B9%D8%B1%D9%8A%D9%81_%D8%B4%D8%AD_%D8%A7%D9%84%D9%85%D9%8A%D8%A7%D9%8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39961" y="188606"/>
            <a:ext cx="7197726" cy="2421464"/>
          </a:xfrm>
        </p:spPr>
        <p:txBody>
          <a:bodyPr/>
          <a:lstStyle/>
          <a:p>
            <a:pPr algn="ctr"/>
            <a:r>
              <a:rPr lang="ar-JO" b="1" dirty="0">
                <a:latin typeface="Algerian" panose="04020705040A02060702" pitchFamily="82" charset="0"/>
              </a:rPr>
              <a:t>مقالة عن شح المياه في الأردن</a:t>
            </a:r>
            <a:br>
              <a:rPr lang="ar-JO" b="1" dirty="0">
                <a:latin typeface="Algerian" panose="04020705040A02060702" pitchFamily="82" charset="0"/>
              </a:rPr>
            </a:br>
            <a:endParaRPr lang="en-US" dirty="0">
              <a:latin typeface="Algerian" panose="04020705040A02060702" pitchFamily="82" charset="0"/>
            </a:endParaRPr>
          </a:p>
        </p:txBody>
      </p:sp>
      <p:pic>
        <p:nvPicPr>
          <p:cNvPr id="1028" name="Picture 4" descr="https://tse4.mm.bing.net/th?id=OIP.Aq6S0iU7DDZENdt1mBWyFgHaE7&amp;pid=Api&amp;P=0&amp;h=1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9026" y="2333625"/>
            <a:ext cx="4829174" cy="31051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623718" y="5410200"/>
            <a:ext cx="3324225" cy="769441"/>
          </a:xfrm>
          <a:prstGeom prst="rect">
            <a:avLst/>
          </a:prstGeom>
          <a:noFill/>
        </p:spPr>
        <p:txBody>
          <a:bodyPr wrap="square" rtlCol="0">
            <a:spAutoFit/>
          </a:bodyPr>
          <a:lstStyle/>
          <a:p>
            <a:r>
              <a:rPr lang="ar-JO" sz="4400" dirty="0" smtClean="0">
                <a:latin typeface="Agency FB" panose="020B0503020202020204" pitchFamily="34" charset="0"/>
              </a:rPr>
              <a:t>ليث خوري 7ج</a:t>
            </a:r>
            <a:endParaRPr lang="en-US" sz="4400" dirty="0">
              <a:latin typeface="Agency FB" panose="020B0503020202020204" pitchFamily="34" charset="0"/>
            </a:endParaRPr>
          </a:p>
        </p:txBody>
      </p:sp>
    </p:spTree>
    <p:extLst>
      <p:ext uri="{BB962C8B-B14F-4D97-AF65-F5344CB8AC3E}">
        <p14:creationId xmlns:p14="http://schemas.microsoft.com/office/powerpoint/2010/main" val="1878948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dirty="0"/>
              <a:t>المياه في </a:t>
            </a:r>
            <a:r>
              <a:rPr lang="ar-JO" dirty="0" smtClean="0"/>
              <a:t>الأردن                                          </a:t>
            </a:r>
            <a:r>
              <a:rPr lang="ar-JO" dirty="0"/>
              <a:t/>
            </a:r>
            <a:br>
              <a:rPr lang="ar-JO" dirty="0"/>
            </a:br>
            <a:r>
              <a:rPr lang="ar-JO" dirty="0"/>
              <a:t/>
            </a:r>
            <a:br>
              <a:rPr lang="ar-JO" dirty="0"/>
            </a:br>
            <a:endParaRPr lang="en-US" dirty="0"/>
          </a:p>
        </p:txBody>
      </p:sp>
      <p:sp>
        <p:nvSpPr>
          <p:cNvPr id="3" name="Content Placeholder 2"/>
          <p:cNvSpPr>
            <a:spLocks noGrp="1"/>
          </p:cNvSpPr>
          <p:nvPr>
            <p:ph idx="1"/>
          </p:nvPr>
        </p:nvSpPr>
        <p:spPr/>
        <p:txBody>
          <a:bodyPr>
            <a:normAutofit/>
          </a:bodyPr>
          <a:lstStyle/>
          <a:p>
            <a:pPr marL="0" indent="0" algn="r">
              <a:buNone/>
            </a:pPr>
            <a:r>
              <a:rPr lang="ar-JO" dirty="0"/>
              <a:t>يعتبر الأردن واحداً من أكثر الدول التي تعاني من شُحِّ المياه، حيث يؤثّر ذلك سلباً على كافة مناحي الحياة في البلاد، وعلى القطاعات الهامّة التي تمسُّ حياة المواطنين بشكل </a:t>
            </a:r>
            <a:r>
              <a:rPr lang="ar-JO" dirty="0" smtClean="0"/>
              <a:t>رئيسي</a:t>
            </a:r>
          </a:p>
          <a:p>
            <a:pPr marL="0" indent="0" algn="r">
              <a:buNone/>
            </a:pPr>
            <a:r>
              <a:rPr lang="ar-JO" dirty="0"/>
              <a:t>المياه تُعتبر عنصراً رئيسيّاً </a:t>
            </a:r>
            <a:r>
              <a:rPr lang="ar-JO" dirty="0" smtClean="0"/>
              <a:t>وهامّاً</a:t>
            </a:r>
          </a:p>
          <a:p>
            <a:pPr marL="0" indent="0" algn="r">
              <a:buNone/>
            </a:pPr>
            <a:r>
              <a:rPr lang="ar-JO" dirty="0" smtClean="0"/>
              <a:t>من </a:t>
            </a:r>
            <a:r>
              <a:rPr lang="ar-JO" dirty="0"/>
              <a:t>مصادر المياه في </a:t>
            </a:r>
            <a:r>
              <a:rPr lang="ar-JO" dirty="0" smtClean="0"/>
              <a:t>الأردن؛ مياه </a:t>
            </a:r>
            <a:r>
              <a:rPr lang="ar-JO" dirty="0"/>
              <a:t>الأمطار، والمياه الجوفيّة، والمياه </a:t>
            </a:r>
            <a:r>
              <a:rPr lang="ar-JO" dirty="0" smtClean="0"/>
              <a:t>السطحيّة</a:t>
            </a:r>
          </a:p>
          <a:p>
            <a:pPr marL="0" indent="0" algn="r">
              <a:buNone/>
            </a:pPr>
            <a:r>
              <a:rPr lang="ar-JO" dirty="0"/>
              <a:t>تُقدَّر كميّات الأمطار على الأردن في الأعوام الرطبة بحوالي أحد عشر مليون مترٍ مكعبٍ تقريباً، في حين تُقَدَّر كميّات الأمطار في الأعوام الجافة بقرابة خمسة آلاف وثمانمئة مليون مترٍ مكعبٍ </a:t>
            </a:r>
            <a:r>
              <a:rPr lang="ar-JO" dirty="0" smtClean="0"/>
              <a:t>تقريباً</a:t>
            </a:r>
            <a:r>
              <a:rPr lang="ar-JO" dirty="0"/>
              <a:t/>
            </a:r>
            <a:br>
              <a:rPr lang="ar-JO" dirty="0"/>
            </a:br>
            <a:r>
              <a:rPr lang="ar-JO" dirty="0"/>
              <a:t/>
            </a:r>
            <a:br>
              <a:rPr lang="ar-JO" dirty="0"/>
            </a:br>
            <a:endParaRPr lang="en-US" dirty="0"/>
          </a:p>
        </p:txBody>
      </p:sp>
    </p:spTree>
    <p:extLst>
      <p:ext uri="{BB962C8B-B14F-4D97-AF65-F5344CB8AC3E}">
        <p14:creationId xmlns:p14="http://schemas.microsoft.com/office/powerpoint/2010/main" val="156370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a:t>ما هو شح </a:t>
            </a:r>
            <a:r>
              <a:rPr lang="ar-JO" b="1" dirty="0" smtClean="0"/>
              <a:t>المياه؟</a:t>
            </a:r>
            <a:endParaRPr lang="en-US" dirty="0"/>
          </a:p>
        </p:txBody>
      </p:sp>
      <p:sp>
        <p:nvSpPr>
          <p:cNvPr id="3" name="Content Placeholder 2"/>
          <p:cNvSpPr>
            <a:spLocks noGrp="1"/>
          </p:cNvSpPr>
          <p:nvPr>
            <p:ph idx="1"/>
          </p:nvPr>
        </p:nvSpPr>
        <p:spPr/>
        <p:txBody>
          <a:bodyPr/>
          <a:lstStyle/>
          <a:p>
            <a:r>
              <a:rPr lang="ar-JO" dirty="0"/>
              <a:t>يُعرّف شح المياه بأنّه نقص الحصول على مياه نظيفة صالحة للشرب، أو نقص في إمدادات المياه عامةً، ويحدث شح المياه بسبب ظروف بشرية أو طبيعية، وهي مشكلة خطيرة للغاية، وتّشكّل تحديًا لدى العديد من دول </a:t>
            </a:r>
            <a:r>
              <a:rPr lang="ar-JO" dirty="0" smtClean="0"/>
              <a:t>العالم</a:t>
            </a:r>
            <a:r>
              <a:rPr lang="ar-JO" dirty="0"/>
              <a:t/>
            </a:r>
            <a:br>
              <a:rPr lang="ar-JO" dirty="0"/>
            </a:br>
            <a:r>
              <a:rPr lang="ar-JO" dirty="0"/>
              <a:t/>
            </a:r>
            <a:br>
              <a:rPr lang="ar-JO" dirty="0"/>
            </a:br>
            <a:endParaRPr lang="en-US" dirty="0"/>
          </a:p>
        </p:txBody>
      </p:sp>
    </p:spTree>
    <p:extLst>
      <p:ext uri="{BB962C8B-B14F-4D97-AF65-F5344CB8AC3E}">
        <p14:creationId xmlns:p14="http://schemas.microsoft.com/office/powerpoint/2010/main" val="364225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JO" dirty="0"/>
              <a:t>الآثار السلبية لشُح المياه في الأردن</a:t>
            </a:r>
            <a:r>
              <a:rPr lang="ar-JO" dirty="0"/>
              <a:t/>
            </a:r>
            <a:br>
              <a:rPr lang="ar-JO" dirty="0"/>
            </a:br>
            <a:r>
              <a:rPr lang="ar-JO" dirty="0"/>
              <a:t/>
            </a:r>
            <a:br>
              <a:rPr lang="ar-JO" dirty="0"/>
            </a:br>
            <a:endParaRPr lang="en-US" dirty="0"/>
          </a:p>
        </p:txBody>
      </p:sp>
      <p:sp>
        <p:nvSpPr>
          <p:cNvPr id="3" name="Content Placeholder 2"/>
          <p:cNvSpPr>
            <a:spLocks noGrp="1"/>
          </p:cNvSpPr>
          <p:nvPr>
            <p:ph idx="1"/>
          </p:nvPr>
        </p:nvSpPr>
        <p:spPr/>
        <p:txBody>
          <a:bodyPr/>
          <a:lstStyle/>
          <a:p>
            <a:pPr marL="3657600" lvl="8" indent="0" algn="r">
              <a:buNone/>
            </a:pPr>
            <a:r>
              <a:rPr lang="ar-JO" dirty="0"/>
              <a:t>أعاق شُح المياه في الأردن عجلة التنمية من المُضيِّ </a:t>
            </a:r>
            <a:r>
              <a:rPr lang="ar-JO" dirty="0" smtClean="0"/>
              <a:t>قُدُماً</a:t>
            </a:r>
          </a:p>
          <a:p>
            <a:pPr marL="3657600" lvl="8" indent="0" algn="r">
              <a:buNone/>
            </a:pPr>
            <a:r>
              <a:rPr lang="ar-JO" dirty="0"/>
              <a:t/>
            </a:r>
            <a:br>
              <a:rPr lang="ar-JO" dirty="0"/>
            </a:br>
            <a:r>
              <a:rPr lang="ar-JO" dirty="0"/>
              <a:t>عاق المشاريع الاستثماريّة عن أداء أعمالها، خاصّة تلك التي تحتاج إلى كميّات كبيرة من المياه</a:t>
            </a:r>
            <a:r>
              <a:rPr lang="ar-JO" dirty="0" smtClean="0"/>
              <a:t>.</a:t>
            </a:r>
          </a:p>
          <a:p>
            <a:pPr marL="3657600" lvl="8" indent="0" algn="r">
              <a:buNone/>
            </a:pPr>
            <a:r>
              <a:rPr lang="ar-JO" dirty="0"/>
              <a:t/>
            </a:r>
            <a:br>
              <a:rPr lang="ar-JO" dirty="0"/>
            </a:br>
            <a:r>
              <a:rPr lang="ar-JO" dirty="0"/>
              <a:t/>
            </a:r>
            <a:br>
              <a:rPr lang="ar-JO" dirty="0"/>
            </a:br>
            <a:r>
              <a:rPr lang="ar-JO" dirty="0"/>
              <a:t>إقرأ المزيد على </a:t>
            </a:r>
            <a:r>
              <a:rPr lang="ar-JO" dirty="0" smtClean="0"/>
              <a:t>زيادة </a:t>
            </a:r>
            <a:r>
              <a:rPr lang="ar-JO" dirty="0"/>
              <a:t>اتساخ بعض المناطق.</a:t>
            </a:r>
            <a:r>
              <a:rPr lang="ar-JO" dirty="0"/>
              <a:t/>
            </a:r>
            <a:br>
              <a:rPr lang="ar-JO" dirty="0"/>
            </a:br>
            <a:r>
              <a:rPr lang="ar-JO" dirty="0"/>
              <a:t/>
            </a:r>
            <a:br>
              <a:rPr lang="ar-JO" dirty="0"/>
            </a:br>
            <a:endParaRPr lang="en-US" dirty="0"/>
          </a:p>
        </p:txBody>
      </p:sp>
    </p:spTree>
    <p:extLst>
      <p:ext uri="{BB962C8B-B14F-4D97-AF65-F5344CB8AC3E}">
        <p14:creationId xmlns:p14="http://schemas.microsoft.com/office/powerpoint/2010/main" val="2534818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JO" dirty="0"/>
              <a:t>خطط مواجهة شُح المياه</a:t>
            </a:r>
            <a:r>
              <a:rPr lang="ar-JO" dirty="0"/>
              <a:t/>
            </a:r>
            <a:br>
              <a:rPr lang="ar-JO" dirty="0"/>
            </a:br>
            <a:r>
              <a:rPr lang="ar-JO" dirty="0"/>
              <a:t/>
            </a:r>
            <a:br>
              <a:rPr lang="ar-JO" dirty="0"/>
            </a:br>
            <a:endParaRPr lang="en-US" dirty="0"/>
          </a:p>
        </p:txBody>
      </p:sp>
      <p:sp>
        <p:nvSpPr>
          <p:cNvPr id="3" name="Content Placeholder 2"/>
          <p:cNvSpPr>
            <a:spLocks noGrp="1"/>
          </p:cNvSpPr>
          <p:nvPr>
            <p:ph idx="1"/>
          </p:nvPr>
        </p:nvSpPr>
        <p:spPr/>
        <p:txBody>
          <a:bodyPr>
            <a:normAutofit/>
          </a:bodyPr>
          <a:lstStyle/>
          <a:p>
            <a:pPr algn="r" rtl="1"/>
            <a:r>
              <a:rPr lang="ar-JO" dirty="0"/>
              <a:t>الاقتصاد في استهلاك </a:t>
            </a:r>
            <a:r>
              <a:rPr lang="ar-JO" dirty="0" smtClean="0"/>
              <a:t>المياه</a:t>
            </a:r>
          </a:p>
          <a:p>
            <a:pPr algn="r" rtl="1"/>
            <a:r>
              <a:rPr lang="ar-JO" dirty="0"/>
              <a:t>الحفاظ على مصادر </a:t>
            </a:r>
            <a:r>
              <a:rPr lang="ar-JO" dirty="0" smtClean="0"/>
              <a:t>تغذية</a:t>
            </a:r>
            <a:r>
              <a:rPr lang="ar-JO" dirty="0"/>
              <a:t>الينابيع الجوفية، وإنشاء المزيد من السدود على مجاري الأنهار لتخزين </a:t>
            </a:r>
            <a:r>
              <a:rPr lang="ar-JO" dirty="0" smtClean="0"/>
              <a:t>المياه</a:t>
            </a:r>
          </a:p>
          <a:p>
            <a:pPr algn="r" rtl="1"/>
            <a:r>
              <a:rPr lang="ar-JO" dirty="0"/>
              <a:t>إيقاف التلوث الواصل للمياه بكافة أشكاله</a:t>
            </a:r>
            <a:r>
              <a:rPr lang="ar-JO" dirty="0"/>
              <a:t/>
            </a:r>
            <a:br>
              <a:rPr lang="ar-JO" dirty="0"/>
            </a:br>
            <a:r>
              <a:rPr lang="ar-JO" dirty="0" smtClean="0"/>
              <a:t/>
            </a:r>
            <a:br>
              <a:rPr lang="ar-JO" dirty="0" smtClean="0"/>
            </a:br>
            <a:r>
              <a:rPr lang="ar-JO" dirty="0" smtClean="0"/>
              <a:t/>
            </a:r>
            <a:br>
              <a:rPr lang="ar-JO" dirty="0" smtClean="0"/>
            </a:br>
            <a:r>
              <a:rPr lang="ar-JO" dirty="0" smtClean="0"/>
              <a:t> </a:t>
            </a:r>
            <a:br>
              <a:rPr lang="ar-JO" dirty="0" smtClean="0"/>
            </a:br>
            <a:r>
              <a:rPr lang="ar-JO" dirty="0" smtClean="0"/>
              <a:t/>
            </a:r>
            <a:br>
              <a:rPr lang="ar-JO" dirty="0" smtClean="0"/>
            </a:br>
            <a:endParaRPr lang="en-US" dirty="0"/>
          </a:p>
        </p:txBody>
      </p:sp>
    </p:spTree>
    <p:extLst>
      <p:ext uri="{BB962C8B-B14F-4D97-AF65-F5344CB8AC3E}">
        <p14:creationId xmlns:p14="http://schemas.microsoft.com/office/powerpoint/2010/main" val="1381034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0496" y="1219647"/>
            <a:ext cx="10131425" cy="3649133"/>
          </a:xfrm>
        </p:spPr>
        <p:txBody>
          <a:bodyPr/>
          <a:lstStyle/>
          <a:p>
            <a:pPr marL="0" indent="0" algn="r" rtl="1">
              <a:buNone/>
            </a:pPr>
            <a:r>
              <a:rPr lang="ar-JO" dirty="0"/>
              <a:t>وأخيرا لا يقتصر واجب مواجهة مشكلة شح المياه على المؤسسات الحكومية فقط، بل يتحمّل الأفراد والمؤسسات الخاصة أيضًا جزءًا كبيرًا من المسؤولية. وذلك من خلال رفع حس المسؤولية لديهم بأهمية اتباع طرق التقليل من شح المياه كلًّا في موقعه. </a:t>
            </a:r>
            <a:endParaRPr lang="en-US" dirty="0"/>
          </a:p>
          <a:p>
            <a:pPr marL="0" indent="0" algn="r" rtl="1">
              <a:buNone/>
            </a:pPr>
            <a:endParaRPr lang="en-US" dirty="0"/>
          </a:p>
        </p:txBody>
      </p:sp>
      <p:sp>
        <p:nvSpPr>
          <p:cNvPr id="4" name="TextBox 3"/>
          <p:cNvSpPr txBox="1"/>
          <p:nvPr/>
        </p:nvSpPr>
        <p:spPr>
          <a:xfrm>
            <a:off x="1612232" y="1628273"/>
            <a:ext cx="8630652" cy="369332"/>
          </a:xfrm>
          <a:prstGeom prst="rect">
            <a:avLst/>
          </a:prstGeom>
          <a:noFill/>
        </p:spPr>
        <p:txBody>
          <a:bodyPr wrap="square" rtlCol="0">
            <a:spAutoFit/>
          </a:bodyPr>
          <a:lstStyle/>
          <a:p>
            <a:pPr algn="ctr"/>
            <a:r>
              <a:rPr lang="ar-JO" dirty="0" smtClean="0"/>
              <a:t>راي </a:t>
            </a:r>
            <a:r>
              <a:rPr lang="ar-JO" dirty="0"/>
              <a:t>ّطالب في المشكلة المطروحة</a:t>
            </a:r>
            <a:endParaRPr lang="en-US" dirty="0"/>
          </a:p>
        </p:txBody>
      </p:sp>
    </p:spTree>
    <p:extLst>
      <p:ext uri="{BB962C8B-B14F-4D97-AF65-F5344CB8AC3E}">
        <p14:creationId xmlns:p14="http://schemas.microsoft.com/office/powerpoint/2010/main" val="1724733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JO" dirty="0"/>
              <a:t>المراجع</a:t>
            </a:r>
            <a:r>
              <a:rPr lang="ar-JO" dirty="0"/>
              <a:t/>
            </a:r>
            <a:br>
              <a:rPr lang="ar-JO" dirty="0"/>
            </a:br>
            <a:r>
              <a:rPr lang="ar-JO" dirty="0"/>
              <a:t/>
            </a:r>
            <a:br>
              <a:rPr lang="ar-JO" dirty="0"/>
            </a:br>
            <a:r>
              <a:rPr lang="ar-JO" dirty="0"/>
              <a:t>إقرأ المزيد </a:t>
            </a:r>
            <a:r>
              <a:rPr lang="ar-JO" dirty="0" smtClean="0"/>
              <a:t>على</a:t>
            </a:r>
            <a:r>
              <a:rPr lang="en-US" dirty="0" smtClean="0"/>
              <a:t>:</a:t>
            </a:r>
            <a:r>
              <a:rPr lang="ar-JO" dirty="0" smtClean="0"/>
              <a:t> </a:t>
            </a:r>
            <a:r>
              <a:rPr lang="ar-JO" dirty="0"/>
              <a:t> </a:t>
            </a:r>
            <a:r>
              <a:rPr lang="en-US" dirty="0">
                <a:hlinkClick r:id="rId2"/>
              </a:rPr>
              <a:t>https://mawdoo3.com/%D8%AA%D8%B9%D8%B1%D9%8A%D9%81_%D8%B4%D8%AD_%</a:t>
            </a:r>
            <a:r>
              <a:rPr lang="en-US" dirty="0" smtClean="0">
                <a:hlinkClick r:id="rId2"/>
              </a:rPr>
              <a:t>D8%A7%D9%84%D9%85%D9%8A%D8%A7%D9%87</a:t>
            </a:r>
            <a:endParaRPr lang="ar-JO" dirty="0">
              <a:hlinkClick r:id="rId2"/>
            </a:endParaRPr>
          </a:p>
          <a:p>
            <a:r>
              <a:rPr lang="en-GB" dirty="0" smtClean="0">
                <a:hlinkClick r:id="rId3"/>
              </a:rPr>
              <a:t>mawdoo3.com</a:t>
            </a:r>
            <a:endParaRPr lang="en-GB" dirty="0"/>
          </a:p>
          <a:p>
            <a:pPr algn="r" rtl="1"/>
            <a:endParaRPr lang="en-US" dirty="0"/>
          </a:p>
        </p:txBody>
      </p:sp>
    </p:spTree>
    <p:extLst>
      <p:ext uri="{BB962C8B-B14F-4D97-AF65-F5344CB8AC3E}">
        <p14:creationId xmlns:p14="http://schemas.microsoft.com/office/powerpoint/2010/main" val="16415050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46</TotalTime>
  <Words>233</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Agency FB</vt:lpstr>
      <vt:lpstr>Algerian</vt:lpstr>
      <vt:lpstr>Arial</vt:lpstr>
      <vt:lpstr>Calibri</vt:lpstr>
      <vt:lpstr>Calibri Light</vt:lpstr>
      <vt:lpstr>Times New Roman</vt:lpstr>
      <vt:lpstr>Celestial</vt:lpstr>
      <vt:lpstr>مقالة عن شح المياه في الأردن </vt:lpstr>
      <vt:lpstr>المياه في الأردن                                            </vt:lpstr>
      <vt:lpstr>ما هو شح المياه؟</vt:lpstr>
      <vt:lpstr>الآثار السلبية لشُح المياه في الأردن  </vt:lpstr>
      <vt:lpstr>خطط مواجهة شُح المياه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مقالة عن شح المياه في الأردن</dc:title>
  <dc:creator>C Y N X GC</dc:creator>
  <cp:lastModifiedBy>C Y N X GC</cp:lastModifiedBy>
  <cp:revision>7</cp:revision>
  <dcterms:created xsi:type="dcterms:W3CDTF">2023-05-21T13:29:49Z</dcterms:created>
  <dcterms:modified xsi:type="dcterms:W3CDTF">2023-05-21T14:15:53Z</dcterms:modified>
</cp:coreProperties>
</file>