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114" d="100"/>
          <a:sy n="114"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99F-9634-4F67-AAD4-513DD5D5F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2288F-6B02-4106-BA22-213CA54E4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5E54AD-5051-4E31-BFE9-1C56D772A610}"/>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5" name="Footer Placeholder 4">
            <a:extLst>
              <a:ext uri="{FF2B5EF4-FFF2-40B4-BE49-F238E27FC236}">
                <a16:creationId xmlns:a16="http://schemas.microsoft.com/office/drawing/2014/main" id="{56C02FF1-72FC-43A1-BC6E-DDF2A6B21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CF344-E159-4A28-B0B3-5DF8F9DA6AF4}"/>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51791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66A9-DF3C-42FC-A363-9A42D6C4B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7565A-5EEC-4A67-A1CB-CA605BBB72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0BC5F-B3BF-4BD2-87F1-03F767D36C65}"/>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5" name="Footer Placeholder 4">
            <a:extLst>
              <a:ext uri="{FF2B5EF4-FFF2-40B4-BE49-F238E27FC236}">
                <a16:creationId xmlns:a16="http://schemas.microsoft.com/office/drawing/2014/main" id="{F1995105-951D-4196-9FA7-0428022E6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3B051-3F8E-4A2D-8060-E664472AE8F5}"/>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885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CFC12-F095-4FD3-8A11-D60A58F4E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A4E4D-B592-43ED-BB57-400665260F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D6DA0-FCC0-40CD-91F3-CC3D4E367D1B}"/>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5" name="Footer Placeholder 4">
            <a:extLst>
              <a:ext uri="{FF2B5EF4-FFF2-40B4-BE49-F238E27FC236}">
                <a16:creationId xmlns:a16="http://schemas.microsoft.com/office/drawing/2014/main" id="{2E759F3B-952F-435A-B311-0C92E14C9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0DD30-1CFE-4593-80AF-71F1D546F71A}"/>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69642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249B-9B61-45E5-85F7-4A60DD7CB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F3DAA-3DC8-49A7-B4FE-CAAEBCDD85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DF477-EF72-480E-AE55-2815E50B41C9}"/>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5" name="Footer Placeholder 4">
            <a:extLst>
              <a:ext uri="{FF2B5EF4-FFF2-40B4-BE49-F238E27FC236}">
                <a16:creationId xmlns:a16="http://schemas.microsoft.com/office/drawing/2014/main" id="{31485041-AC02-4AF2-BE75-D84016BB6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6913E-7918-4916-8D60-C9280917AB9A}"/>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47893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5993-0D1B-4982-A17A-1E7589099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8F993D-4AC1-4E0E-AC3B-2366D3DF2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F59792-8209-4881-AEA2-9D82240DDC4C}"/>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5" name="Footer Placeholder 4">
            <a:extLst>
              <a:ext uri="{FF2B5EF4-FFF2-40B4-BE49-F238E27FC236}">
                <a16:creationId xmlns:a16="http://schemas.microsoft.com/office/drawing/2014/main" id="{BB52CE88-016B-4377-AC80-A88DBA357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45B4D-67FA-4A0F-BDC8-80A4F04429F1}"/>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133757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22CD-7C79-4DFB-81ED-74A1F28C3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4C6E0-B3EB-447B-9BFB-AD48A1DDA3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ED860-1E45-42FA-834E-16D645CB07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217300-F991-4240-B0D1-8097767FDB99}"/>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6" name="Footer Placeholder 5">
            <a:extLst>
              <a:ext uri="{FF2B5EF4-FFF2-40B4-BE49-F238E27FC236}">
                <a16:creationId xmlns:a16="http://schemas.microsoft.com/office/drawing/2014/main" id="{F96C5E8C-8D87-4E0B-8B59-2F1F386E8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7B9B4-D6AC-4F07-B979-CC65563FA9C4}"/>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39044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0C29-03DA-45CF-A2CB-245544F79E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94A4C0-94DD-429C-8D3B-16C994FBE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670A91-434F-4D30-AC0F-EF9AD804F3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97AF77-1E2E-4667-B1DE-50B187563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36D32A-171B-4948-9450-DDA0C002C8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351F5-8AEF-4573-823B-CED7E334F3D9}"/>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8" name="Footer Placeholder 7">
            <a:extLst>
              <a:ext uri="{FF2B5EF4-FFF2-40B4-BE49-F238E27FC236}">
                <a16:creationId xmlns:a16="http://schemas.microsoft.com/office/drawing/2014/main" id="{63CBE49C-7728-4A32-B005-8C158FA6FB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2990A3-4971-480F-9D30-4E90450870A3}"/>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48947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4306-054F-4D1F-AE62-8052E0551D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0C1A88-4DA9-4412-AD7A-D7B3C41967C3}"/>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4" name="Footer Placeholder 3">
            <a:extLst>
              <a:ext uri="{FF2B5EF4-FFF2-40B4-BE49-F238E27FC236}">
                <a16:creationId xmlns:a16="http://schemas.microsoft.com/office/drawing/2014/main" id="{4C44465A-F35F-4E75-A451-B1361A837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013DB-FC4D-4132-8CFE-3692439A0851}"/>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67914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3F177-391A-4E3C-88CB-CE937310C385}"/>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3" name="Footer Placeholder 2">
            <a:extLst>
              <a:ext uri="{FF2B5EF4-FFF2-40B4-BE49-F238E27FC236}">
                <a16:creationId xmlns:a16="http://schemas.microsoft.com/office/drawing/2014/main" id="{16C9DBBE-F182-43C3-B39E-149E649C98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1DB89-51D6-4E8F-BD52-2AF2D98D9A61}"/>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98075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3930-33CC-44AD-B0AD-029D70542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630ED-5C22-43A6-A6FB-73554AB01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7AB760-0845-454A-9347-2C67D93EC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E1DF6-9F3B-4D62-99C4-C1B0D7FA5777}"/>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6" name="Footer Placeholder 5">
            <a:extLst>
              <a:ext uri="{FF2B5EF4-FFF2-40B4-BE49-F238E27FC236}">
                <a16:creationId xmlns:a16="http://schemas.microsoft.com/office/drawing/2014/main" id="{0294BCB5-17E0-471C-84AA-FD29EF140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D9B43-E6CD-4999-AAF5-5FC8037BFB0F}"/>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51461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14CB-29DF-4EEB-96DB-35E6D3F8C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54391-C5D7-4485-92EA-CE476F01F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6EE0A-BA57-41D0-A1B5-ACCCFE61B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05058F-BA96-4BBA-9F2B-73DE81302B6E}"/>
              </a:ext>
            </a:extLst>
          </p:cNvPr>
          <p:cNvSpPr>
            <a:spLocks noGrp="1"/>
          </p:cNvSpPr>
          <p:nvPr>
            <p:ph type="dt" sz="half" idx="10"/>
          </p:nvPr>
        </p:nvSpPr>
        <p:spPr/>
        <p:txBody>
          <a:bodyPr/>
          <a:lstStyle/>
          <a:p>
            <a:fld id="{F2A95A91-11C9-4196-9509-50CD4CE6A465}" type="datetimeFigureOut">
              <a:rPr lang="en-US" smtClean="0"/>
              <a:t>5/21/23</a:t>
            </a:fld>
            <a:endParaRPr lang="en-US"/>
          </a:p>
        </p:txBody>
      </p:sp>
      <p:sp>
        <p:nvSpPr>
          <p:cNvPr id="6" name="Footer Placeholder 5">
            <a:extLst>
              <a:ext uri="{FF2B5EF4-FFF2-40B4-BE49-F238E27FC236}">
                <a16:creationId xmlns:a16="http://schemas.microsoft.com/office/drawing/2014/main" id="{8A6EFE57-2544-4488-939A-490D42A74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655C7-7545-4B95-8A9E-A15E790C861C}"/>
              </a:ext>
            </a:extLst>
          </p:cNvPr>
          <p:cNvSpPr>
            <a:spLocks noGrp="1"/>
          </p:cNvSpPr>
          <p:nvPr>
            <p:ph type="sldNum" sz="quarter" idx="12"/>
          </p:nvPr>
        </p:nvSpPr>
        <p:spPr/>
        <p:txBody>
          <a:bodyPr/>
          <a:lstStyle/>
          <a:p>
            <a:fld id="{E5841637-A6C3-43A0-B6CA-C2F01BE86AD1}" type="slidenum">
              <a:rPr lang="en-US" smtClean="0"/>
              <a:t>‹#›</a:t>
            </a:fld>
            <a:endParaRPr lang="en-US"/>
          </a:p>
        </p:txBody>
      </p:sp>
    </p:spTree>
    <p:extLst>
      <p:ext uri="{BB962C8B-B14F-4D97-AF65-F5344CB8AC3E}">
        <p14:creationId xmlns:p14="http://schemas.microsoft.com/office/powerpoint/2010/main" val="20193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B09F7-D5F1-4BA4-B211-FC858DC70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D0A50-0C33-4F93-9A09-BF583887E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6C2B0-71B2-490E-817D-F9F28571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5A91-11C9-4196-9509-50CD4CE6A465}" type="datetimeFigureOut">
              <a:rPr lang="en-US" smtClean="0"/>
              <a:t>5/21/23</a:t>
            </a:fld>
            <a:endParaRPr lang="en-US"/>
          </a:p>
        </p:txBody>
      </p:sp>
      <p:sp>
        <p:nvSpPr>
          <p:cNvPr id="5" name="Footer Placeholder 4">
            <a:extLst>
              <a:ext uri="{FF2B5EF4-FFF2-40B4-BE49-F238E27FC236}">
                <a16:creationId xmlns:a16="http://schemas.microsoft.com/office/drawing/2014/main" id="{28DF820F-3AA3-40A6-B5D7-6EEC2109A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ECA30E-57CC-4092-A101-F76E18273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41637-A6C3-43A0-B6CA-C2F01BE86AD1}" type="slidenum">
              <a:rPr lang="en-US" smtClean="0"/>
              <a:t>‹#›</a:t>
            </a:fld>
            <a:endParaRPr lang="en-US"/>
          </a:p>
        </p:txBody>
      </p:sp>
    </p:spTree>
    <p:extLst>
      <p:ext uri="{BB962C8B-B14F-4D97-AF65-F5344CB8AC3E}">
        <p14:creationId xmlns:p14="http://schemas.microsoft.com/office/powerpoint/2010/main" val="144610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A001B-E404-412B-8477-7BBB11F49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97" y="1105388"/>
            <a:ext cx="6384897" cy="3770130"/>
          </a:xfrm>
          <a:prstGeom prst="rect">
            <a:avLst/>
          </a:prstGeom>
        </p:spPr>
      </p:pic>
      <p:sp>
        <p:nvSpPr>
          <p:cNvPr id="4" name="TextBox 3">
            <a:extLst>
              <a:ext uri="{FF2B5EF4-FFF2-40B4-BE49-F238E27FC236}">
                <a16:creationId xmlns:a16="http://schemas.microsoft.com/office/drawing/2014/main" id="{4F18828A-021B-4270-9B17-A75A85EDE419}"/>
              </a:ext>
            </a:extLst>
          </p:cNvPr>
          <p:cNvSpPr txBox="1"/>
          <p:nvPr/>
        </p:nvSpPr>
        <p:spPr>
          <a:xfrm>
            <a:off x="6696672" y="505150"/>
            <a:ext cx="3580714" cy="5201424"/>
          </a:xfrm>
          <a:prstGeom prst="rect">
            <a:avLst/>
          </a:prstGeom>
          <a:noFill/>
        </p:spPr>
        <p:txBody>
          <a:bodyPr wrap="square" rtlCol="0">
            <a:spAutoFit/>
          </a:bodyPr>
          <a:lstStyle/>
          <a:p>
            <a:r>
              <a:rPr lang="en-US" sz="2000" dirty="0">
                <a:latin typeface="Bahnschrift" panose="020B0502040204020203" pitchFamily="34" charset="0"/>
              </a:rPr>
              <a:t>Living room:</a:t>
            </a:r>
          </a:p>
          <a:p>
            <a:r>
              <a:rPr lang="en-US" sz="2000" dirty="0">
                <a:latin typeface="Bahnschrift" panose="020B0502040204020203" pitchFamily="34" charset="0"/>
              </a:rPr>
              <a:t>We used 3 batteries, 5 LED light bulbs and connected 8 wires together to allow the flow of electrons through the circuit, the first 3 light bulbs are all connected together by one switch while the other 2 are each controlled with a separate switch, 10m</a:t>
            </a:r>
            <a:r>
              <a:rPr lang="en-US" sz="2000" baseline="30000" dirty="0">
                <a:latin typeface="Bahnschrift" panose="020B0502040204020203" pitchFamily="34" charset="0"/>
              </a:rPr>
              <a:t>2</a:t>
            </a:r>
            <a:r>
              <a:rPr lang="en-US" sz="2000" dirty="0">
                <a:latin typeface="Bahnschrift" panose="020B0502040204020203" pitchFamily="34" charset="0"/>
              </a:rPr>
              <a:t> of wires were used so the price of the wires we used for this living room was 10 </a:t>
            </a:r>
            <a:r>
              <a:rPr lang="en-US" sz="2000" dirty="0" err="1">
                <a:latin typeface="Bahnschrift" panose="020B0502040204020203" pitchFamily="34" charset="0"/>
              </a:rPr>
              <a:t>jds,the</a:t>
            </a:r>
            <a:r>
              <a:rPr lang="en-US" sz="2000" dirty="0">
                <a:latin typeface="Bahnschrift" panose="020B0502040204020203" pitchFamily="34" charset="0"/>
              </a:rPr>
              <a:t> area turned out to be 12m</a:t>
            </a:r>
            <a:r>
              <a:rPr lang="en-US" sz="2000" baseline="30000" dirty="0">
                <a:latin typeface="Bahnschrift" panose="020B0502040204020203" pitchFamily="34" charset="0"/>
              </a:rPr>
              <a:t>2</a:t>
            </a:r>
            <a:r>
              <a:rPr lang="en-US" sz="2000" dirty="0">
                <a:latin typeface="Bahnschrift" panose="020B0502040204020203" pitchFamily="34" charset="0"/>
              </a:rPr>
              <a:t> and this all together cost 19 </a:t>
            </a:r>
            <a:r>
              <a:rPr lang="en-US" sz="2000" dirty="0" err="1">
                <a:latin typeface="Bahnschrift" panose="020B0502040204020203" pitchFamily="34" charset="0"/>
              </a:rPr>
              <a:t>jds</a:t>
            </a:r>
            <a:endParaRPr lang="en-US" sz="2000" dirty="0">
              <a:latin typeface="Bahnschrift" panose="020B0502040204020203" pitchFamily="34" charset="0"/>
            </a:endParaRPr>
          </a:p>
        </p:txBody>
      </p:sp>
    </p:spTree>
    <p:extLst>
      <p:ext uri="{BB962C8B-B14F-4D97-AF65-F5344CB8AC3E}">
        <p14:creationId xmlns:p14="http://schemas.microsoft.com/office/powerpoint/2010/main" val="318868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DB68F-DEDD-4B20-B524-91B3310D8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94" y="887767"/>
            <a:ext cx="6496718" cy="4065973"/>
          </a:xfrm>
          <a:prstGeom prst="rect">
            <a:avLst/>
          </a:prstGeom>
        </p:spPr>
      </p:pic>
      <p:sp>
        <p:nvSpPr>
          <p:cNvPr id="4" name="TextBox 3">
            <a:extLst>
              <a:ext uri="{FF2B5EF4-FFF2-40B4-BE49-F238E27FC236}">
                <a16:creationId xmlns:a16="http://schemas.microsoft.com/office/drawing/2014/main" id="{8EF23C74-DABE-41C4-AFCC-C34EE36649ED}"/>
              </a:ext>
            </a:extLst>
          </p:cNvPr>
          <p:cNvSpPr txBox="1"/>
          <p:nvPr/>
        </p:nvSpPr>
        <p:spPr>
          <a:xfrm>
            <a:off x="6661012" y="58846"/>
            <a:ext cx="3293615" cy="6740307"/>
          </a:xfrm>
          <a:prstGeom prst="rect">
            <a:avLst/>
          </a:prstGeom>
          <a:noFill/>
        </p:spPr>
        <p:txBody>
          <a:bodyPr wrap="square" rtlCol="0">
            <a:spAutoFit/>
          </a:bodyPr>
          <a:lstStyle/>
          <a:p>
            <a:r>
              <a:rPr lang="en-US" sz="2400" dirty="0">
                <a:latin typeface="Bahnschrift" panose="020B0502040204020203" pitchFamily="34" charset="0"/>
              </a:rPr>
              <a:t>Bedroom: </a:t>
            </a:r>
          </a:p>
          <a:p>
            <a:r>
              <a:rPr lang="en-US" sz="2400" dirty="0">
                <a:latin typeface="Bahnschrift" panose="020B0502040204020203" pitchFamily="34" charset="0"/>
              </a:rPr>
              <a:t>We used 2 LED light bulbs, 1 switch,2 batteries and connected 6 wires together to allow the flow of electrons through the circuit, both of the light bulbs are connected together using one switch, the price of the wires we used for this bedroom was 8 </a:t>
            </a:r>
            <a:r>
              <a:rPr lang="en-US" sz="2400" dirty="0" err="1">
                <a:latin typeface="Bahnschrift" panose="020B0502040204020203" pitchFamily="34" charset="0"/>
              </a:rPr>
              <a:t>jds,the</a:t>
            </a:r>
            <a:r>
              <a:rPr lang="en-US" sz="2400" dirty="0">
                <a:latin typeface="Bahnschrift" panose="020B0502040204020203" pitchFamily="34" charset="0"/>
              </a:rPr>
              <a:t> area of the bedroom is 10m</a:t>
            </a:r>
            <a:r>
              <a:rPr lang="en-US" sz="2400" baseline="30000" dirty="0">
                <a:latin typeface="Bahnschrift" panose="020B0502040204020203" pitchFamily="34" charset="0"/>
              </a:rPr>
              <a:t>2</a:t>
            </a:r>
            <a:r>
              <a:rPr lang="en-US" sz="2400" dirty="0">
                <a:latin typeface="Bahnschrift" panose="020B0502040204020203" pitchFamily="34" charset="0"/>
              </a:rPr>
              <a:t> and this all together cost 11.5 </a:t>
            </a:r>
            <a:r>
              <a:rPr lang="en-US" sz="2400" dirty="0" err="1">
                <a:latin typeface="Bahnschrift" panose="020B0502040204020203" pitchFamily="34" charset="0"/>
              </a:rPr>
              <a:t>jds</a:t>
            </a:r>
            <a:endParaRPr lang="en-US" sz="2400" dirty="0">
              <a:latin typeface="Bahnschrift" panose="020B0502040204020203" pitchFamily="34" charset="0"/>
            </a:endParaRPr>
          </a:p>
        </p:txBody>
      </p:sp>
    </p:spTree>
    <p:extLst>
      <p:ext uri="{BB962C8B-B14F-4D97-AF65-F5344CB8AC3E}">
        <p14:creationId xmlns:p14="http://schemas.microsoft.com/office/powerpoint/2010/main" val="357252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7EDCB-A7A9-4008-9AE5-D28399FE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16" y="1091953"/>
            <a:ext cx="6312314" cy="3950564"/>
          </a:xfrm>
          <a:prstGeom prst="rect">
            <a:avLst/>
          </a:prstGeom>
        </p:spPr>
      </p:pic>
      <p:sp>
        <p:nvSpPr>
          <p:cNvPr id="4" name="TextBox 3">
            <a:extLst>
              <a:ext uri="{FF2B5EF4-FFF2-40B4-BE49-F238E27FC236}">
                <a16:creationId xmlns:a16="http://schemas.microsoft.com/office/drawing/2014/main" id="{FB82F126-B4DE-4903-ABB9-FF36FA865B4B}"/>
              </a:ext>
            </a:extLst>
          </p:cNvPr>
          <p:cNvSpPr txBox="1"/>
          <p:nvPr/>
        </p:nvSpPr>
        <p:spPr>
          <a:xfrm>
            <a:off x="6467730" y="0"/>
            <a:ext cx="2809434" cy="6740307"/>
          </a:xfrm>
          <a:prstGeom prst="rect">
            <a:avLst/>
          </a:prstGeom>
          <a:noFill/>
        </p:spPr>
        <p:txBody>
          <a:bodyPr wrap="square" rtlCol="0">
            <a:spAutoFit/>
          </a:bodyPr>
          <a:lstStyle/>
          <a:p>
            <a:r>
              <a:rPr lang="en-US" sz="2400" dirty="0">
                <a:latin typeface="Bahnschrift" panose="020B0502040204020203" pitchFamily="34" charset="0"/>
              </a:rPr>
              <a:t>Kitchen:</a:t>
            </a:r>
          </a:p>
          <a:p>
            <a:r>
              <a:rPr lang="en-US" sz="2400" dirty="0">
                <a:latin typeface="Bahnschrift" panose="020B0502040204020203" pitchFamily="34" charset="0"/>
              </a:rPr>
              <a:t>We used 2 batteries,1 switch,3 LED lights and connected 7 wires together to allow the flow of electrons through the </a:t>
            </a:r>
            <a:r>
              <a:rPr lang="en-US" sz="2400" dirty="0" err="1">
                <a:latin typeface="Bahnschrift" panose="020B0502040204020203" pitchFamily="34" charset="0"/>
              </a:rPr>
              <a:t>circuit,all</a:t>
            </a:r>
            <a:r>
              <a:rPr lang="en-US" sz="2400" dirty="0">
                <a:latin typeface="Bahnschrift" panose="020B0502040204020203" pitchFamily="34" charset="0"/>
              </a:rPr>
              <a:t> 3 lights are connected to one </a:t>
            </a:r>
            <a:r>
              <a:rPr lang="en-US" sz="2400" dirty="0" err="1">
                <a:latin typeface="Bahnschrift" panose="020B0502040204020203" pitchFamily="34" charset="0"/>
              </a:rPr>
              <a:t>switch,the</a:t>
            </a:r>
            <a:r>
              <a:rPr lang="en-US" sz="2400" dirty="0">
                <a:latin typeface="Bahnschrift" panose="020B0502040204020203" pitchFamily="34" charset="0"/>
              </a:rPr>
              <a:t> price of the wires for this kitchen was 8 </a:t>
            </a:r>
            <a:r>
              <a:rPr lang="en-US" sz="2400" dirty="0" err="1">
                <a:latin typeface="Bahnschrift" panose="020B0502040204020203" pitchFamily="34" charset="0"/>
              </a:rPr>
              <a:t>jds</a:t>
            </a:r>
            <a:r>
              <a:rPr lang="en-US" sz="2400" dirty="0">
                <a:latin typeface="Bahnschrift" panose="020B0502040204020203" pitchFamily="34" charset="0"/>
              </a:rPr>
              <a:t> and the area of the kitchen is 10m</a:t>
            </a:r>
            <a:r>
              <a:rPr lang="en-US" sz="2400" baseline="30000" dirty="0">
                <a:latin typeface="Bahnschrift" panose="020B0502040204020203" pitchFamily="34" charset="0"/>
              </a:rPr>
              <a:t>2 </a:t>
            </a:r>
            <a:r>
              <a:rPr lang="en-US" sz="2400" dirty="0">
                <a:latin typeface="Bahnschrift" panose="020B0502040204020203" pitchFamily="34" charset="0"/>
              </a:rPr>
              <a:t>and all this together cost 13 </a:t>
            </a:r>
            <a:r>
              <a:rPr lang="en-US" sz="2400" dirty="0" err="1">
                <a:latin typeface="Bahnschrift" panose="020B0502040204020203" pitchFamily="34" charset="0"/>
              </a:rPr>
              <a:t>jds</a:t>
            </a:r>
            <a:r>
              <a:rPr lang="en-US" sz="2400" dirty="0">
                <a:latin typeface="Bahnschrift" panose="020B0502040204020203" pitchFamily="34" charset="0"/>
              </a:rPr>
              <a:t>.</a:t>
            </a:r>
            <a:endParaRPr lang="en-US" sz="2400" baseline="30000" dirty="0">
              <a:latin typeface="Bahnschrift" panose="020B0502040204020203" pitchFamily="34" charset="0"/>
            </a:endParaRPr>
          </a:p>
        </p:txBody>
      </p:sp>
    </p:spTree>
    <p:extLst>
      <p:ext uri="{BB962C8B-B14F-4D97-AF65-F5344CB8AC3E}">
        <p14:creationId xmlns:p14="http://schemas.microsoft.com/office/powerpoint/2010/main" val="9541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0A032E-300C-4F33-8E08-E87946FD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71" y="914400"/>
            <a:ext cx="5410807" cy="4696287"/>
          </a:xfrm>
          <a:prstGeom prst="rect">
            <a:avLst/>
          </a:prstGeom>
        </p:spPr>
      </p:pic>
      <p:sp>
        <p:nvSpPr>
          <p:cNvPr id="4" name="TextBox 3">
            <a:extLst>
              <a:ext uri="{FF2B5EF4-FFF2-40B4-BE49-F238E27FC236}">
                <a16:creationId xmlns:a16="http://schemas.microsoft.com/office/drawing/2014/main" id="{01C3441C-B1C3-4ED8-B702-A9234FAEFF76}"/>
              </a:ext>
            </a:extLst>
          </p:cNvPr>
          <p:cNvSpPr txBox="1"/>
          <p:nvPr/>
        </p:nvSpPr>
        <p:spPr>
          <a:xfrm>
            <a:off x="5732017" y="243512"/>
            <a:ext cx="3101265" cy="6370975"/>
          </a:xfrm>
          <a:prstGeom prst="rect">
            <a:avLst/>
          </a:prstGeom>
          <a:noFill/>
        </p:spPr>
        <p:txBody>
          <a:bodyPr wrap="square" rtlCol="0">
            <a:spAutoFit/>
          </a:bodyPr>
          <a:lstStyle/>
          <a:p>
            <a:r>
              <a:rPr lang="en-US" sz="2400" dirty="0">
                <a:latin typeface="Bahnschrift" panose="020B0502040204020203" pitchFamily="34" charset="0"/>
              </a:rPr>
              <a:t>Bathroom:</a:t>
            </a:r>
          </a:p>
          <a:p>
            <a:r>
              <a:rPr lang="en-US" sz="2400" dirty="0">
                <a:latin typeface="Bahnschrift" panose="020B0502040204020203" pitchFamily="34" charset="0"/>
              </a:rPr>
              <a:t>We used 2 batteries, 1 LED light bulb,1 switch and connected 3 wires together to allow the flow of electrons through the </a:t>
            </a:r>
            <a:r>
              <a:rPr lang="en-US" sz="2400" dirty="0" err="1">
                <a:latin typeface="Bahnschrift" panose="020B0502040204020203" pitchFamily="34" charset="0"/>
              </a:rPr>
              <a:t>circuit,the</a:t>
            </a:r>
            <a:r>
              <a:rPr lang="en-US" sz="2400" dirty="0">
                <a:latin typeface="Bahnschrift" panose="020B0502040204020203" pitchFamily="34" charset="0"/>
              </a:rPr>
              <a:t> light bulb is connected to one </a:t>
            </a:r>
            <a:r>
              <a:rPr lang="en-US" sz="2400" dirty="0" err="1">
                <a:latin typeface="Bahnschrift" panose="020B0502040204020203" pitchFamily="34" charset="0"/>
              </a:rPr>
              <a:t>switch,the</a:t>
            </a:r>
            <a:r>
              <a:rPr lang="en-US" sz="2400" dirty="0">
                <a:latin typeface="Bahnschrift" panose="020B0502040204020203" pitchFamily="34" charset="0"/>
              </a:rPr>
              <a:t> price of the wires we used for this bathroom was 4 </a:t>
            </a:r>
            <a:r>
              <a:rPr lang="en-US" sz="2400" dirty="0" err="1">
                <a:latin typeface="Bahnschrift" panose="020B0502040204020203" pitchFamily="34" charset="0"/>
              </a:rPr>
              <a:t>jds</a:t>
            </a:r>
            <a:r>
              <a:rPr lang="en-US" sz="2400" dirty="0">
                <a:latin typeface="Bahnschrift" panose="020B0502040204020203" pitchFamily="34" charset="0"/>
              </a:rPr>
              <a:t> and the area of the bathroom is 6m</a:t>
            </a:r>
            <a:r>
              <a:rPr lang="en-US" sz="2400" baseline="30000" dirty="0">
                <a:latin typeface="Bahnschrift" panose="020B0502040204020203" pitchFamily="34" charset="0"/>
              </a:rPr>
              <a:t>2</a:t>
            </a:r>
            <a:r>
              <a:rPr lang="en-US" sz="2400" dirty="0">
                <a:latin typeface="Bahnschrift" panose="020B0502040204020203" pitchFamily="34" charset="0"/>
              </a:rPr>
              <a:t> and this all together costs 6 </a:t>
            </a:r>
            <a:r>
              <a:rPr lang="en-US" sz="2400" dirty="0" err="1">
                <a:latin typeface="Bahnschrift" panose="020B0502040204020203" pitchFamily="34" charset="0"/>
              </a:rPr>
              <a:t>jds</a:t>
            </a:r>
            <a:endParaRPr lang="en-US" sz="2400" dirty="0">
              <a:latin typeface="Bahnschrift" panose="020B0502040204020203" pitchFamily="34" charset="0"/>
            </a:endParaRPr>
          </a:p>
        </p:txBody>
      </p:sp>
    </p:spTree>
    <p:extLst>
      <p:ext uri="{BB962C8B-B14F-4D97-AF65-F5344CB8AC3E}">
        <p14:creationId xmlns:p14="http://schemas.microsoft.com/office/powerpoint/2010/main" val="1082083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285</Words>
  <Application>Microsoft Macintosh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Bahnschrift</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Jana Haddad</cp:lastModifiedBy>
  <cp:revision>10</cp:revision>
  <dcterms:created xsi:type="dcterms:W3CDTF">2023-05-13T14:01:10Z</dcterms:created>
  <dcterms:modified xsi:type="dcterms:W3CDTF">2023-05-21T12:51:34Z</dcterms:modified>
</cp:coreProperties>
</file>