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3" r:id="rId5"/>
    <p:sldId id="258" r:id="rId6"/>
    <p:sldId id="257" r:id="rId7"/>
    <p:sldId id="26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67" d="100"/>
          <a:sy n="67"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4A95-611E-66F8-FF97-BA2EFB26C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B3A130-97D1-86AD-F768-414FC8D53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0DA24-7B3C-480B-2185-6A7275CE5CFE}"/>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5" name="Footer Placeholder 4">
            <a:extLst>
              <a:ext uri="{FF2B5EF4-FFF2-40B4-BE49-F238E27FC236}">
                <a16:creationId xmlns:a16="http://schemas.microsoft.com/office/drawing/2014/main" id="{2CC6B980-05B3-93E8-0DE3-3AC45B622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163AD-EBE9-1008-1A73-205AC7ACE35A}"/>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84637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F59A-0C8F-13AB-F04C-FC4360320C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A5D7E-E12A-E18C-458A-890385C8D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823BD-7F02-B5A6-FF15-E42725135A45}"/>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5" name="Footer Placeholder 4">
            <a:extLst>
              <a:ext uri="{FF2B5EF4-FFF2-40B4-BE49-F238E27FC236}">
                <a16:creationId xmlns:a16="http://schemas.microsoft.com/office/drawing/2014/main" id="{225905EA-010F-98FB-4A2E-C62D86607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4D3A4-8065-9A14-14C5-D24BE71AB2FF}"/>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422876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103223-72DE-3285-931B-324A04CB54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88DFEF-3395-8AAE-7CDE-D4BB415E9D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95B81-2F62-43CF-3D67-FD0FB92B187C}"/>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5" name="Footer Placeholder 4">
            <a:extLst>
              <a:ext uri="{FF2B5EF4-FFF2-40B4-BE49-F238E27FC236}">
                <a16:creationId xmlns:a16="http://schemas.microsoft.com/office/drawing/2014/main" id="{19D507DD-696B-25BC-67E1-4C9D335B6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C1486-A320-30D0-D9D0-B1BE38FB8678}"/>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282432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CF9C-3FE7-21BF-0074-57F46917F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B85BE-1A0E-AEE2-154A-A06679C76F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A152-AE19-2093-2D01-707EC33AF3BD}"/>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5" name="Footer Placeholder 4">
            <a:extLst>
              <a:ext uri="{FF2B5EF4-FFF2-40B4-BE49-F238E27FC236}">
                <a16:creationId xmlns:a16="http://schemas.microsoft.com/office/drawing/2014/main" id="{E1FC2BDE-7F48-0DD4-056C-1D224F353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055D4-B372-43B3-5CC3-78B76C0D264F}"/>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392434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72EA-C762-2D42-31E4-EF7D9799F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C3A57A-0678-B028-C8A6-9FA6B2E422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0269D9-6A61-BB53-C3A2-DC2122BED079}"/>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5" name="Footer Placeholder 4">
            <a:extLst>
              <a:ext uri="{FF2B5EF4-FFF2-40B4-BE49-F238E27FC236}">
                <a16:creationId xmlns:a16="http://schemas.microsoft.com/office/drawing/2014/main" id="{D05EFF60-EE0B-DE43-EC74-C395819B9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E9C3B-AEC8-F79A-3865-FDA78C4BC060}"/>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183784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6181-BA81-F5FA-ED4F-5C12CE88B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31AB0-AA0D-5BC7-FA27-EB8131C2A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27C199-7297-19A7-9BB8-D838598258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CE1F1-1134-D4D6-9EFD-9D0C13CAAE7C}"/>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6" name="Footer Placeholder 5">
            <a:extLst>
              <a:ext uri="{FF2B5EF4-FFF2-40B4-BE49-F238E27FC236}">
                <a16:creationId xmlns:a16="http://schemas.microsoft.com/office/drawing/2014/main" id="{0910F9FD-A9AD-7046-B0B5-E93003F49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E9621-1432-756F-9968-0FC0CD8EB046}"/>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39364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2F50-D4DE-E993-D0C6-1EFA205194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819788-4D27-CA28-0991-D0A35C68C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CBE690-F5E9-1341-5DD0-0C227D62D2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778F29-4A0C-CB6F-64F2-12D72BF106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64753E-DB3D-A12B-81F2-736BCA3A1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80A8BB-DE66-97FB-01F1-C3E2082E5A0F}"/>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8" name="Footer Placeholder 7">
            <a:extLst>
              <a:ext uri="{FF2B5EF4-FFF2-40B4-BE49-F238E27FC236}">
                <a16:creationId xmlns:a16="http://schemas.microsoft.com/office/drawing/2014/main" id="{8275A87F-027C-E05A-2342-B2290B8A53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7A3021-A399-BBDA-6894-FBCA44123E67}"/>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397617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4A34-26EE-2B36-1D05-DD1C2A498D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9C739-07F7-534D-26B2-C3C020662C17}"/>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4" name="Footer Placeholder 3">
            <a:extLst>
              <a:ext uri="{FF2B5EF4-FFF2-40B4-BE49-F238E27FC236}">
                <a16:creationId xmlns:a16="http://schemas.microsoft.com/office/drawing/2014/main" id="{711D8777-19A5-977E-82AC-52418F936F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CEC2F-D4AA-2167-4038-AEC20ED5F2DC}"/>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409871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245AE9-6CFF-3BDF-38E3-99520F9826BE}"/>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3" name="Footer Placeholder 2">
            <a:extLst>
              <a:ext uri="{FF2B5EF4-FFF2-40B4-BE49-F238E27FC236}">
                <a16:creationId xmlns:a16="http://schemas.microsoft.com/office/drawing/2014/main" id="{E2682F95-CE55-9C9C-2818-380380A3F2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AE069C-67C6-84C1-9694-4133BEA1F57A}"/>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338543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C0FA-8371-F68D-9790-F50D9C1F2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D28AC7-2355-8078-EADE-53C12D0F7C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0C9B95-0800-368B-0498-BCAA20B74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98FBF-B49B-6C2F-F60C-33D4E871D045}"/>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6" name="Footer Placeholder 5">
            <a:extLst>
              <a:ext uri="{FF2B5EF4-FFF2-40B4-BE49-F238E27FC236}">
                <a16:creationId xmlns:a16="http://schemas.microsoft.com/office/drawing/2014/main" id="{2D8A1BC0-A50C-33A6-CA48-1025EAFE4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EF34C-574E-41EF-A28D-441AC11E0E4D}"/>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377398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3016-ECAA-B84A-BB26-94A396122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2E60A1-FD8A-47B7-CD4A-2928703C1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2452A-9F54-74CB-85F7-7C03DB144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B2B95-228D-8025-71DD-F519B34AC4C3}"/>
              </a:ext>
            </a:extLst>
          </p:cNvPr>
          <p:cNvSpPr>
            <a:spLocks noGrp="1"/>
          </p:cNvSpPr>
          <p:nvPr>
            <p:ph type="dt" sz="half" idx="10"/>
          </p:nvPr>
        </p:nvSpPr>
        <p:spPr/>
        <p:txBody>
          <a:bodyPr/>
          <a:lstStyle/>
          <a:p>
            <a:fld id="{956A5C1E-B937-408C-AEAB-900AD2538D88}" type="datetimeFigureOut">
              <a:rPr lang="en-US" smtClean="0"/>
              <a:t>5/20/2023</a:t>
            </a:fld>
            <a:endParaRPr lang="en-US"/>
          </a:p>
        </p:txBody>
      </p:sp>
      <p:sp>
        <p:nvSpPr>
          <p:cNvPr id="6" name="Footer Placeholder 5">
            <a:extLst>
              <a:ext uri="{FF2B5EF4-FFF2-40B4-BE49-F238E27FC236}">
                <a16:creationId xmlns:a16="http://schemas.microsoft.com/office/drawing/2014/main" id="{1DCF3799-5A7E-A243-7BAD-21FDAEA71E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6400-BA98-2BB7-FBD3-0426E6F02576}"/>
              </a:ext>
            </a:extLst>
          </p:cNvPr>
          <p:cNvSpPr>
            <a:spLocks noGrp="1"/>
          </p:cNvSpPr>
          <p:nvPr>
            <p:ph type="sldNum" sz="quarter" idx="12"/>
          </p:nvPr>
        </p:nvSpPr>
        <p:spPr/>
        <p:txBody>
          <a:bodyPr/>
          <a:lstStyle/>
          <a:p>
            <a:fld id="{9B63A47C-EE5B-48E9-B5D8-3EBF0BADAD0F}" type="slidenum">
              <a:rPr lang="en-US" smtClean="0"/>
              <a:t>‹#›</a:t>
            </a:fld>
            <a:endParaRPr lang="en-US"/>
          </a:p>
        </p:txBody>
      </p:sp>
    </p:spTree>
    <p:extLst>
      <p:ext uri="{BB962C8B-B14F-4D97-AF65-F5344CB8AC3E}">
        <p14:creationId xmlns:p14="http://schemas.microsoft.com/office/powerpoint/2010/main" val="144951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AA52C6-07AE-0D65-75B7-6C6093278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B19726-B3E1-22B3-BC0D-A735E5E507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D9E2-4BA3-6579-E02F-77DBD002D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A5C1E-B937-408C-AEAB-900AD2538D88}" type="datetimeFigureOut">
              <a:rPr lang="en-US" smtClean="0"/>
              <a:t>5/20/2023</a:t>
            </a:fld>
            <a:endParaRPr lang="en-US"/>
          </a:p>
        </p:txBody>
      </p:sp>
      <p:sp>
        <p:nvSpPr>
          <p:cNvPr id="5" name="Footer Placeholder 4">
            <a:extLst>
              <a:ext uri="{FF2B5EF4-FFF2-40B4-BE49-F238E27FC236}">
                <a16:creationId xmlns:a16="http://schemas.microsoft.com/office/drawing/2014/main" id="{E7815131-0CA6-9391-19F9-780FC2AF6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DC59AB-E05D-9BE2-119D-0DE1A0A88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3A47C-EE5B-48E9-B5D8-3EBF0BADAD0F}" type="slidenum">
              <a:rPr lang="en-US" smtClean="0"/>
              <a:t>‹#›</a:t>
            </a:fld>
            <a:endParaRPr lang="en-US"/>
          </a:p>
        </p:txBody>
      </p:sp>
    </p:spTree>
    <p:extLst>
      <p:ext uri="{BB962C8B-B14F-4D97-AF65-F5344CB8AC3E}">
        <p14:creationId xmlns:p14="http://schemas.microsoft.com/office/powerpoint/2010/main" val="1036874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ikist.com/free-photo-smgeq/ar"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hmedjedou.blogspot.com/2012/10/blog-post.html"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www.noonpost.com/content/30031"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www.innaturale.com/inquinamento-a-rischio-il-cervello/"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goqatar.com/195883"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svgsilh.com/ar/8bc34a/image/148437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5ED22B-9B5C-B8E8-2FC1-75018F6125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47" y="0"/>
            <a:ext cx="12197847" cy="6858000"/>
          </a:xfrm>
          <a:prstGeom prst="rect">
            <a:avLst/>
          </a:prstGeom>
        </p:spPr>
      </p:pic>
      <p:sp>
        <p:nvSpPr>
          <p:cNvPr id="2" name="Title 1">
            <a:extLst>
              <a:ext uri="{FF2B5EF4-FFF2-40B4-BE49-F238E27FC236}">
                <a16:creationId xmlns:a16="http://schemas.microsoft.com/office/drawing/2014/main" id="{737E45AE-DF0A-6246-A2AE-63785B2A5A0C}"/>
              </a:ext>
            </a:extLst>
          </p:cNvPr>
          <p:cNvSpPr>
            <a:spLocks noGrp="1"/>
          </p:cNvSpPr>
          <p:nvPr>
            <p:ph type="ctrTitle"/>
          </p:nvPr>
        </p:nvSpPr>
        <p:spPr>
          <a:xfrm>
            <a:off x="666749" y="1062833"/>
            <a:ext cx="4867276" cy="1655762"/>
          </a:xfrm>
        </p:spPr>
        <p:txBody>
          <a:bodyPr/>
          <a:lstStyle/>
          <a:p>
            <a:r>
              <a:rPr lang="ar-JO" dirty="0"/>
              <a:t>البيئة</a:t>
            </a:r>
            <a:endParaRPr lang="en-US" dirty="0"/>
          </a:p>
        </p:txBody>
      </p:sp>
      <p:sp>
        <p:nvSpPr>
          <p:cNvPr id="3" name="Subtitle 2">
            <a:extLst>
              <a:ext uri="{FF2B5EF4-FFF2-40B4-BE49-F238E27FC236}">
                <a16:creationId xmlns:a16="http://schemas.microsoft.com/office/drawing/2014/main" id="{80311F7D-E4AD-80FD-D5E0-FA86B2C2EC33}"/>
              </a:ext>
            </a:extLst>
          </p:cNvPr>
          <p:cNvSpPr>
            <a:spLocks noGrp="1"/>
          </p:cNvSpPr>
          <p:nvPr>
            <p:ph type="subTitle" idx="1"/>
          </p:nvPr>
        </p:nvSpPr>
        <p:spPr>
          <a:xfrm>
            <a:off x="-2590800" y="4297363"/>
            <a:ext cx="9144000" cy="1655762"/>
          </a:xfrm>
        </p:spPr>
        <p:txBody>
          <a:bodyPr/>
          <a:lstStyle/>
          <a:p>
            <a:r>
              <a:rPr lang="ar-JO" dirty="0"/>
              <a:t>عمل الطلاب : عبدالله شرعب              </a:t>
            </a:r>
          </a:p>
          <a:p>
            <a:r>
              <a:rPr lang="ar-JO" dirty="0"/>
              <a:t>زيد الدلو</a:t>
            </a:r>
          </a:p>
          <a:p>
            <a:r>
              <a:rPr lang="ar-JO" dirty="0"/>
              <a:t>قيس العبوة</a:t>
            </a:r>
            <a:endParaRPr lang="en-US" dirty="0"/>
          </a:p>
        </p:txBody>
      </p:sp>
    </p:spTree>
    <p:extLst>
      <p:ext uri="{BB962C8B-B14F-4D97-AF65-F5344CB8AC3E}">
        <p14:creationId xmlns:p14="http://schemas.microsoft.com/office/powerpoint/2010/main" val="28543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C95C-4DEF-A845-FF21-65EC0A7FCF55}"/>
              </a:ext>
            </a:extLst>
          </p:cNvPr>
          <p:cNvSpPr>
            <a:spLocks noGrp="1"/>
          </p:cNvSpPr>
          <p:nvPr>
            <p:ph type="title"/>
          </p:nvPr>
        </p:nvSpPr>
        <p:spPr/>
        <p:txBody>
          <a:bodyPr/>
          <a:lstStyle/>
          <a:p>
            <a:pPr algn="ctr"/>
            <a:r>
              <a:rPr lang="ar-JO" dirty="0"/>
              <a:t>الارض امانة فلنحافظ عليها</a:t>
            </a:r>
            <a:endParaRPr lang="en-US" dirty="0"/>
          </a:p>
        </p:txBody>
      </p:sp>
      <p:sp>
        <p:nvSpPr>
          <p:cNvPr id="3" name="Content Placeholder 2">
            <a:extLst>
              <a:ext uri="{FF2B5EF4-FFF2-40B4-BE49-F238E27FC236}">
                <a16:creationId xmlns:a16="http://schemas.microsoft.com/office/drawing/2014/main" id="{CA09D10D-675E-6EA3-1588-570DB9FB5E2E}"/>
              </a:ext>
            </a:extLst>
          </p:cNvPr>
          <p:cNvSpPr>
            <a:spLocks noGrp="1"/>
          </p:cNvSpPr>
          <p:nvPr>
            <p:ph idx="1"/>
          </p:nvPr>
        </p:nvSpPr>
        <p:spPr/>
        <p:txBody>
          <a:bodyPr/>
          <a:lstStyle/>
          <a:p>
            <a:pPr algn="r" rtl="1"/>
            <a:r>
              <a:rPr lang="ar-JO" dirty="0"/>
              <a:t>البيئة هي الاطار الذي يعيش فيه الانسان , يجب المحافظة عليها بالعمل على تكثيف الاشجار , ترشيد استهلاك المياه وعدم تلويثها , الحد من استخدام المواد الكيماوية الضارة كاستخدام الاسمدة العضوية بدل الاسمدة الكيماوية كما يجب التقليل من استخدام المركبات لنحافظ على الهواء وعدم تلوثه.</a:t>
            </a:r>
            <a:endParaRPr lang="en-US" dirty="0"/>
          </a:p>
        </p:txBody>
      </p:sp>
      <p:pic>
        <p:nvPicPr>
          <p:cNvPr id="6" name="Picture 5">
            <a:extLst>
              <a:ext uri="{FF2B5EF4-FFF2-40B4-BE49-F238E27FC236}">
                <a16:creationId xmlns:a16="http://schemas.microsoft.com/office/drawing/2014/main" id="{89F609F5-3935-FA3F-AE51-850E6AF5D09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82036" y="3593010"/>
            <a:ext cx="3625186" cy="2718890"/>
          </a:xfrm>
          <a:prstGeom prst="rect">
            <a:avLst/>
          </a:prstGeom>
        </p:spPr>
      </p:pic>
      <p:pic>
        <p:nvPicPr>
          <p:cNvPr id="9" name="Picture 8">
            <a:extLst>
              <a:ext uri="{FF2B5EF4-FFF2-40B4-BE49-F238E27FC236}">
                <a16:creationId xmlns:a16="http://schemas.microsoft.com/office/drawing/2014/main" id="{0B6CA4E9-C2E0-8485-BCAF-D78BB1327B9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33551" y="3295911"/>
            <a:ext cx="4401908" cy="3015989"/>
          </a:xfrm>
          <a:prstGeom prst="rect">
            <a:avLst/>
          </a:prstGeom>
        </p:spPr>
      </p:pic>
    </p:spTree>
    <p:extLst>
      <p:ext uri="{BB962C8B-B14F-4D97-AF65-F5344CB8AC3E}">
        <p14:creationId xmlns:p14="http://schemas.microsoft.com/office/powerpoint/2010/main" val="377631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50"/>
                                        <p:tgtEl>
                                          <p:spTgt spid="3">
                                            <p:txEl>
                                              <p:pRg st="0" end="0"/>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8EFB-F26B-DE8E-9554-EC8312383E5D}"/>
              </a:ext>
            </a:extLst>
          </p:cNvPr>
          <p:cNvSpPr>
            <a:spLocks noGrp="1"/>
          </p:cNvSpPr>
          <p:nvPr>
            <p:ph type="title"/>
          </p:nvPr>
        </p:nvSpPr>
        <p:spPr/>
        <p:txBody>
          <a:bodyPr/>
          <a:lstStyle/>
          <a:p>
            <a:pPr algn="ctr"/>
            <a:r>
              <a:rPr lang="ar-JO" dirty="0"/>
              <a:t>اخطار التلوث البيئي</a:t>
            </a:r>
            <a:endParaRPr lang="en-US" dirty="0"/>
          </a:p>
        </p:txBody>
      </p:sp>
      <p:sp>
        <p:nvSpPr>
          <p:cNvPr id="3" name="Content Placeholder 2">
            <a:extLst>
              <a:ext uri="{FF2B5EF4-FFF2-40B4-BE49-F238E27FC236}">
                <a16:creationId xmlns:a16="http://schemas.microsoft.com/office/drawing/2014/main" id="{CCF449E5-9E48-942E-DD78-81265877B893}"/>
              </a:ext>
            </a:extLst>
          </p:cNvPr>
          <p:cNvSpPr>
            <a:spLocks noGrp="1"/>
          </p:cNvSpPr>
          <p:nvPr>
            <p:ph idx="1"/>
          </p:nvPr>
        </p:nvSpPr>
        <p:spPr>
          <a:xfrm>
            <a:off x="5743574" y="1825625"/>
            <a:ext cx="5610225" cy="4351338"/>
          </a:xfrm>
        </p:spPr>
        <p:txBody>
          <a:bodyPr/>
          <a:lstStyle/>
          <a:p>
            <a:pPr algn="r" rtl="1"/>
            <a:r>
              <a:rPr lang="ar-JO" dirty="0"/>
              <a:t>هناك العديد من انواع التلوث كتلوث الهواء , تلوث التربة و تلوث المياه . وهذا يعود علينا باخطار كثيرة منها تدمير الغطاء النباتي وفناء الكائنات الحية , اتساع ثقب الاوزون وبالتالي الاحتباس الحراري , كما يؤدي استنشاق الهواء الملوث الى امراض للانسان والحيوان والنبات. ويسبب التلوث ايضا المطر الحمضي الذي يؤثر على النظام البيئي ككل ويضر النبات والحيوان والانسان ويؤثر بوضوح على البيئة المائية وتكون ضارة جدا بالاسماك والحياة البرية </a:t>
            </a:r>
            <a:endParaRPr lang="en-US" dirty="0"/>
          </a:p>
        </p:txBody>
      </p:sp>
      <p:pic>
        <p:nvPicPr>
          <p:cNvPr id="17" name="Picture 16">
            <a:extLst>
              <a:ext uri="{FF2B5EF4-FFF2-40B4-BE49-F238E27FC236}">
                <a16:creationId xmlns:a16="http://schemas.microsoft.com/office/drawing/2014/main" id="{1F2448C0-87EC-D28A-9C34-C163D1C852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7276" y="1879721"/>
            <a:ext cx="3714748" cy="3997999"/>
          </a:xfrm>
          <a:prstGeom prst="rect">
            <a:avLst/>
          </a:prstGeom>
        </p:spPr>
      </p:pic>
    </p:spTree>
    <p:extLst>
      <p:ext uri="{BB962C8B-B14F-4D97-AF65-F5344CB8AC3E}">
        <p14:creationId xmlns:p14="http://schemas.microsoft.com/office/powerpoint/2010/main" val="27480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238EA-C94B-1ECA-43CF-CCD0561828BA}"/>
              </a:ext>
            </a:extLst>
          </p:cNvPr>
          <p:cNvSpPr>
            <a:spLocks noGrp="1"/>
          </p:cNvSpPr>
          <p:nvPr>
            <p:ph idx="1"/>
          </p:nvPr>
        </p:nvSpPr>
        <p:spPr>
          <a:xfrm>
            <a:off x="1171575" y="904875"/>
            <a:ext cx="10515600" cy="3538538"/>
          </a:xfrm>
        </p:spPr>
        <p:txBody>
          <a:bodyPr/>
          <a:lstStyle/>
          <a:p>
            <a:pPr marL="0" indent="0" algn="r" rtl="1">
              <a:buNone/>
            </a:pPr>
            <a:r>
              <a:rPr lang="ar-JO" sz="4000" dirty="0"/>
              <a:t>قمنا بعمل استبيان عن مدى الوعي البيئي لدى المجتمع المحيط وحصلنا على تسع و ثلاثون جوابا</a:t>
            </a:r>
          </a:p>
          <a:p>
            <a:pPr marL="0" indent="0" algn="r" rtl="1">
              <a:buNone/>
            </a:pPr>
            <a:r>
              <a:rPr lang="ar-JO" sz="4000" dirty="0"/>
              <a:t> كانت النتائج كالتالي:</a:t>
            </a:r>
          </a:p>
          <a:p>
            <a:pPr marL="0" indent="0" algn="r" rtl="1">
              <a:buNone/>
            </a:pPr>
            <a:r>
              <a:rPr lang="ar-JO" dirty="0"/>
              <a:t> </a:t>
            </a:r>
            <a:endParaRPr lang="en-US" dirty="0"/>
          </a:p>
        </p:txBody>
      </p:sp>
      <p:pic>
        <p:nvPicPr>
          <p:cNvPr id="4" name="Picture 3">
            <a:extLst>
              <a:ext uri="{FF2B5EF4-FFF2-40B4-BE49-F238E27FC236}">
                <a16:creationId xmlns:a16="http://schemas.microsoft.com/office/drawing/2014/main" id="{7A9B36AE-4FCF-23B2-F126-BFE15FEF9B44}"/>
              </a:ext>
            </a:extLst>
          </p:cNvPr>
          <p:cNvPicPr>
            <a:picLocks noChangeAspect="1"/>
          </p:cNvPicPr>
          <p:nvPr/>
        </p:nvPicPr>
        <p:blipFill>
          <a:blip r:embed="rId2"/>
          <a:stretch>
            <a:fillRect/>
          </a:stretch>
        </p:blipFill>
        <p:spPr>
          <a:xfrm>
            <a:off x="799121" y="1475396"/>
            <a:ext cx="4993057" cy="4993057"/>
          </a:xfrm>
          <a:prstGeom prst="rect">
            <a:avLst/>
          </a:prstGeom>
        </p:spPr>
      </p:pic>
    </p:spTree>
    <p:extLst>
      <p:ext uri="{BB962C8B-B14F-4D97-AF65-F5344CB8AC3E}">
        <p14:creationId xmlns:p14="http://schemas.microsoft.com/office/powerpoint/2010/main" val="178875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هل تستخدم زجاجات مياه. Number of responses: 38 responses.">
            <a:extLst>
              <a:ext uri="{FF2B5EF4-FFF2-40B4-BE49-F238E27FC236}">
                <a16:creationId xmlns:a16="http://schemas.microsoft.com/office/drawing/2014/main" id="{2D610427-38B9-3F01-5825-FCC9334A8F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6879" r="52046" b="9427"/>
          <a:stretch/>
        </p:blipFill>
        <p:spPr bwMode="auto">
          <a:xfrm>
            <a:off x="71120" y="213360"/>
            <a:ext cx="3860800" cy="2987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هل تستخدم المبيدات الحشرية. Number of responses: 39 responses.">
            <a:extLst>
              <a:ext uri="{FF2B5EF4-FFF2-40B4-BE49-F238E27FC236}">
                <a16:creationId xmlns:a16="http://schemas.microsoft.com/office/drawing/2014/main" id="{3D9FE88A-25B9-0CCF-C3D4-E806D23BB2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9" t="4500" r="53037" b="10022"/>
          <a:stretch/>
        </p:blipFill>
        <p:spPr bwMode="auto">
          <a:xfrm>
            <a:off x="7051040" y="2104512"/>
            <a:ext cx="3982720" cy="31463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rms response chart. Question title: ما نوع الاكياس التي تستخدمها. Number of responses: 39 responses.">
            <a:extLst>
              <a:ext uri="{FF2B5EF4-FFF2-40B4-BE49-F238E27FC236}">
                <a16:creationId xmlns:a16="http://schemas.microsoft.com/office/drawing/2014/main" id="{3751ABD1-BB08-9B19-8F07-AC2C39BD65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83" t="4301" r="50939" b="8634"/>
          <a:stretch/>
        </p:blipFill>
        <p:spPr bwMode="auto">
          <a:xfrm>
            <a:off x="-9703" y="3603112"/>
            <a:ext cx="4276904" cy="32955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orms response chart. Question title: ما نوع الاكياس التي تستخدمها. Number of responses: 39 responses.">
            <a:extLst>
              <a:ext uri="{FF2B5EF4-FFF2-40B4-BE49-F238E27FC236}">
                <a16:creationId xmlns:a16="http://schemas.microsoft.com/office/drawing/2014/main" id="{79AB65B5-B658-D470-067C-BD765F3E5B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00" t="26117" r="28000" b="49984"/>
          <a:stretch/>
        </p:blipFill>
        <p:spPr bwMode="auto">
          <a:xfrm>
            <a:off x="3789680" y="3850640"/>
            <a:ext cx="1219200" cy="12242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orms response chart. Question title: هل تستخدم زجاجات مياه. Number of responses: 38 responses.">
            <a:extLst>
              <a:ext uri="{FF2B5EF4-FFF2-40B4-BE49-F238E27FC236}">
                <a16:creationId xmlns:a16="http://schemas.microsoft.com/office/drawing/2014/main" id="{F1545057-E333-C900-FDA6-69A26C34ED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50" t="25324" r="25333" b="56232"/>
          <a:stretch/>
        </p:blipFill>
        <p:spPr bwMode="auto">
          <a:xfrm>
            <a:off x="3789680" y="812800"/>
            <a:ext cx="151384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orms response chart. Question title: هل تستخدم المبيدات الحشرية. Number of responses: 39 responses.">
            <a:extLst>
              <a:ext uri="{FF2B5EF4-FFF2-40B4-BE49-F238E27FC236}">
                <a16:creationId xmlns:a16="http://schemas.microsoft.com/office/drawing/2014/main" id="{88CFAD97-41D4-1C0A-7868-78C79A5F56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167" t="26514" r="32000" b="54447"/>
          <a:stretch/>
        </p:blipFill>
        <p:spPr bwMode="auto">
          <a:xfrm>
            <a:off x="10891520" y="2384364"/>
            <a:ext cx="71120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0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wipe(down)">
                                      <p:cBhvr>
                                        <p:cTn id="10" dur="500"/>
                                        <p:tgtEl>
                                          <p:spTgt spid="2058"/>
                                        </p:tgtEl>
                                      </p:cBhvr>
                                    </p:animEffect>
                                  </p:childTnLst>
                                </p:cTn>
                              </p:par>
                              <p:par>
                                <p:cTn id="11" presetID="16" presetClass="entr" presetSubtype="21"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par>
                                <p:cTn id="14" presetID="16" presetClass="entr" presetSubtype="21" fill="hold" nodeType="withEffect">
                                  <p:stCondLst>
                                    <p:cond delay="0"/>
                                  </p:stCondLst>
                                  <p:childTnLst>
                                    <p:set>
                                      <p:cBhvr>
                                        <p:cTn id="15" dur="1" fill="hold">
                                          <p:stCondLst>
                                            <p:cond delay="0"/>
                                          </p:stCondLst>
                                        </p:cTn>
                                        <p:tgtEl>
                                          <p:spTgt spid="2060"/>
                                        </p:tgtEl>
                                        <p:attrNameLst>
                                          <p:attrName>style.visibility</p:attrName>
                                        </p:attrNameLst>
                                      </p:cBhvr>
                                      <p:to>
                                        <p:strVal val="visible"/>
                                      </p:to>
                                    </p:set>
                                    <p:animEffect transition="in" filter="barn(inVertical)">
                                      <p:cBhvr>
                                        <p:cTn id="16" dur="500"/>
                                        <p:tgtEl>
                                          <p:spTgt spid="2060"/>
                                        </p:tgtEl>
                                      </p:cBhvr>
                                    </p:animEffect>
                                  </p:childTnLst>
                                </p:cTn>
                              </p:par>
                              <p:par>
                                <p:cTn id="17" presetID="42"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1000"/>
                                        <p:tgtEl>
                                          <p:spTgt spid="2054"/>
                                        </p:tgtEl>
                                      </p:cBhvr>
                                    </p:animEffect>
                                    <p:anim calcmode="lin" valueType="num">
                                      <p:cBhvr>
                                        <p:cTn id="20" dur="1000" fill="hold"/>
                                        <p:tgtEl>
                                          <p:spTgt spid="2054"/>
                                        </p:tgtEl>
                                        <p:attrNameLst>
                                          <p:attrName>ppt_x</p:attrName>
                                        </p:attrNameLst>
                                      </p:cBhvr>
                                      <p:tavLst>
                                        <p:tav tm="0">
                                          <p:val>
                                            <p:strVal val="#ppt_x"/>
                                          </p:val>
                                        </p:tav>
                                        <p:tav tm="100000">
                                          <p:val>
                                            <p:strVal val="#ppt_x"/>
                                          </p:val>
                                        </p:tav>
                                      </p:tavLst>
                                    </p:anim>
                                    <p:anim calcmode="lin" valueType="num">
                                      <p:cBhvr>
                                        <p:cTn id="21" dur="1000" fill="hold"/>
                                        <p:tgtEl>
                                          <p:spTgt spid="205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6"/>
                                        </p:tgtEl>
                                        <p:attrNameLst>
                                          <p:attrName>style.visibility</p:attrName>
                                        </p:attrNameLst>
                                      </p:cBhvr>
                                      <p:to>
                                        <p:strVal val="visible"/>
                                      </p:to>
                                    </p:set>
                                    <p:animEffect transition="in" filter="fade">
                                      <p:cBhvr>
                                        <p:cTn id="24" dur="1000"/>
                                        <p:tgtEl>
                                          <p:spTgt spid="2056"/>
                                        </p:tgtEl>
                                      </p:cBhvr>
                                    </p:animEffect>
                                    <p:anim calcmode="lin" valueType="num">
                                      <p:cBhvr>
                                        <p:cTn id="25" dur="1000" fill="hold"/>
                                        <p:tgtEl>
                                          <p:spTgt spid="2056"/>
                                        </p:tgtEl>
                                        <p:attrNameLst>
                                          <p:attrName>ppt_x</p:attrName>
                                        </p:attrNameLst>
                                      </p:cBhvr>
                                      <p:tavLst>
                                        <p:tav tm="0">
                                          <p:val>
                                            <p:strVal val="#ppt_x"/>
                                          </p:val>
                                        </p:tav>
                                        <p:tav tm="100000">
                                          <p:val>
                                            <p:strVal val="#ppt_x"/>
                                          </p:val>
                                        </p:tav>
                                      </p:tavLst>
                                    </p:anim>
                                    <p:anim calcmode="lin" valueType="num">
                                      <p:cBhvr>
                                        <p:cTn id="26"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rms response chart. Question title: ما نوع السيارة التي تستخدمها. Number of responses: 39 responses.">
            <a:extLst>
              <a:ext uri="{FF2B5EF4-FFF2-40B4-BE49-F238E27FC236}">
                <a16:creationId xmlns:a16="http://schemas.microsoft.com/office/drawing/2014/main" id="{DD81B7FF-80E1-E60A-158B-56ED7FBB439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31" t="4125" r="38281" b="7166"/>
          <a:stretch/>
        </p:blipFill>
        <p:spPr bwMode="auto">
          <a:xfrm>
            <a:off x="0" y="152398"/>
            <a:ext cx="5114925" cy="3276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ms response chart. Question title:  مذا تفعل بالكتب و الأوراق القديمة. Number of responses: 39 responses.">
            <a:extLst>
              <a:ext uri="{FF2B5EF4-FFF2-40B4-BE49-F238E27FC236}">
                <a16:creationId xmlns:a16="http://schemas.microsoft.com/office/drawing/2014/main" id="{E755F435-9484-BDE6-DA35-D46FE5D094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 t="4301" r="38497" b="11807"/>
          <a:stretch/>
        </p:blipFill>
        <p:spPr bwMode="auto">
          <a:xfrm>
            <a:off x="223520" y="3428999"/>
            <a:ext cx="4812782" cy="3276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s response chart. Question title: ما نوع الكاسات التي تستخدمها&#10;. Number of responses: 39 responses.">
            <a:extLst>
              <a:ext uri="{FF2B5EF4-FFF2-40B4-BE49-F238E27FC236}">
                <a16:creationId xmlns:a16="http://schemas.microsoft.com/office/drawing/2014/main" id="{3A87697D-7D6B-3361-A27D-C4C9F26E47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3" t="5094" r="28666" b="8237"/>
          <a:stretch/>
        </p:blipFill>
        <p:spPr bwMode="auto">
          <a:xfrm>
            <a:off x="6005216" y="152400"/>
            <a:ext cx="598182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ms response chart. Question title: هل تقوم بزراعة الاشجار . Number of responses: 39 responses.">
            <a:extLst>
              <a:ext uri="{FF2B5EF4-FFF2-40B4-BE49-F238E27FC236}">
                <a16:creationId xmlns:a16="http://schemas.microsoft.com/office/drawing/2014/main" id="{1757FAD4-BC78-C58E-ADA3-B418553D4B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33" t="5095" r="31500" b="9625"/>
          <a:stretch/>
        </p:blipFill>
        <p:spPr bwMode="auto">
          <a:xfrm>
            <a:off x="6453932" y="3581400"/>
            <a:ext cx="5311553" cy="3032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E5426B-B637-A075-8FA1-C1E890C7E55E}"/>
              </a:ext>
            </a:extLst>
          </p:cNvPr>
          <p:cNvPicPr>
            <a:picLocks noChangeAspect="1"/>
          </p:cNvPicPr>
          <p:nvPr/>
        </p:nvPicPr>
        <p:blipFill rotWithShape="1">
          <a:blip r:embed="rId6"/>
          <a:srcRect l="83626" t="22527" b="31962"/>
          <a:stretch/>
        </p:blipFill>
        <p:spPr>
          <a:xfrm>
            <a:off x="3867150" y="419101"/>
            <a:ext cx="983239" cy="1562100"/>
          </a:xfrm>
          <a:prstGeom prst="rect">
            <a:avLst/>
          </a:prstGeom>
        </p:spPr>
      </p:pic>
      <p:pic>
        <p:nvPicPr>
          <p:cNvPr id="6" name="Picture 5">
            <a:extLst>
              <a:ext uri="{FF2B5EF4-FFF2-40B4-BE49-F238E27FC236}">
                <a16:creationId xmlns:a16="http://schemas.microsoft.com/office/drawing/2014/main" id="{56442FDC-CBDA-0B17-2E4E-3699AA09A11C}"/>
              </a:ext>
            </a:extLst>
          </p:cNvPr>
          <p:cNvPicPr>
            <a:picLocks noChangeAspect="1"/>
          </p:cNvPicPr>
          <p:nvPr/>
        </p:nvPicPr>
        <p:blipFill rotWithShape="1">
          <a:blip r:embed="rId7"/>
          <a:srcRect l="80455" t="27888" b="45345"/>
          <a:stretch/>
        </p:blipFill>
        <p:spPr>
          <a:xfrm>
            <a:off x="3901874" y="3914775"/>
            <a:ext cx="1173740" cy="876300"/>
          </a:xfrm>
          <a:prstGeom prst="rect">
            <a:avLst/>
          </a:prstGeom>
        </p:spPr>
      </p:pic>
    </p:spTree>
    <p:extLst>
      <p:ext uri="{BB962C8B-B14F-4D97-AF65-F5344CB8AC3E}">
        <p14:creationId xmlns:p14="http://schemas.microsoft.com/office/powerpoint/2010/main" val="4990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arn(inVertical)">
                                      <p:cBhvr>
                                        <p:cTn id="21" dur="500"/>
                                        <p:tgtEl>
                                          <p:spTgt spid="1028"/>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1000"/>
                                        <p:tgtEl>
                                          <p:spTgt spid="1032"/>
                                        </p:tgtEl>
                                      </p:cBhvr>
                                    </p:animEffect>
                                    <p:anim calcmode="lin" valueType="num">
                                      <p:cBhvr>
                                        <p:cTn id="28" dur="1000" fill="hold"/>
                                        <p:tgtEl>
                                          <p:spTgt spid="1032"/>
                                        </p:tgtEl>
                                        <p:attrNameLst>
                                          <p:attrName>ppt_x</p:attrName>
                                        </p:attrNameLst>
                                      </p:cBhvr>
                                      <p:tavLst>
                                        <p:tav tm="0">
                                          <p:val>
                                            <p:strVal val="#ppt_x"/>
                                          </p:val>
                                        </p:tav>
                                        <p:tav tm="100000">
                                          <p:val>
                                            <p:strVal val="#ppt_x"/>
                                          </p:val>
                                        </p:tav>
                                      </p:tavLst>
                                    </p:anim>
                                    <p:anim calcmode="lin" valueType="num">
                                      <p:cBhvr>
                                        <p:cTn id="2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0C4A-1350-9237-7BC5-26B99EA95EDB}"/>
              </a:ext>
            </a:extLst>
          </p:cNvPr>
          <p:cNvSpPr>
            <a:spLocks noGrp="1"/>
          </p:cNvSpPr>
          <p:nvPr>
            <p:ph type="title"/>
          </p:nvPr>
        </p:nvSpPr>
        <p:spPr/>
        <p:txBody>
          <a:bodyPr/>
          <a:lstStyle/>
          <a:p>
            <a:pPr algn="ctr"/>
            <a:r>
              <a:rPr lang="ar-JO" dirty="0"/>
              <a:t>هل تعرفون ما واجبنا تجاه البيئة؟</a:t>
            </a:r>
            <a:endParaRPr lang="en-US" dirty="0"/>
          </a:p>
        </p:txBody>
      </p:sp>
      <p:sp>
        <p:nvSpPr>
          <p:cNvPr id="3" name="Content Placeholder 2">
            <a:extLst>
              <a:ext uri="{FF2B5EF4-FFF2-40B4-BE49-F238E27FC236}">
                <a16:creationId xmlns:a16="http://schemas.microsoft.com/office/drawing/2014/main" id="{85DD5428-90D0-8079-1D2A-C199A4C6E79D}"/>
              </a:ext>
            </a:extLst>
          </p:cNvPr>
          <p:cNvSpPr>
            <a:spLocks noGrp="1"/>
          </p:cNvSpPr>
          <p:nvPr>
            <p:ph idx="1"/>
          </p:nvPr>
        </p:nvSpPr>
        <p:spPr/>
        <p:txBody>
          <a:bodyPr/>
          <a:lstStyle/>
          <a:p>
            <a:pPr algn="r" rtl="1"/>
            <a:r>
              <a:rPr lang="ar-JO" dirty="0"/>
              <a:t>يجب علينا بناء المساحات الخضراء والتسميد الطبيعي وعدم هدر المياه بل نقوم بتنقية مياه الصرف الصحي . </a:t>
            </a:r>
          </a:p>
          <a:p>
            <a:pPr algn="r" rtl="1"/>
            <a:r>
              <a:rPr lang="ar-JO" dirty="0"/>
              <a:t>انشاء المحميات الطبيعية البرية والبحرية لحماية الثروة الحيوانية وحظر الصيد المكثف للحيوانات المهددة بالانقراض . </a:t>
            </a:r>
          </a:p>
          <a:p>
            <a:pPr algn="r" rtl="1"/>
            <a:r>
              <a:rPr lang="ar-JO" dirty="0"/>
              <a:t>استخدام الطاقة المتجددة كالشمس والرياح .</a:t>
            </a:r>
          </a:p>
          <a:p>
            <a:pPr algn="r" rtl="1"/>
            <a:r>
              <a:rPr lang="ar-JO" dirty="0"/>
              <a:t> التقليل من النفايات و ان نقوم باعادة تدويرها .</a:t>
            </a:r>
          </a:p>
          <a:p>
            <a:pPr algn="r" rtl="1"/>
            <a:r>
              <a:rPr lang="ar-JO" dirty="0"/>
              <a:t> سن التشريعات والقوانين لحماية البيئة.</a:t>
            </a:r>
          </a:p>
          <a:p>
            <a:pPr marL="0" indent="0" algn="r" rtl="1">
              <a:buNone/>
            </a:pPr>
            <a:endParaRPr lang="en-US" dirty="0"/>
          </a:p>
        </p:txBody>
      </p:sp>
      <p:pic>
        <p:nvPicPr>
          <p:cNvPr id="5" name="Picture 4">
            <a:extLst>
              <a:ext uri="{FF2B5EF4-FFF2-40B4-BE49-F238E27FC236}">
                <a16:creationId xmlns:a16="http://schemas.microsoft.com/office/drawing/2014/main" id="{88AB6781-76AF-3A16-DF4F-B2FE89BD65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36644" y="3481388"/>
            <a:ext cx="3812526" cy="2695575"/>
          </a:xfrm>
          <a:prstGeom prst="rect">
            <a:avLst/>
          </a:prstGeom>
        </p:spPr>
      </p:pic>
    </p:spTree>
    <p:extLst>
      <p:ext uri="{BB962C8B-B14F-4D97-AF65-F5344CB8AC3E}">
        <p14:creationId xmlns:p14="http://schemas.microsoft.com/office/powerpoint/2010/main" val="23292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B15F-18CB-D5AB-6FA1-E8D5B5758E33}"/>
              </a:ext>
            </a:extLst>
          </p:cNvPr>
          <p:cNvSpPr>
            <a:spLocks noGrp="1"/>
          </p:cNvSpPr>
          <p:nvPr>
            <p:ph type="ctrTitle"/>
          </p:nvPr>
        </p:nvSpPr>
        <p:spPr>
          <a:xfrm>
            <a:off x="361950" y="2447924"/>
            <a:ext cx="6048375" cy="1281113"/>
          </a:xfrm>
        </p:spPr>
        <p:txBody>
          <a:bodyPr/>
          <a:lstStyle/>
          <a:p>
            <a:r>
              <a:rPr lang="ar-JO" dirty="0"/>
              <a:t>شكرا لحسن استماعكم</a:t>
            </a:r>
            <a:endParaRPr lang="en-US" dirty="0"/>
          </a:p>
        </p:txBody>
      </p:sp>
      <p:pic>
        <p:nvPicPr>
          <p:cNvPr id="5" name="Graphic 4">
            <a:extLst>
              <a:ext uri="{FF2B5EF4-FFF2-40B4-BE49-F238E27FC236}">
                <a16:creationId xmlns:a16="http://schemas.microsoft.com/office/drawing/2014/main" id="{1111061A-D6C4-3BB6-2191-BEF561F943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6657976" y="44526"/>
            <a:ext cx="5326694" cy="6651549"/>
          </a:xfrm>
          <a:prstGeom prst="rect">
            <a:avLst/>
          </a:prstGeom>
        </p:spPr>
      </p:pic>
    </p:spTree>
    <p:extLst>
      <p:ext uri="{BB962C8B-B14F-4D97-AF65-F5344CB8AC3E}">
        <p14:creationId xmlns:p14="http://schemas.microsoft.com/office/powerpoint/2010/main" val="189426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4081</TotalTime>
  <Words>221</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البيئة</vt:lpstr>
      <vt:lpstr>الارض امانة فلنحافظ عليها</vt:lpstr>
      <vt:lpstr>اخطار التلوث البيئي</vt:lpstr>
      <vt:lpstr>PowerPoint Presentation</vt:lpstr>
      <vt:lpstr>PowerPoint Presentation</vt:lpstr>
      <vt:lpstr>PowerPoint Presentation</vt:lpstr>
      <vt:lpstr>هل تعرفون ما واجبنا تجاه البيئة؟</vt:lpstr>
      <vt:lpstr>شكرا لحسن استماعكم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Jameel Jameel</dc:creator>
  <cp:lastModifiedBy>Jameel Jameel</cp:lastModifiedBy>
  <cp:revision>15</cp:revision>
  <dcterms:created xsi:type="dcterms:W3CDTF">2023-05-14T11:44:09Z</dcterms:created>
  <dcterms:modified xsi:type="dcterms:W3CDTF">2023-05-21T12:41:27Z</dcterms:modified>
</cp:coreProperties>
</file>