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2"/>
  </p:notesMasterIdLst>
  <p:sldIdLst>
    <p:sldId id="256" r:id="rId2"/>
    <p:sldId id="265" r:id="rId3"/>
    <p:sldId id="266" r:id="rId4"/>
    <p:sldId id="267" r:id="rId5"/>
    <p:sldId id="268" r:id="rId6"/>
    <p:sldId id="269" r:id="rId7"/>
    <p:sldId id="261" r:id="rId8"/>
    <p:sldId id="262" r:id="rId9"/>
    <p:sldId id="263"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93792" autoAdjust="0"/>
  </p:normalViewPr>
  <p:slideViewPr>
    <p:cSldViewPr snapToGrid="0">
      <p:cViewPr varScale="1">
        <p:scale>
          <a:sx n="91" d="100"/>
          <a:sy n="91" d="100"/>
        </p:scale>
        <p:origin x="518" y="58"/>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65A68-FB9B-4FD6-A977-95E93BEBDBB1}" type="datetimeFigureOut">
              <a:rPr lang="en-US" smtClean="0"/>
              <a:t>5/21/2023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65979-C0AC-4D70-894B-9630C5DD9432}" type="slidenum">
              <a:rPr lang="en-US" smtClean="0"/>
              <a:t>‹#›</a:t>
            </a:fld>
            <a:endParaRPr lang="en-US"/>
          </a:p>
        </p:txBody>
      </p:sp>
    </p:spTree>
    <p:extLst>
      <p:ext uri="{BB962C8B-B14F-4D97-AF65-F5344CB8AC3E}">
        <p14:creationId xmlns:p14="http://schemas.microsoft.com/office/powerpoint/2010/main" val="2891178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b="1" dirty="0" smtClean="0">
                <a:latin typeface="Verdana" panose="020B0604030504040204" pitchFamily="34" charset="0"/>
                <a:ea typeface="Verdana" panose="020B0604030504040204" pitchFamily="34" charset="0"/>
              </a:rPr>
              <a:t>earthquake</a:t>
            </a:r>
            <a:r>
              <a:rPr lang="en-US" dirty="0" smtClean="0">
                <a:latin typeface="Verdana" panose="020B0604030504040204" pitchFamily="34" charset="0"/>
                <a:ea typeface="Verdana" panose="020B0604030504040204" pitchFamily="34" charset="0"/>
              </a:rPr>
              <a:t>, any sudden shaking of the ground caused by the passage of seismic waves through Earth’s rocks. </a:t>
            </a:r>
          </a:p>
          <a:p>
            <a:pPr>
              <a:lnSpc>
                <a:spcPct val="150000"/>
              </a:lnSpc>
            </a:pPr>
            <a:endParaRPr lang="en-US" dirty="0" smtClean="0">
              <a:latin typeface="Verdana" panose="020B0604030504040204" pitchFamily="34" charset="0"/>
              <a:ea typeface="Verdana" panose="020B0604030504040204" pitchFamily="34" charset="0"/>
            </a:endParaRPr>
          </a:p>
          <a:p>
            <a:pPr>
              <a:lnSpc>
                <a:spcPct val="150000"/>
              </a:lnSpc>
            </a:pPr>
            <a:r>
              <a:rPr lang="en-US" dirty="0" smtClean="0">
                <a:latin typeface="Verdana" panose="020B0604030504040204" pitchFamily="34" charset="0"/>
                <a:ea typeface="Verdana" panose="020B0604030504040204" pitchFamily="34" charset="0"/>
              </a:rPr>
              <a:t>Seismic waves are produced when some form of energy stored in Earth’s crust is suddenly released, usually when masses of rock straining against one another suddenly fracture and “slip.”</a:t>
            </a:r>
          </a:p>
          <a:p>
            <a:endParaRPr lang="en-US" dirty="0" smtClean="0">
              <a:latin typeface="Verdana" panose="020B0604030504040204" pitchFamily="34" charset="0"/>
              <a:ea typeface="Verdana" panose="020B0604030504040204" pitchFamily="34" charset="0"/>
            </a:endParaRPr>
          </a:p>
          <a:p>
            <a:endParaRPr lang="en-US" dirty="0" smtClean="0">
              <a:latin typeface="Verdana" panose="020B0604030504040204" pitchFamily="34" charset="0"/>
              <a:ea typeface="Verdana" panose="020B0604030504040204" pitchFamily="34" charset="0"/>
            </a:endParaRPr>
          </a:p>
          <a:p>
            <a:endParaRPr lang="ar-JO" dirty="0"/>
          </a:p>
        </p:txBody>
      </p:sp>
      <p:sp>
        <p:nvSpPr>
          <p:cNvPr id="4" name="Slide Number Placeholder 3"/>
          <p:cNvSpPr>
            <a:spLocks noGrp="1"/>
          </p:cNvSpPr>
          <p:nvPr>
            <p:ph type="sldNum" sz="quarter" idx="10"/>
          </p:nvPr>
        </p:nvSpPr>
        <p:spPr/>
        <p:txBody>
          <a:bodyPr/>
          <a:lstStyle/>
          <a:p>
            <a:fld id="{EDE65979-C0AC-4D70-894B-9630C5DD9432}" type="slidenum">
              <a:rPr lang="en-US" smtClean="0"/>
              <a:t>2</a:t>
            </a:fld>
            <a:endParaRPr lang="en-US"/>
          </a:p>
        </p:txBody>
      </p:sp>
    </p:spTree>
    <p:extLst>
      <p:ext uri="{BB962C8B-B14F-4D97-AF65-F5344CB8AC3E}">
        <p14:creationId xmlns:p14="http://schemas.microsoft.com/office/powerpoint/2010/main" val="1181516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r>
              <a:rPr lang="en-US" dirty="0" smtClean="0">
                <a:latin typeface="Verdana" panose="020B0604030504040204" pitchFamily="34" charset="0"/>
                <a:ea typeface="Verdana" panose="020B0604030504040204" pitchFamily="34" charset="0"/>
              </a:rPr>
              <a:t>Earthquakes occur most often along geologic faults, narrow zones where rock masses move in relation to one another. The major fault lines of the world are located at the fringes of the huge tectonic plates that make up Earth’s crust. </a:t>
            </a:r>
          </a:p>
          <a:p>
            <a:pPr>
              <a:lnSpc>
                <a:spcPct val="170000"/>
              </a:lnSpc>
            </a:pPr>
            <a:endParaRPr lang="en-US" dirty="0" smtClean="0">
              <a:latin typeface="Verdana" panose="020B0604030504040204" pitchFamily="34" charset="0"/>
              <a:ea typeface="Verdana" panose="020B0604030504040204" pitchFamily="34" charset="0"/>
            </a:endParaRPr>
          </a:p>
          <a:p>
            <a:pPr>
              <a:lnSpc>
                <a:spcPct val="170000"/>
              </a:lnSpc>
            </a:pPr>
            <a:r>
              <a:rPr lang="en-US" dirty="0" smtClean="0">
                <a:latin typeface="Verdana" panose="020B0604030504040204" pitchFamily="34" charset="0"/>
                <a:ea typeface="Verdana" panose="020B0604030504040204" pitchFamily="34" charset="0"/>
              </a:rPr>
              <a:t>The tectonic plates are always slowly moving, but they get stuck at their edges due to friction. When the stress on the edge overcomes the friction, there is an earthquake that releases energy in waves that travel through the earth's crust and cause the shaking that we feel.</a:t>
            </a:r>
          </a:p>
          <a:p>
            <a:pPr>
              <a:lnSpc>
                <a:spcPct val="170000"/>
              </a:lnSpc>
            </a:pPr>
            <a:endParaRPr lang="en-US" dirty="0" smtClean="0">
              <a:latin typeface="Verdana" panose="020B0604030504040204" pitchFamily="34" charset="0"/>
              <a:ea typeface="Verdana" panose="020B0604030504040204" pitchFamily="34" charset="0"/>
            </a:endParaRPr>
          </a:p>
          <a:p>
            <a:pPr>
              <a:lnSpc>
                <a:spcPct val="170000"/>
              </a:lnSpc>
            </a:pPr>
            <a:r>
              <a:rPr lang="en-US" dirty="0" smtClean="0">
                <a:latin typeface="Verdana" panose="020B0604030504040204" pitchFamily="34" charset="0"/>
                <a:ea typeface="Verdana" panose="020B0604030504040204" pitchFamily="34" charset="0"/>
              </a:rPr>
              <a:t>In California there are two plates - the Pacific Plate and the North American Plate. The Pacific Plate consists of most of the Pacific Ocean floor and the California Coast line. The North American Plate comprises most the North American Continent and parts of the Atlantic Ocean floor. </a:t>
            </a:r>
          </a:p>
          <a:p>
            <a:endParaRPr lang="ar-JO" dirty="0"/>
          </a:p>
        </p:txBody>
      </p:sp>
      <p:sp>
        <p:nvSpPr>
          <p:cNvPr id="4" name="Slide Number Placeholder 3"/>
          <p:cNvSpPr>
            <a:spLocks noGrp="1"/>
          </p:cNvSpPr>
          <p:nvPr>
            <p:ph type="sldNum" sz="quarter" idx="10"/>
          </p:nvPr>
        </p:nvSpPr>
        <p:spPr/>
        <p:txBody>
          <a:bodyPr/>
          <a:lstStyle/>
          <a:p>
            <a:fld id="{EDE65979-C0AC-4D70-894B-9630C5DD9432}" type="slidenum">
              <a:rPr lang="en-US" smtClean="0"/>
              <a:t>3</a:t>
            </a:fld>
            <a:endParaRPr lang="en-US"/>
          </a:p>
        </p:txBody>
      </p:sp>
    </p:spTree>
    <p:extLst>
      <p:ext uri="{BB962C8B-B14F-4D97-AF65-F5344CB8AC3E}">
        <p14:creationId xmlns:p14="http://schemas.microsoft.com/office/powerpoint/2010/main" val="3942265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60000"/>
              </a:lnSpc>
            </a:pPr>
            <a:r>
              <a:rPr lang="en-US" dirty="0" smtClean="0">
                <a:latin typeface="Verdana" panose="020B0604030504040204" pitchFamily="34" charset="0"/>
                <a:ea typeface="Verdana" panose="020B0604030504040204" pitchFamily="34" charset="0"/>
              </a:rPr>
              <a:t>Earthquakes can result in the ground shaking, soil liquefaction, landslides, fissures, avalanches, fires and tsunamis. The extent of destruction and harm caused by an earthquake depends on:</a:t>
            </a:r>
          </a:p>
          <a:p>
            <a:pPr>
              <a:lnSpc>
                <a:spcPct val="160000"/>
              </a:lnSpc>
            </a:pPr>
            <a:r>
              <a:rPr lang="en-US" dirty="0" smtClean="0">
                <a:latin typeface="Verdana" panose="020B0604030504040204" pitchFamily="34" charset="0"/>
                <a:ea typeface="Verdana" panose="020B0604030504040204" pitchFamily="34" charset="0"/>
              </a:rPr>
              <a:t>magnitude</a:t>
            </a:r>
          </a:p>
          <a:p>
            <a:pPr>
              <a:lnSpc>
                <a:spcPct val="160000"/>
              </a:lnSpc>
            </a:pPr>
            <a:r>
              <a:rPr lang="en-US" dirty="0" smtClean="0">
                <a:latin typeface="Verdana" panose="020B0604030504040204" pitchFamily="34" charset="0"/>
                <a:ea typeface="Verdana" panose="020B0604030504040204" pitchFamily="34" charset="0"/>
              </a:rPr>
              <a:t>intensity and duration</a:t>
            </a:r>
          </a:p>
          <a:p>
            <a:pPr>
              <a:lnSpc>
                <a:spcPct val="160000"/>
              </a:lnSpc>
            </a:pPr>
            <a:r>
              <a:rPr lang="en-US" dirty="0" smtClean="0">
                <a:latin typeface="Verdana" panose="020B0604030504040204" pitchFamily="34" charset="0"/>
                <a:ea typeface="Verdana" panose="020B0604030504040204" pitchFamily="34" charset="0"/>
              </a:rPr>
              <a:t>the local geology</a:t>
            </a:r>
          </a:p>
          <a:p>
            <a:pPr>
              <a:lnSpc>
                <a:spcPct val="160000"/>
              </a:lnSpc>
            </a:pPr>
            <a:r>
              <a:rPr lang="en-US" dirty="0" smtClean="0">
                <a:latin typeface="Verdana" panose="020B0604030504040204" pitchFamily="34" charset="0"/>
                <a:ea typeface="Verdana" panose="020B0604030504040204" pitchFamily="34" charset="0"/>
              </a:rPr>
              <a:t>the time of day that it occurs</a:t>
            </a:r>
          </a:p>
          <a:p>
            <a:pPr>
              <a:lnSpc>
                <a:spcPct val="160000"/>
              </a:lnSpc>
            </a:pPr>
            <a:r>
              <a:rPr lang="en-US" dirty="0" smtClean="0">
                <a:latin typeface="Verdana" panose="020B0604030504040204" pitchFamily="34" charset="0"/>
                <a:ea typeface="Verdana" panose="020B0604030504040204" pitchFamily="34" charset="0"/>
              </a:rPr>
              <a:t>building and industrial plant design and materials</a:t>
            </a:r>
          </a:p>
          <a:p>
            <a:pPr>
              <a:lnSpc>
                <a:spcPct val="160000"/>
              </a:lnSpc>
            </a:pPr>
            <a:r>
              <a:rPr lang="en-US" dirty="0" smtClean="0">
                <a:latin typeface="Verdana" panose="020B0604030504040204" pitchFamily="34" charset="0"/>
                <a:ea typeface="Verdana" panose="020B0604030504040204" pitchFamily="34" charset="0"/>
              </a:rPr>
              <a:t>the risk-management measures put in place.</a:t>
            </a:r>
          </a:p>
          <a:p>
            <a:pPr>
              <a:lnSpc>
                <a:spcPct val="160000"/>
              </a:lnSpc>
            </a:pPr>
            <a:endParaRPr lang="en-US" dirty="0" smtClean="0">
              <a:latin typeface="Verdana" panose="020B0604030504040204" pitchFamily="34" charset="0"/>
              <a:ea typeface="Verdana" panose="020B0604030504040204" pitchFamily="34" charset="0"/>
            </a:endParaRPr>
          </a:p>
          <a:p>
            <a:endParaRPr lang="ar-JO" dirty="0"/>
          </a:p>
        </p:txBody>
      </p:sp>
      <p:sp>
        <p:nvSpPr>
          <p:cNvPr id="4" name="Slide Number Placeholder 3"/>
          <p:cNvSpPr>
            <a:spLocks noGrp="1"/>
          </p:cNvSpPr>
          <p:nvPr>
            <p:ph type="sldNum" sz="quarter" idx="10"/>
          </p:nvPr>
        </p:nvSpPr>
        <p:spPr/>
        <p:txBody>
          <a:bodyPr/>
          <a:lstStyle/>
          <a:p>
            <a:fld id="{EDE65979-C0AC-4D70-894B-9630C5DD9432}" type="slidenum">
              <a:rPr lang="en-US" smtClean="0"/>
              <a:t>4</a:t>
            </a:fld>
            <a:endParaRPr lang="en-US"/>
          </a:p>
        </p:txBody>
      </p:sp>
    </p:spTree>
    <p:extLst>
      <p:ext uri="{BB962C8B-B14F-4D97-AF65-F5344CB8AC3E}">
        <p14:creationId xmlns:p14="http://schemas.microsoft.com/office/powerpoint/2010/main" val="2697853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r>
              <a:rPr lang="en-US" dirty="0" smtClean="0">
                <a:latin typeface="Verdana" panose="020B0604030504040204" pitchFamily="34" charset="0"/>
                <a:ea typeface="Verdana" panose="020B0604030504040204" pitchFamily="34" charset="0"/>
              </a:rPr>
              <a:t>Earthquakes can also damage health facilities and transportation, which can disrupt service delivery and access to care. Health workers may not be able to reach health facilities that are still functional and medical supplies may be lost.</a:t>
            </a:r>
          </a:p>
          <a:p>
            <a:pPr>
              <a:lnSpc>
                <a:spcPct val="170000"/>
              </a:lnSpc>
            </a:pPr>
            <a:endParaRPr lang="en-US" dirty="0" smtClean="0">
              <a:latin typeface="Verdana" panose="020B0604030504040204" pitchFamily="34" charset="0"/>
              <a:ea typeface="Verdana" panose="020B0604030504040204" pitchFamily="34" charset="0"/>
            </a:endParaRPr>
          </a:p>
          <a:p>
            <a:pPr>
              <a:lnSpc>
                <a:spcPct val="170000"/>
              </a:lnSpc>
            </a:pPr>
            <a:r>
              <a:rPr lang="en-US" dirty="0" smtClean="0">
                <a:latin typeface="Verdana" panose="020B0604030504040204" pitchFamily="34" charset="0"/>
                <a:ea typeface="Verdana" panose="020B0604030504040204" pitchFamily="34" charset="0"/>
              </a:rPr>
              <a:t>Between 1998-2017, earthquakes caused nearly 750 000 deaths globally, more than half of all deaths related to natural disasters. More than 125 million people were affected by earthquakes during this time period, meaning they were injured, made homeless, displaced or evacuated during the emergency phase of the disaster.</a:t>
            </a:r>
          </a:p>
          <a:p>
            <a:endParaRPr lang="ar-JO" dirty="0"/>
          </a:p>
        </p:txBody>
      </p:sp>
      <p:sp>
        <p:nvSpPr>
          <p:cNvPr id="4" name="Slide Number Placeholder 3"/>
          <p:cNvSpPr>
            <a:spLocks noGrp="1"/>
          </p:cNvSpPr>
          <p:nvPr>
            <p:ph type="sldNum" sz="quarter" idx="10"/>
          </p:nvPr>
        </p:nvSpPr>
        <p:spPr/>
        <p:txBody>
          <a:bodyPr/>
          <a:lstStyle/>
          <a:p>
            <a:fld id="{EDE65979-C0AC-4D70-894B-9630C5DD9432}" type="slidenum">
              <a:rPr lang="en-US" smtClean="0"/>
              <a:t>5</a:t>
            </a:fld>
            <a:endParaRPr lang="en-US"/>
          </a:p>
        </p:txBody>
      </p:sp>
    </p:spTree>
    <p:extLst>
      <p:ext uri="{BB962C8B-B14F-4D97-AF65-F5344CB8AC3E}">
        <p14:creationId xmlns:p14="http://schemas.microsoft.com/office/powerpoint/2010/main" val="1378090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latin typeface="Verdana" panose="020B0604030504040204" pitchFamily="34" charset="0"/>
                <a:ea typeface="Verdana" panose="020B0604030504040204" pitchFamily="34" charset="0"/>
              </a:rPr>
              <a:t>When an earthquake strikes, the intensity of earthquake shaking determines the severity of damage. In turn, the main factors affecting earthquake shaking intensity are earthquake depth, proximity to the fault, the underlying soil, and building characteristics—particularly height.</a:t>
            </a:r>
          </a:p>
          <a:p>
            <a:pPr>
              <a:lnSpc>
                <a:spcPct val="150000"/>
              </a:lnSpc>
            </a:pPr>
            <a:endParaRPr lang="en-US" dirty="0" smtClean="0">
              <a:latin typeface="Verdana" panose="020B0604030504040204" pitchFamily="34" charset="0"/>
              <a:ea typeface="Verdana" panose="020B0604030504040204" pitchFamily="34" charset="0"/>
            </a:endParaRPr>
          </a:p>
          <a:p>
            <a:pPr>
              <a:lnSpc>
                <a:spcPct val="150000"/>
              </a:lnSpc>
            </a:pPr>
            <a:r>
              <a:rPr lang="en-US" dirty="0" smtClean="0">
                <a:latin typeface="Verdana" panose="020B0604030504040204" pitchFamily="34" charset="0"/>
                <a:ea typeface="Verdana" panose="020B0604030504040204" pitchFamily="34" charset="0"/>
              </a:rPr>
              <a:t>As a comparison, this Magnitude 6.5 earthquake in Nevada caused lower shaking intensity than this Magnitude 5.5 in California, mainly because the M6.5 was centered on hard rock whereas the M5.5 was centered on a soft sandy soil.</a:t>
            </a:r>
          </a:p>
          <a:p>
            <a:pPr>
              <a:lnSpc>
                <a:spcPct val="150000"/>
              </a:lnSpc>
            </a:pPr>
            <a:endParaRPr lang="en-US" dirty="0" smtClean="0">
              <a:latin typeface="Verdana" panose="020B0604030504040204" pitchFamily="34" charset="0"/>
              <a:ea typeface="Verdana" panose="020B0604030504040204" pitchFamily="34" charset="0"/>
            </a:endParaRPr>
          </a:p>
          <a:p>
            <a:pPr>
              <a:lnSpc>
                <a:spcPct val="150000"/>
              </a:lnSpc>
            </a:pPr>
            <a:endParaRPr lang="en-US" dirty="0" smtClean="0">
              <a:latin typeface="Verdana" panose="020B0604030504040204" pitchFamily="34" charset="0"/>
              <a:ea typeface="Verdana" panose="020B0604030504040204" pitchFamily="34" charset="0"/>
            </a:endParaRPr>
          </a:p>
          <a:p>
            <a:endParaRPr lang="ar-JO" dirty="0"/>
          </a:p>
        </p:txBody>
      </p:sp>
      <p:sp>
        <p:nvSpPr>
          <p:cNvPr id="4" name="Slide Number Placeholder 3"/>
          <p:cNvSpPr>
            <a:spLocks noGrp="1"/>
          </p:cNvSpPr>
          <p:nvPr>
            <p:ph type="sldNum" sz="quarter" idx="10"/>
          </p:nvPr>
        </p:nvSpPr>
        <p:spPr/>
        <p:txBody>
          <a:bodyPr/>
          <a:lstStyle/>
          <a:p>
            <a:fld id="{EDE65979-C0AC-4D70-894B-9630C5DD9432}" type="slidenum">
              <a:rPr lang="en-US" smtClean="0"/>
              <a:t>6</a:t>
            </a:fld>
            <a:endParaRPr lang="en-US"/>
          </a:p>
        </p:txBody>
      </p:sp>
    </p:spTree>
    <p:extLst>
      <p:ext uri="{BB962C8B-B14F-4D97-AF65-F5344CB8AC3E}">
        <p14:creationId xmlns:p14="http://schemas.microsoft.com/office/powerpoint/2010/main" val="238883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a:defRPr/>
            </a:pPr>
            <a:r>
              <a:rPr lang="en-US" sz="1200" dirty="0" smtClean="0">
                <a:latin typeface="Verdana" panose="020B0604030504040204" pitchFamily="34" charset="0"/>
                <a:ea typeface="Verdana" panose="020B0604030504040204" pitchFamily="34" charset="0"/>
              </a:rPr>
              <a:t>y </a:t>
            </a:r>
            <a:r>
              <a:rPr lang="en-US" sz="1200" dirty="0" smtClean="0">
                <a:solidFill>
                  <a:schemeClr val="tx1"/>
                </a:solidFill>
                <a:latin typeface="Verdana" panose="020B0604030504040204" pitchFamily="34" charset="0"/>
                <a:ea typeface="Verdana" panose="020B0604030504040204" pitchFamily="34" charset="0"/>
              </a:rPr>
              <a:t>Identifying hazards, building safer structures and providing education on earthquake safety.</a:t>
            </a:r>
            <a:endParaRPr lang="ar-JO" sz="1200" dirty="0" smtClean="0">
              <a:latin typeface="Verdana" panose="020B0604030504040204" pitchFamily="34" charset="0"/>
              <a:ea typeface="Verdana" panose="020B0604030504040204" pitchFamily="34" charset="0"/>
            </a:endParaRPr>
          </a:p>
          <a:p>
            <a:endParaRPr lang="ar-JO" sz="1200" dirty="0" smtClean="0">
              <a:latin typeface="Verdana" panose="020B0604030504040204" pitchFamily="34" charset="0"/>
              <a:ea typeface="Verdana" panose="020B0604030504040204" pitchFamily="34" charset="0"/>
            </a:endParaRPr>
          </a:p>
          <a:p>
            <a:endParaRPr lang="ar-JO" dirty="0"/>
          </a:p>
        </p:txBody>
      </p:sp>
      <p:sp>
        <p:nvSpPr>
          <p:cNvPr id="4" name="Slide Number Placeholder 3"/>
          <p:cNvSpPr>
            <a:spLocks noGrp="1"/>
          </p:cNvSpPr>
          <p:nvPr>
            <p:ph type="sldNum" sz="quarter" idx="10"/>
          </p:nvPr>
        </p:nvSpPr>
        <p:spPr/>
        <p:txBody>
          <a:bodyPr/>
          <a:lstStyle/>
          <a:p>
            <a:fld id="{EDE65979-C0AC-4D70-894B-9630C5DD9432}" type="slidenum">
              <a:rPr lang="en-US" smtClean="0"/>
              <a:t>7</a:t>
            </a:fld>
            <a:endParaRPr lang="en-US"/>
          </a:p>
        </p:txBody>
      </p:sp>
    </p:spTree>
    <p:extLst>
      <p:ext uri="{BB962C8B-B14F-4D97-AF65-F5344CB8AC3E}">
        <p14:creationId xmlns:p14="http://schemas.microsoft.com/office/powerpoint/2010/main" val="329533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a:lnSpc>
                <a:spcPct val="150000"/>
              </a:lnSpc>
              <a:defRPr/>
            </a:pPr>
            <a:r>
              <a:rPr lang="en-US" dirty="0" smtClean="0">
                <a:solidFill>
                  <a:schemeClr val="tx1"/>
                </a:solidFill>
                <a:latin typeface="Verdana" panose="020B0604030504040204" pitchFamily="34" charset="0"/>
                <a:ea typeface="Verdana" panose="020B0604030504040204" pitchFamily="34" charset="0"/>
              </a:rPr>
              <a:t>Seismometers allow us to detect and measure earthquakes by converting vibrations due to seismic waves into electrical signals, which we can then display as seismograms on a computer screen. </a:t>
            </a:r>
            <a:endParaRPr lang="ar-JO" dirty="0" smtClean="0">
              <a:latin typeface="Verdana" panose="020B0604030504040204" pitchFamily="34" charset="0"/>
              <a:ea typeface="Verdana" panose="020B0604030504040204" pitchFamily="34" charset="0"/>
            </a:endParaRPr>
          </a:p>
          <a:p>
            <a:pPr>
              <a:lnSpc>
                <a:spcPct val="150000"/>
              </a:lnSpc>
            </a:pPr>
            <a:endParaRPr lang="ar-JO" dirty="0" smtClean="0">
              <a:latin typeface="Verdana" panose="020B0604030504040204" pitchFamily="34" charset="0"/>
              <a:ea typeface="Verdana" panose="020B0604030504040204" pitchFamily="34" charset="0"/>
            </a:endParaRPr>
          </a:p>
          <a:p>
            <a:pPr algn="ctr">
              <a:lnSpc>
                <a:spcPct val="150000"/>
              </a:lnSpc>
            </a:pPr>
            <a:endParaRPr lang="en-US" dirty="0" smtClean="0">
              <a:latin typeface="Verdana" panose="020B0604030504040204" pitchFamily="34" charset="0"/>
              <a:ea typeface="Verdana" panose="020B0604030504040204" pitchFamily="34" charset="0"/>
            </a:endParaRPr>
          </a:p>
          <a:p>
            <a:endParaRPr lang="ar-JO" dirty="0"/>
          </a:p>
        </p:txBody>
      </p:sp>
      <p:sp>
        <p:nvSpPr>
          <p:cNvPr id="4" name="Slide Number Placeholder 3"/>
          <p:cNvSpPr>
            <a:spLocks noGrp="1"/>
          </p:cNvSpPr>
          <p:nvPr>
            <p:ph type="sldNum" sz="quarter" idx="10"/>
          </p:nvPr>
        </p:nvSpPr>
        <p:spPr/>
        <p:txBody>
          <a:bodyPr/>
          <a:lstStyle/>
          <a:p>
            <a:fld id="{EDE65979-C0AC-4D70-894B-9630C5DD9432}" type="slidenum">
              <a:rPr lang="en-US" smtClean="0"/>
              <a:t>8</a:t>
            </a:fld>
            <a:endParaRPr lang="en-US"/>
          </a:p>
        </p:txBody>
      </p:sp>
    </p:spTree>
    <p:extLst>
      <p:ext uri="{BB962C8B-B14F-4D97-AF65-F5344CB8AC3E}">
        <p14:creationId xmlns:p14="http://schemas.microsoft.com/office/powerpoint/2010/main" val="3240473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a:defRPr/>
            </a:pPr>
            <a:r>
              <a:rPr lang="en-US" sz="1200" dirty="0" smtClean="0">
                <a:solidFill>
                  <a:srgbClr val="171717"/>
                </a:solidFill>
                <a:latin typeface="Verdana" panose="020B0604030504040204" pitchFamily="34" charset="0"/>
                <a:ea typeface="Verdana" panose="020B0604030504040204" pitchFamily="34" charset="0"/>
              </a:rPr>
              <a:t>1.Large earthquake-induced rock avalanches, soil avalanches, and underwater landslides can be very destructive. Rock avalanches originate on over-steepened slopes in weak rocks.</a:t>
            </a:r>
          </a:p>
          <a:p>
            <a:pPr lvl="0" defTabSz="914400">
              <a:defRPr/>
            </a:pPr>
            <a:endParaRPr lang="en-US" sz="1200" dirty="0" smtClean="0">
              <a:latin typeface="Verdana" panose="020B0604030504040204" pitchFamily="34" charset="0"/>
              <a:ea typeface="Verdana" panose="020B0604030504040204" pitchFamily="34" charset="0"/>
            </a:endParaRPr>
          </a:p>
          <a:p>
            <a:pPr lvl="0" defTabSz="914400">
              <a:defRPr/>
            </a:pPr>
            <a:r>
              <a:rPr lang="en-US" sz="1200" dirty="0" smtClean="0">
                <a:solidFill>
                  <a:schemeClr val="tx1"/>
                </a:solidFill>
                <a:latin typeface="Verdana" panose="020B0604030504040204" pitchFamily="34" charset="0"/>
                <a:ea typeface="Verdana" panose="020B0604030504040204" pitchFamily="34" charset="0"/>
              </a:rPr>
              <a:t>2.Earthquakes are among the most impressive processes with destructive effects on humans and nature. Secondary earthquake environmental effects (EEE) are induced by the ground shaking and are classified into ground cracks, dust clouds, anomalies, tsunamis, trees shaking and jumping stones.</a:t>
            </a:r>
          </a:p>
          <a:p>
            <a:endParaRPr lang="en-US" sz="1200" dirty="0" smtClean="0">
              <a:latin typeface="Verdana" panose="020B0604030504040204" pitchFamily="34" charset="0"/>
              <a:ea typeface="Verdana" panose="020B0604030504040204" pitchFamily="34" charset="0"/>
            </a:endParaRPr>
          </a:p>
          <a:p>
            <a:pPr algn="ctr"/>
            <a:endParaRPr lang="en-US" sz="1200" dirty="0" smtClean="0">
              <a:latin typeface="Verdana" panose="020B0604030504040204" pitchFamily="34" charset="0"/>
              <a:ea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EDE65979-C0AC-4D70-894B-9630C5DD9432}" type="slidenum">
              <a:rPr lang="en-US" smtClean="0"/>
              <a:t>9</a:t>
            </a:fld>
            <a:endParaRPr lang="en-US"/>
          </a:p>
        </p:txBody>
      </p:sp>
    </p:spTree>
    <p:extLst>
      <p:ext uri="{BB962C8B-B14F-4D97-AF65-F5344CB8AC3E}">
        <p14:creationId xmlns:p14="http://schemas.microsoft.com/office/powerpoint/2010/main" val="166895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5/21/2023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5/21/2023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5/21/2023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5/21/2023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5/21/2023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5/21/2023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5/21/2023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5/21/2023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ui.adsabs.harvard.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F34EE-8522-4D10-9927-7B5C0A696F29}"/>
              </a:ext>
            </a:extLst>
          </p:cNvPr>
          <p:cNvSpPr>
            <a:spLocks noGrp="1"/>
          </p:cNvSpPr>
          <p:nvPr>
            <p:ph type="ctrTitle"/>
          </p:nvPr>
        </p:nvSpPr>
        <p:spPr/>
        <p:txBody>
          <a:bodyPr/>
          <a:lstStyle/>
          <a:p>
            <a:r>
              <a:rPr lang="en-US" dirty="0">
                <a:latin typeface="Verdana" panose="020B0604030504040204" pitchFamily="34" charset="0"/>
                <a:ea typeface="Verdana" panose="020B0604030504040204" pitchFamily="34" charset="0"/>
              </a:rPr>
              <a:t>Earthquakes</a:t>
            </a:r>
          </a:p>
        </p:txBody>
      </p:sp>
      <p:sp>
        <p:nvSpPr>
          <p:cNvPr id="3" name="Subtitle 2">
            <a:extLst>
              <a:ext uri="{FF2B5EF4-FFF2-40B4-BE49-F238E27FC236}">
                <a16:creationId xmlns:a16="http://schemas.microsoft.com/office/drawing/2014/main" xmlns="" id="{31E60680-62E9-4884-8C3B-C67AADAA360B}"/>
              </a:ext>
            </a:extLst>
          </p:cNvPr>
          <p:cNvSpPr>
            <a:spLocks noGrp="1"/>
          </p:cNvSpPr>
          <p:nvPr>
            <p:ph type="subTitle" idx="1"/>
          </p:nvPr>
        </p:nvSpPr>
        <p:spPr/>
        <p:txBody>
          <a:bodyPr>
            <a:normAutofit/>
          </a:bodyPr>
          <a:lstStyle/>
          <a:p>
            <a:r>
              <a:rPr lang="en-US" sz="2800" dirty="0">
                <a:latin typeface="Verdana" panose="020B0604030504040204" pitchFamily="34" charset="0"/>
                <a:ea typeface="Verdana" panose="020B0604030504040204" pitchFamily="34" charset="0"/>
              </a:rPr>
              <a:t>By: </a:t>
            </a:r>
            <a:r>
              <a:rPr lang="en-US" sz="2800" dirty="0" err="1">
                <a:latin typeface="Verdana" panose="020B0604030504040204" pitchFamily="34" charset="0"/>
                <a:ea typeface="Verdana" panose="020B0604030504040204" pitchFamily="34" charset="0"/>
              </a:rPr>
              <a:t>Maya,Rayan,Salma,Joy,Issa</a:t>
            </a:r>
            <a:endParaRPr lang="en-US" sz="2800" dirty="0">
              <a:latin typeface="Verdana" panose="020B0604030504040204" pitchFamily="34" charset="0"/>
              <a:ea typeface="Verdana" panose="020B0604030504040204" pitchFamily="34" charset="0"/>
            </a:endParaRPr>
          </a:p>
          <a:p>
            <a:r>
              <a:rPr lang="en-US" sz="2800" dirty="0">
                <a:latin typeface="Verdana" panose="020B0604030504040204" pitchFamily="34" charset="0"/>
                <a:ea typeface="Verdana" panose="020B0604030504040204" pitchFamily="34" charset="0"/>
              </a:rPr>
              <a:t>6E</a:t>
            </a:r>
          </a:p>
        </p:txBody>
      </p:sp>
    </p:spTree>
    <p:extLst>
      <p:ext uri="{BB962C8B-B14F-4D97-AF65-F5344CB8AC3E}">
        <p14:creationId xmlns:p14="http://schemas.microsoft.com/office/powerpoint/2010/main" val="3323249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B64F0D-B660-41F2-84D9-DAE5A36762D2}"/>
              </a:ext>
            </a:extLst>
          </p:cNvPr>
          <p:cNvSpPr>
            <a:spLocks noGrp="1"/>
          </p:cNvSpPr>
          <p:nvPr>
            <p:ph type="title"/>
          </p:nvPr>
        </p:nvSpPr>
        <p:spPr>
          <a:xfrm>
            <a:off x="1921647" y="303510"/>
            <a:ext cx="7729728" cy="1188720"/>
          </a:xfrm>
        </p:spPr>
        <p:txBody>
          <a:bodyPr/>
          <a:lstStyle/>
          <a:p>
            <a:r>
              <a:rPr lang="en-US" dirty="0">
                <a:latin typeface="Verdana" panose="020B0604030504040204" pitchFamily="34" charset="0"/>
                <a:ea typeface="Verdana" panose="020B0604030504040204" pitchFamily="34" charset="0"/>
              </a:rPr>
              <a:t>resources</a:t>
            </a:r>
          </a:p>
        </p:txBody>
      </p:sp>
      <p:sp>
        <p:nvSpPr>
          <p:cNvPr id="4" name="Content Placeholder 3">
            <a:extLst>
              <a:ext uri="{FF2B5EF4-FFF2-40B4-BE49-F238E27FC236}">
                <a16:creationId xmlns:a16="http://schemas.microsoft.com/office/drawing/2014/main" xmlns="" id="{E7ADA9F9-52B1-4E10-B25B-C8F065C68F7A}"/>
              </a:ext>
            </a:extLst>
          </p:cNvPr>
          <p:cNvSpPr>
            <a:spLocks noGrp="1"/>
          </p:cNvSpPr>
          <p:nvPr>
            <p:ph idx="1"/>
          </p:nvPr>
        </p:nvSpPr>
        <p:spPr>
          <a:xfrm>
            <a:off x="872197" y="2648318"/>
            <a:ext cx="10241280" cy="3752482"/>
          </a:xfrm>
        </p:spPr>
        <p:txBody>
          <a:bodyPr>
            <a:normAutofit fontScale="92500" lnSpcReduction="10000"/>
          </a:bodyPr>
          <a:lstStyle/>
          <a:p>
            <a:r>
              <a:rPr lang="en-US" dirty="0" err="1">
                <a:latin typeface="Verdana" panose="020B0604030504040204" pitchFamily="34" charset="0"/>
                <a:ea typeface="Verdana" panose="020B0604030504040204" pitchFamily="34" charset="0"/>
              </a:rPr>
              <a:t>Encyclopædia</a:t>
            </a:r>
            <a:r>
              <a:rPr lang="en-US" dirty="0">
                <a:latin typeface="Verdana" panose="020B0604030504040204" pitchFamily="34" charset="0"/>
                <a:ea typeface="Verdana" panose="020B0604030504040204" pitchFamily="34" charset="0"/>
              </a:rPr>
              <a:t> Britannica, </a:t>
            </a:r>
            <a:r>
              <a:rPr lang="en-US" dirty="0" err="1">
                <a:latin typeface="Verdana" panose="020B0604030504040204" pitchFamily="34" charset="0"/>
                <a:ea typeface="Verdana" panose="020B0604030504040204" pitchFamily="34" charset="0"/>
              </a:rPr>
              <a:t>inc.</a:t>
            </a:r>
            <a:r>
              <a:rPr lang="en-US" dirty="0">
                <a:latin typeface="Verdana" panose="020B0604030504040204" pitchFamily="34" charset="0"/>
                <a:ea typeface="Verdana" panose="020B0604030504040204" pitchFamily="34" charset="0"/>
              </a:rPr>
              <a:t> (2023, May 19). </a:t>
            </a:r>
            <a:r>
              <a:rPr lang="en-US" i="1" dirty="0">
                <a:latin typeface="Verdana" panose="020B0604030504040204" pitchFamily="34" charset="0"/>
                <a:ea typeface="Verdana" panose="020B0604030504040204" pitchFamily="34" charset="0"/>
              </a:rPr>
              <a:t>Earthquake</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Encyclopædia</a:t>
            </a:r>
            <a:r>
              <a:rPr lang="en-US" dirty="0">
                <a:latin typeface="Verdana" panose="020B0604030504040204" pitchFamily="34" charset="0"/>
                <a:ea typeface="Verdana" panose="020B0604030504040204" pitchFamily="34" charset="0"/>
              </a:rPr>
              <a:t> Britannica. https://www.britannica.com/science/earthquake-geology </a:t>
            </a:r>
          </a:p>
          <a:p>
            <a:endParaRPr lang="en-US" dirty="0">
              <a:latin typeface="Verdana" panose="020B0604030504040204" pitchFamily="34" charset="0"/>
              <a:ea typeface="Verdana" panose="020B0604030504040204" pitchFamily="34" charset="0"/>
              <a:hlinkClick r:id="rId2"/>
            </a:endParaRPr>
          </a:p>
          <a:p>
            <a:r>
              <a:rPr lang="pt-BR" i="1" dirty="0">
                <a:latin typeface="Verdana" panose="020B0604030504040204" pitchFamily="34" charset="0"/>
                <a:ea typeface="Verdana" panose="020B0604030504040204" pitchFamily="34" charset="0"/>
              </a:rPr>
              <a:t>NASA/ADS</a:t>
            </a:r>
            <a:r>
              <a:rPr lang="pt-BR" dirty="0">
                <a:latin typeface="Verdana" panose="020B0604030504040204" pitchFamily="34" charset="0"/>
                <a:ea typeface="Verdana" panose="020B0604030504040204" pitchFamily="34" charset="0"/>
              </a:rPr>
              <a:t>. (n.d.). NASA ADS. https://ui.adsabs.harvard.edu/</a:t>
            </a:r>
          </a:p>
          <a:p>
            <a:endParaRPr lang="en-US" dirty="0">
              <a:latin typeface="Verdana" panose="020B0604030504040204" pitchFamily="34" charset="0"/>
              <a:ea typeface="Verdana" panose="020B0604030504040204" pitchFamily="34" charset="0"/>
              <a:hlinkClick r:id="rId2"/>
            </a:endParaRPr>
          </a:p>
          <a:p>
            <a:r>
              <a:rPr lang="en-US" i="1" dirty="0">
                <a:latin typeface="Verdana" panose="020B0604030504040204" pitchFamily="34" charset="0"/>
                <a:ea typeface="Verdana" panose="020B0604030504040204" pitchFamily="34" charset="0"/>
              </a:rPr>
              <a:t>USGS.gov | Science for a changing world</a:t>
            </a:r>
            <a:r>
              <a:rPr lang="en-US" dirty="0">
                <a:latin typeface="Verdana" panose="020B0604030504040204" pitchFamily="34" charset="0"/>
                <a:ea typeface="Verdana" panose="020B0604030504040204" pitchFamily="34" charset="0"/>
              </a:rPr>
              <a:t>. (n.d.). https://www.usgs.gov/</a:t>
            </a:r>
          </a:p>
          <a:p>
            <a:endParaRPr lang="en-US" dirty="0">
              <a:latin typeface="Verdana" panose="020B0604030504040204" pitchFamily="34" charset="0"/>
              <a:ea typeface="Verdana" panose="020B0604030504040204" pitchFamily="34" charset="0"/>
              <a:hlinkClick r:id="rId2"/>
            </a:endParaRPr>
          </a:p>
          <a:p>
            <a:r>
              <a:rPr lang="en-US" dirty="0">
                <a:latin typeface="Verdana" panose="020B0604030504040204" pitchFamily="34" charset="0"/>
                <a:ea typeface="Verdana" panose="020B0604030504040204" pitchFamily="34" charset="0"/>
              </a:rPr>
              <a:t>British Geological Survey. (2023, May 11). </a:t>
            </a:r>
            <a:r>
              <a:rPr lang="en-US" i="1" dirty="0">
                <a:latin typeface="Verdana" panose="020B0604030504040204" pitchFamily="34" charset="0"/>
                <a:ea typeface="Verdana" panose="020B0604030504040204" pitchFamily="34" charset="0"/>
              </a:rPr>
              <a:t>Welcome to BGS - British Geological Survey</a:t>
            </a:r>
            <a:r>
              <a:rPr lang="en-US" dirty="0">
                <a:latin typeface="Verdana" panose="020B0604030504040204" pitchFamily="34" charset="0"/>
                <a:ea typeface="Verdana" panose="020B0604030504040204" pitchFamily="34" charset="0"/>
              </a:rPr>
              <a:t>. https://www.bgs.ac.uk/</a:t>
            </a:r>
          </a:p>
          <a:p>
            <a:endParaRPr lang="en-US" dirty="0">
              <a:latin typeface="Verdana" panose="020B0604030504040204" pitchFamily="34" charset="0"/>
              <a:ea typeface="Verdana" panose="020B0604030504040204" pitchFamily="34" charset="0"/>
              <a:hlinkClick r:id="rId2"/>
            </a:endParaRPr>
          </a:p>
          <a:p>
            <a:r>
              <a:rPr lang="en-US" dirty="0">
                <a:latin typeface="Verdana" panose="020B0604030504040204" pitchFamily="34" charset="0"/>
                <a:ea typeface="Verdana" panose="020B0604030504040204" pitchFamily="34" charset="0"/>
              </a:rPr>
              <a:t>http://who.int/health-topics/earquakes</a:t>
            </a:r>
          </a:p>
          <a:p>
            <a:pPr marL="0" indent="0">
              <a:buNone/>
            </a:pPr>
            <a:endParaRPr lang="en-US" dirty="0">
              <a:latin typeface="Verdana" panose="020B0604030504040204" pitchFamily="34" charset="0"/>
              <a:ea typeface="Verdana" panose="020B0604030504040204" pitchFamily="34" charset="0"/>
              <a:hlinkClick r:id="rId2"/>
            </a:endParaRPr>
          </a:p>
          <a:p>
            <a:pPr marL="0" indent="0">
              <a:buNone/>
            </a:pPr>
            <a:endParaRPr lang="en-US" dirty="0">
              <a:latin typeface="Verdana" panose="020B0604030504040204" pitchFamily="34" charset="0"/>
              <a:ea typeface="Verdana" panose="020B0604030504040204" pitchFamily="34" charset="0"/>
              <a:hlinkClick r:id="rId2"/>
            </a:endParaRPr>
          </a:p>
          <a:p>
            <a:pPr marL="0" indent="0">
              <a:buNone/>
            </a:pPr>
            <a:endParaRPr lang="en-US" dirty="0">
              <a:latin typeface="Verdana" panose="020B0604030504040204" pitchFamily="34" charset="0"/>
              <a:ea typeface="Verdana" panose="020B0604030504040204" pitchFamily="34" charset="0"/>
              <a:hlinkClick r:id="rId2"/>
            </a:endParaRPr>
          </a:p>
          <a:p>
            <a:pPr marL="0" indent="0">
              <a:buNone/>
            </a:pPr>
            <a:endParaRPr lang="en-US" dirty="0">
              <a:latin typeface="Verdana" panose="020B0604030504040204" pitchFamily="34" charset="0"/>
              <a:ea typeface="Verdana" panose="020B0604030504040204" pitchFamily="34" charset="0"/>
              <a:hlinkClick r:id="rId2"/>
            </a:endParaRPr>
          </a:p>
          <a:p>
            <a:pPr marL="0" indent="0">
              <a:buNone/>
            </a:pPr>
            <a:endParaRPr lang="en-US"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35576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D294E-FE96-4025-BDC8-601F9BCC3DBF}"/>
              </a:ext>
            </a:extLst>
          </p:cNvPr>
          <p:cNvSpPr>
            <a:spLocks noGrp="1"/>
          </p:cNvSpPr>
          <p:nvPr>
            <p:ph type="title"/>
          </p:nvPr>
        </p:nvSpPr>
        <p:spPr>
          <a:xfrm>
            <a:off x="2667234" y="148357"/>
            <a:ext cx="7729728" cy="1188720"/>
          </a:xfrm>
        </p:spPr>
        <p:txBody>
          <a:bodyPr/>
          <a:lstStyle/>
          <a:p>
            <a:r>
              <a:rPr lang="en-US" dirty="0">
                <a:latin typeface="Verdana" panose="020B0604030504040204" pitchFamily="34" charset="0"/>
                <a:ea typeface="Verdana" panose="020B0604030504040204" pitchFamily="34" charset="0"/>
              </a:rPr>
              <a:t>What is earthquake?</a:t>
            </a:r>
          </a:p>
        </p:txBody>
      </p:sp>
      <p:pic>
        <p:nvPicPr>
          <p:cNvPr id="4" name="Picture 2" descr="Introduction to Earthquake">
            <a:extLst>
              <a:ext uri="{FF2B5EF4-FFF2-40B4-BE49-F238E27FC236}">
                <a16:creationId xmlns:a16="http://schemas.microsoft.com/office/drawing/2014/main" xmlns="" id="{606E8399-F380-42CF-B12A-67FBBA693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689" y="2117425"/>
            <a:ext cx="5618383" cy="409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703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F910F0-8907-460D-81BE-8FD5B3F84AF7}"/>
              </a:ext>
            </a:extLst>
          </p:cNvPr>
          <p:cNvSpPr>
            <a:spLocks noGrp="1"/>
          </p:cNvSpPr>
          <p:nvPr>
            <p:ph type="title"/>
          </p:nvPr>
        </p:nvSpPr>
        <p:spPr>
          <a:xfrm>
            <a:off x="1727043" y="0"/>
            <a:ext cx="7729728" cy="1188720"/>
          </a:xfrm>
        </p:spPr>
        <p:txBody>
          <a:bodyPr/>
          <a:lstStyle/>
          <a:p>
            <a:r>
              <a:rPr lang="en-US" dirty="0">
                <a:latin typeface="Verdana" panose="020B0604030504040204" pitchFamily="34" charset="0"/>
                <a:ea typeface="Verdana" panose="020B0604030504040204" pitchFamily="34" charset="0"/>
              </a:rPr>
              <a:t>Causes of earthquake</a:t>
            </a:r>
          </a:p>
        </p:txBody>
      </p:sp>
      <p:pic>
        <p:nvPicPr>
          <p:cNvPr id="4" name="Picture 3">
            <a:extLst>
              <a:ext uri="{FF2B5EF4-FFF2-40B4-BE49-F238E27FC236}">
                <a16:creationId xmlns:a16="http://schemas.microsoft.com/office/drawing/2014/main" xmlns="" id="{602D3763-C21D-4AD4-8101-874255A36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04" y="1483741"/>
            <a:ext cx="4822261" cy="3415430"/>
          </a:xfrm>
          <a:prstGeom prst="rect">
            <a:avLst/>
          </a:prstGeom>
        </p:spPr>
      </p:pic>
      <p:pic>
        <p:nvPicPr>
          <p:cNvPr id="5" name="Content Placeholder 4">
            <a:extLst>
              <a:ext uri="{FF2B5EF4-FFF2-40B4-BE49-F238E27FC236}">
                <a16:creationId xmlns:a16="http://schemas.microsoft.com/office/drawing/2014/main" xmlns="" id="{AD1EC440-6DB2-4CED-B2D4-AA43A0F68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793" y="3051561"/>
            <a:ext cx="5795165" cy="3567353"/>
          </a:xfrm>
          <a:prstGeom prst="rect">
            <a:avLst/>
          </a:prstGeom>
        </p:spPr>
      </p:pic>
    </p:spTree>
    <p:extLst>
      <p:ext uri="{BB962C8B-B14F-4D97-AF65-F5344CB8AC3E}">
        <p14:creationId xmlns:p14="http://schemas.microsoft.com/office/powerpoint/2010/main" val="2492422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A33686-975D-4EE8-A0A2-30BF3B33BF8D}"/>
              </a:ext>
            </a:extLst>
          </p:cNvPr>
          <p:cNvSpPr>
            <a:spLocks noGrp="1"/>
          </p:cNvSpPr>
          <p:nvPr>
            <p:ph type="title"/>
          </p:nvPr>
        </p:nvSpPr>
        <p:spPr>
          <a:xfrm>
            <a:off x="2231136" y="214532"/>
            <a:ext cx="7729728" cy="1188720"/>
          </a:xfrm>
        </p:spPr>
        <p:txBody>
          <a:bodyPr/>
          <a:lstStyle/>
          <a:p>
            <a:r>
              <a:rPr lang="en-US" dirty="0">
                <a:latin typeface="Verdana" panose="020B0604030504040204" pitchFamily="34" charset="0"/>
                <a:ea typeface="Verdana" panose="020B0604030504040204" pitchFamily="34" charset="0"/>
              </a:rPr>
              <a:t>Consequences of earthquakes</a:t>
            </a:r>
          </a:p>
        </p:txBody>
      </p:sp>
      <p:pic>
        <p:nvPicPr>
          <p:cNvPr id="4" name="Content Placeholder 4">
            <a:extLst>
              <a:ext uri="{FF2B5EF4-FFF2-40B4-BE49-F238E27FC236}">
                <a16:creationId xmlns:a16="http://schemas.microsoft.com/office/drawing/2014/main" xmlns="" id="{87FEF6A0-AB91-4354-952A-13D8831C6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68" y="1765042"/>
            <a:ext cx="4815574" cy="2407787"/>
          </a:xfrm>
          <a:prstGeom prst="rect">
            <a:avLst/>
          </a:prstGeom>
        </p:spPr>
      </p:pic>
      <p:pic>
        <p:nvPicPr>
          <p:cNvPr id="5" name="Content Placeholder 5">
            <a:extLst>
              <a:ext uri="{FF2B5EF4-FFF2-40B4-BE49-F238E27FC236}">
                <a16:creationId xmlns:a16="http://schemas.microsoft.com/office/drawing/2014/main" xmlns="" id="{89832A21-AE30-491A-83F3-C3F143AC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130" y="4039142"/>
            <a:ext cx="5212789" cy="2402990"/>
          </a:xfrm>
          <a:prstGeom prst="rect">
            <a:avLst/>
          </a:prstGeom>
        </p:spPr>
      </p:pic>
    </p:spTree>
    <p:extLst>
      <p:ext uri="{BB962C8B-B14F-4D97-AF65-F5344CB8AC3E}">
        <p14:creationId xmlns:p14="http://schemas.microsoft.com/office/powerpoint/2010/main" val="214110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9CF12-B77C-456D-A15A-2EB96688F701}"/>
              </a:ext>
            </a:extLst>
          </p:cNvPr>
          <p:cNvSpPr>
            <a:spLocks noGrp="1"/>
          </p:cNvSpPr>
          <p:nvPr>
            <p:ph type="title"/>
          </p:nvPr>
        </p:nvSpPr>
        <p:spPr>
          <a:xfrm>
            <a:off x="4462272" y="275375"/>
            <a:ext cx="7729728" cy="1188720"/>
          </a:xfrm>
        </p:spPr>
        <p:txBody>
          <a:bodyPr/>
          <a:lstStyle/>
          <a:p>
            <a:r>
              <a:rPr lang="en-US" dirty="0">
                <a:latin typeface="Verdana" panose="020B0604030504040204" pitchFamily="34" charset="0"/>
                <a:ea typeface="Verdana" panose="020B0604030504040204" pitchFamily="34" charset="0"/>
              </a:rPr>
              <a:t>Consequences of earthquakes</a:t>
            </a:r>
          </a:p>
        </p:txBody>
      </p:sp>
      <p:pic>
        <p:nvPicPr>
          <p:cNvPr id="4" name="Content Placeholder 4">
            <a:extLst>
              <a:ext uri="{FF2B5EF4-FFF2-40B4-BE49-F238E27FC236}">
                <a16:creationId xmlns:a16="http://schemas.microsoft.com/office/drawing/2014/main" xmlns="" id="{1E044922-F38E-4272-B310-D8E109DF4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9695"/>
            <a:ext cx="4263449" cy="2879305"/>
          </a:xfrm>
          <a:prstGeom prst="rect">
            <a:avLst/>
          </a:prstGeom>
        </p:spPr>
      </p:pic>
      <p:pic>
        <p:nvPicPr>
          <p:cNvPr id="5" name="Content Placeholder 5">
            <a:extLst>
              <a:ext uri="{FF2B5EF4-FFF2-40B4-BE49-F238E27FC236}">
                <a16:creationId xmlns:a16="http://schemas.microsoft.com/office/drawing/2014/main" xmlns="" id="{A2C7ECA9-EAD5-4811-8BC0-CD603A018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359" y="3055499"/>
            <a:ext cx="4652964" cy="2772117"/>
          </a:xfrm>
          <a:prstGeom prst="rect">
            <a:avLst/>
          </a:prstGeom>
        </p:spPr>
      </p:pic>
    </p:spTree>
    <p:extLst>
      <p:ext uri="{BB962C8B-B14F-4D97-AF65-F5344CB8AC3E}">
        <p14:creationId xmlns:p14="http://schemas.microsoft.com/office/powerpoint/2010/main" val="374533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494F25-A395-46FF-A019-B4F0B66FC051}"/>
              </a:ext>
            </a:extLst>
          </p:cNvPr>
          <p:cNvSpPr>
            <a:spLocks noGrp="1"/>
          </p:cNvSpPr>
          <p:nvPr>
            <p:ph type="title"/>
          </p:nvPr>
        </p:nvSpPr>
        <p:spPr>
          <a:xfrm>
            <a:off x="1440893" y="243755"/>
            <a:ext cx="7729728" cy="1188720"/>
          </a:xfrm>
        </p:spPr>
        <p:txBody>
          <a:bodyPr>
            <a:normAutofit fontScale="90000"/>
          </a:bodyPr>
          <a:lstStyle/>
          <a:p>
            <a:r>
              <a:rPr lang="en-US" dirty="0">
                <a:latin typeface="Verdana" panose="020B0604030504040204" pitchFamily="34" charset="0"/>
                <a:ea typeface="Verdana" panose="020B0604030504040204" pitchFamily="34" charset="0"/>
              </a:rPr>
              <a:t>The factors that affect the intensity and frequency of earthquakes.</a:t>
            </a:r>
          </a:p>
        </p:txBody>
      </p:sp>
      <p:pic>
        <p:nvPicPr>
          <p:cNvPr id="1026" name="Picture 2" descr="What Affects Earthquake Shaking or Intensity? - Jumpstart">
            <a:extLst>
              <a:ext uri="{FF2B5EF4-FFF2-40B4-BE49-F238E27FC236}">
                <a16:creationId xmlns:a16="http://schemas.microsoft.com/office/drawing/2014/main" xmlns="" id="{CC5D54DF-8048-47AB-BE08-68660F572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653" y="1964039"/>
            <a:ext cx="4494628" cy="449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918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82510"/>
            <a:ext cx="7729728" cy="1188720"/>
          </a:xfrm>
        </p:spPr>
        <p:txBody>
          <a:bodyPr/>
          <a:lstStyle/>
          <a:p>
            <a:r>
              <a:rPr lang="en-US" dirty="0">
                <a:latin typeface="Verdana" panose="020B0604030504040204" pitchFamily="34" charset="0"/>
                <a:ea typeface="Verdana" panose="020B0604030504040204" pitchFamily="34" charset="0"/>
              </a:rPr>
              <a:t>SOLUTIONS FOR EARTHQUAKES</a:t>
            </a:r>
            <a:endParaRPr lang="ar-JO" dirty="0">
              <a:latin typeface="Verdana" panose="020B0604030504040204" pitchFamily="34" charset="0"/>
              <a:ea typeface="Verdana" panose="020B0604030504040204" pitchFamily="34" charset="0"/>
            </a:endParaRPr>
          </a:p>
        </p:txBody>
      </p:sp>
      <p:pic>
        <p:nvPicPr>
          <p:cNvPr id="1026" name="Picture 2" descr="How Earthquake-proof Buildings Are Designed | BigRentz"/>
          <p:cNvPicPr>
            <a:picLocks noGrp="1" noChangeAspect="1" noChangeArrowheads="1" noCro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52830" y="2664731"/>
            <a:ext cx="5927060" cy="2813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quot;inexpensive and ubiquitous&quot; material could protect buildings from  earthquake damage - Creat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649115" y="2770286"/>
            <a:ext cx="5256500" cy="2707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77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5" y="205430"/>
            <a:ext cx="7729728" cy="1132686"/>
          </a:xfrm>
        </p:spPr>
        <p:txBody>
          <a:bodyPr>
            <a:normAutofit fontScale="90000"/>
          </a:bodyPr>
          <a:lstStyle/>
          <a:p>
            <a:r>
              <a:rPr lang="en-US" dirty="0">
                <a:latin typeface="Verdana" panose="020B0604030504040204" pitchFamily="34" charset="0"/>
                <a:ea typeface="Verdana" panose="020B0604030504040204" pitchFamily="34" charset="0"/>
              </a:rPr>
              <a:t>METHODS USED TO DETECT, MEASURE AND PREDICTS EARTHQUAKES</a:t>
            </a:r>
            <a:endParaRPr lang="ar-JO" dirty="0">
              <a:latin typeface="Verdana" panose="020B0604030504040204" pitchFamily="34" charset="0"/>
              <a:ea typeface="Verdana" panose="020B0604030504040204" pitchFamily="34" charset="0"/>
            </a:endParaRPr>
          </a:p>
        </p:txBody>
      </p:sp>
      <p:pic>
        <p:nvPicPr>
          <p:cNvPr id="1026" name="Picture 2" descr="Why is it so hard to predict earthquakes? | Science and Technology | Al  Jazeera">
            <a:extLst>
              <a:ext uri="{FF2B5EF4-FFF2-40B4-BE49-F238E27FC236}">
                <a16:creationId xmlns:a16="http://schemas.microsoft.com/office/drawing/2014/main" xmlns="" id="{9B9CF8AC-18D7-41DC-98C2-D57D3C52177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082017" y="1602804"/>
            <a:ext cx="7878846" cy="488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7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623C43-F215-42D0-9B91-0F83EE0CE6C1}"/>
              </a:ext>
            </a:extLst>
          </p:cNvPr>
          <p:cNvSpPr>
            <a:spLocks noGrp="1"/>
          </p:cNvSpPr>
          <p:nvPr>
            <p:ph type="title"/>
          </p:nvPr>
        </p:nvSpPr>
        <p:spPr>
          <a:xfrm>
            <a:off x="2052043" y="159222"/>
            <a:ext cx="7729728" cy="1188720"/>
          </a:xfrm>
        </p:spPr>
        <p:txBody>
          <a:bodyPr>
            <a:noAutofit/>
          </a:bodyPr>
          <a:lstStyle/>
          <a:p>
            <a:r>
              <a:rPr lang="en-US" sz="2400" dirty="0">
                <a:latin typeface="Verdana" panose="020B0604030504040204" pitchFamily="34" charset="0"/>
                <a:ea typeface="Verdana" panose="020B0604030504040204" pitchFamily="34" charset="0"/>
              </a:rPr>
              <a:t>The impacts of earthquakes on the natural environment and ecosystem</a:t>
            </a:r>
          </a:p>
        </p:txBody>
      </p:sp>
      <p:pic>
        <p:nvPicPr>
          <p:cNvPr id="8" name="Content Placeholder 7">
            <a:extLst>
              <a:ext uri="{FF2B5EF4-FFF2-40B4-BE49-F238E27FC236}">
                <a16:creationId xmlns:a16="http://schemas.microsoft.com/office/drawing/2014/main" xmlns="" id="{CBBF2392-DB49-490B-986E-9D8378C4BDEA}"/>
              </a:ext>
            </a:extLst>
          </p:cNvPr>
          <p:cNvPicPr>
            <a:picLocks noGrp="1" noChangeAspect="1"/>
          </p:cNvPicPr>
          <p:nvPr>
            <p:ph sz="half" idx="1"/>
          </p:nvPr>
        </p:nvPicPr>
        <p:blipFill>
          <a:blip r:embed="rId3"/>
          <a:stretch>
            <a:fillRect/>
          </a:stretch>
        </p:blipFill>
        <p:spPr>
          <a:xfrm>
            <a:off x="749357" y="2005012"/>
            <a:ext cx="4271963" cy="2847975"/>
          </a:xfrm>
        </p:spPr>
      </p:pic>
      <p:pic>
        <p:nvPicPr>
          <p:cNvPr id="10" name="Content Placeholder 9">
            <a:extLst>
              <a:ext uri="{FF2B5EF4-FFF2-40B4-BE49-F238E27FC236}">
                <a16:creationId xmlns:a16="http://schemas.microsoft.com/office/drawing/2014/main" xmlns="" id="{482B0D41-5399-446E-82F7-388CA19A0B5F}"/>
              </a:ext>
            </a:extLst>
          </p:cNvPr>
          <p:cNvPicPr>
            <a:picLocks noGrp="1" noChangeAspect="1"/>
          </p:cNvPicPr>
          <p:nvPr>
            <p:ph sz="half" idx="2"/>
          </p:nvPr>
        </p:nvPicPr>
        <p:blipFill>
          <a:blip r:embed="rId4"/>
          <a:stretch>
            <a:fillRect/>
          </a:stretch>
        </p:blipFill>
        <p:spPr>
          <a:xfrm>
            <a:off x="7530896" y="2053248"/>
            <a:ext cx="4245207" cy="2899212"/>
          </a:xfrm>
        </p:spPr>
      </p:pic>
      <p:sp>
        <p:nvSpPr>
          <p:cNvPr id="5" name="Content Placeholder 2">
            <a:extLst>
              <a:ext uri="{FF2B5EF4-FFF2-40B4-BE49-F238E27FC236}">
                <a16:creationId xmlns:a16="http://schemas.microsoft.com/office/drawing/2014/main" xmlns="" id="{4DEB9CA9-52B8-48DE-886C-45323FFCDE62}"/>
              </a:ext>
            </a:extLst>
          </p:cNvPr>
          <p:cNvSpPr txBox="1">
            <a:spLocks/>
          </p:cNvSpPr>
          <p:nvPr/>
        </p:nvSpPr>
        <p:spPr>
          <a:xfrm>
            <a:off x="1427800" y="2638043"/>
            <a:ext cx="4515800" cy="300951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mj-lt"/>
              <a:buAutoNum type="arabicPeriod"/>
            </a:pPr>
            <a:endParaRPr lang="en-US" sz="1600" dirty="0"/>
          </a:p>
        </p:txBody>
      </p:sp>
      <p:sp>
        <p:nvSpPr>
          <p:cNvPr id="6" name="AutoShape 2" descr="How Do Earthquakes Positively Affect the Environment? | Sciencing">
            <a:extLst>
              <a:ext uri="{FF2B5EF4-FFF2-40B4-BE49-F238E27FC236}">
                <a16:creationId xmlns:a16="http://schemas.microsoft.com/office/drawing/2014/main" xmlns="" id="{56CB623C-B6B4-491D-8EF0-F26CBEF4CE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Tree>
    <p:extLst>
      <p:ext uri="{BB962C8B-B14F-4D97-AF65-F5344CB8AC3E}">
        <p14:creationId xmlns:p14="http://schemas.microsoft.com/office/powerpoint/2010/main" val="19526590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1359</TotalTime>
  <Words>430</Words>
  <Application>Microsoft Office PowerPoint</Application>
  <PresentationFormat>Widescreen</PresentationFormat>
  <Paragraphs>66</Paragraphs>
  <Slides>10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Majalla UI</vt:lpstr>
      <vt:lpstr>Arial</vt:lpstr>
      <vt:lpstr>Calibri</vt:lpstr>
      <vt:lpstr>Gill Sans MT</vt:lpstr>
      <vt:lpstr>Verdana</vt:lpstr>
      <vt:lpstr>Parcel</vt:lpstr>
      <vt:lpstr>Earthquakes</vt:lpstr>
      <vt:lpstr>What is earthquake?</vt:lpstr>
      <vt:lpstr>Causes of earthquake</vt:lpstr>
      <vt:lpstr>Consequences of earthquakes</vt:lpstr>
      <vt:lpstr>Consequences of earthquakes</vt:lpstr>
      <vt:lpstr>The factors that affect the intensity and frequency of earthquakes.</vt:lpstr>
      <vt:lpstr>SOLUTIONS FOR EARTHQUAKES</vt:lpstr>
      <vt:lpstr>METHODS USED TO DETECT, MEASURE AND PREDICTS EARTHQUAKES</vt:lpstr>
      <vt:lpstr>The impacts of earthquakes on the natural environment and ecosystem</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dc:title>
  <dc:creator>D.Ghattas</dc:creator>
  <cp:lastModifiedBy>Haitham Samawi</cp:lastModifiedBy>
  <cp:revision>27</cp:revision>
  <dcterms:created xsi:type="dcterms:W3CDTF">2023-05-02T11:42:02Z</dcterms:created>
  <dcterms:modified xsi:type="dcterms:W3CDTF">2023-05-21T11:56:39Z</dcterms:modified>
</cp:coreProperties>
</file>