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60" r:id="rId9"/>
    <p:sldId id="263"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7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291" autoAdjust="0"/>
  </p:normalViewPr>
  <p:slideViewPr>
    <p:cSldViewPr snapToGrid="0" showGuides="1">
      <p:cViewPr varScale="1">
        <p:scale>
          <a:sx n="74" d="100"/>
          <a:sy n="74" d="100"/>
        </p:scale>
        <p:origin x="720"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A08DD-EF05-452C-AC3E-14E21F8B00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9E1ACE-DB12-437C-95C0-88829CF469BF}">
      <dgm:prSet phldrT="[Text]"/>
      <dgm:spPr>
        <a:solidFill>
          <a:schemeClr val="accent4">
            <a:lumMod val="20000"/>
            <a:lumOff val="80000"/>
          </a:schemeClr>
        </a:solidFill>
      </dgm:spPr>
      <dgm:t>
        <a:bodyPr/>
        <a:lstStyle/>
        <a:p>
          <a:r>
            <a:rPr lang="ar-JO" dirty="0" smtClean="0">
              <a:solidFill>
                <a:schemeClr val="tx1"/>
              </a:solidFill>
            </a:rPr>
            <a:t>2-أستخدام العبوة أو الحاوية بدلا من رميها حيث بلاماكن اعادة استخدام العبوات الزجاجية و رقائق الألمنيوم و حتى بعض الأكياس البلاستيكيةعدة مرات قبل اعادة تدويرها.     </a:t>
          </a:r>
          <a:endParaRPr lang="en-US" dirty="0">
            <a:solidFill>
              <a:schemeClr val="tx1"/>
            </a:solidFill>
          </a:endParaRPr>
        </a:p>
      </dgm:t>
    </dgm:pt>
    <dgm:pt modelId="{487089F3-F3CD-471E-94B9-2D22EB3480EE}" type="parTrans" cxnId="{041EE1EA-AF45-49D9-9BA6-B5799384DF70}">
      <dgm:prSet/>
      <dgm:spPr/>
      <dgm:t>
        <a:bodyPr/>
        <a:lstStyle/>
        <a:p>
          <a:endParaRPr lang="en-US"/>
        </a:p>
      </dgm:t>
    </dgm:pt>
    <dgm:pt modelId="{F6FDD0DE-F42A-41AE-A524-FF37EA579DBB}" type="sibTrans" cxnId="{041EE1EA-AF45-49D9-9BA6-B5799384DF70}">
      <dgm:prSet/>
      <dgm:spPr/>
      <dgm:t>
        <a:bodyPr/>
        <a:lstStyle/>
        <a:p>
          <a:endParaRPr lang="en-US"/>
        </a:p>
      </dgm:t>
    </dgm:pt>
    <dgm:pt modelId="{AB2F43FD-13B6-4907-B869-A611BFB4248E}">
      <dgm:prSet phldrT="[Text]"/>
      <dgm:spPr>
        <a:solidFill>
          <a:schemeClr val="accent4">
            <a:lumMod val="20000"/>
            <a:lumOff val="80000"/>
          </a:schemeClr>
        </a:solidFill>
      </dgm:spPr>
      <dgm:t>
        <a:bodyPr/>
        <a:lstStyle/>
        <a:p>
          <a:r>
            <a:rPr lang="ar-JO" dirty="0" smtClean="0">
              <a:solidFill>
                <a:schemeClr val="tx1">
                  <a:lumMod val="95000"/>
                  <a:lumOff val="5000"/>
                </a:schemeClr>
              </a:solidFill>
            </a:rPr>
            <a:t>1</a:t>
          </a:r>
          <a:r>
            <a:rPr lang="ar-JO" dirty="0" smtClean="0">
              <a:solidFill>
                <a:schemeClr val="tx1"/>
              </a:solidFill>
            </a:rPr>
            <a:t>-استعمل كيس تسوق يمكن اعادة استخدامه,  والامتناع او التقليل من استخدام الأكياس البلاستيكية</a:t>
          </a:r>
          <a:r>
            <a:rPr lang="ar-JO" dirty="0" smtClean="0"/>
            <a:t>.</a:t>
          </a:r>
          <a:endParaRPr lang="en-US" dirty="0"/>
        </a:p>
      </dgm:t>
    </dgm:pt>
    <dgm:pt modelId="{F15B3F28-A20E-4B8A-8707-612E4E61B339}" type="parTrans" cxnId="{08975C30-B0EA-47B6-98D5-72153D0D80E5}">
      <dgm:prSet/>
      <dgm:spPr/>
      <dgm:t>
        <a:bodyPr/>
        <a:lstStyle/>
        <a:p>
          <a:endParaRPr lang="en-US"/>
        </a:p>
      </dgm:t>
    </dgm:pt>
    <dgm:pt modelId="{8EB2C559-2F38-4F86-9B49-AD671F8EF244}" type="sibTrans" cxnId="{08975C30-B0EA-47B6-98D5-72153D0D80E5}">
      <dgm:prSet/>
      <dgm:spPr/>
      <dgm:t>
        <a:bodyPr/>
        <a:lstStyle/>
        <a:p>
          <a:endParaRPr lang="en-US"/>
        </a:p>
      </dgm:t>
    </dgm:pt>
    <dgm:pt modelId="{330D9B2E-61C6-4844-9F21-6AB37372A085}">
      <dgm:prSet phldrT="[Text]"/>
      <dgm:spPr>
        <a:solidFill>
          <a:schemeClr val="accent4">
            <a:lumMod val="20000"/>
            <a:lumOff val="80000"/>
          </a:schemeClr>
        </a:solidFill>
      </dgm:spPr>
      <dgm:t>
        <a:bodyPr/>
        <a:lstStyle/>
        <a:p>
          <a:r>
            <a:rPr lang="ar-JO" dirty="0" smtClean="0">
              <a:solidFill>
                <a:schemeClr val="tx1"/>
              </a:solidFill>
            </a:rPr>
            <a:t>4-حمل الأطعمة و المواد الغذائية في علبة و إعادة استخدام العبوات المشتراه مع الوجبات الجاهزة </a:t>
          </a:r>
          <a:endParaRPr lang="en-US" dirty="0">
            <a:solidFill>
              <a:schemeClr val="tx1"/>
            </a:solidFill>
          </a:endParaRPr>
        </a:p>
      </dgm:t>
    </dgm:pt>
    <dgm:pt modelId="{D8E14218-994D-49F4-A614-4934F7FE6C44}" type="parTrans" cxnId="{C3F737F0-F272-4700-B84F-E2145EB4175C}">
      <dgm:prSet/>
      <dgm:spPr/>
      <dgm:t>
        <a:bodyPr/>
        <a:lstStyle/>
        <a:p>
          <a:endParaRPr lang="en-US"/>
        </a:p>
      </dgm:t>
    </dgm:pt>
    <dgm:pt modelId="{A368CF04-BB4E-4AAC-8D14-00EA63FF86CE}" type="sibTrans" cxnId="{C3F737F0-F272-4700-B84F-E2145EB4175C}">
      <dgm:prSet/>
      <dgm:spPr/>
      <dgm:t>
        <a:bodyPr/>
        <a:lstStyle/>
        <a:p>
          <a:endParaRPr lang="en-US"/>
        </a:p>
      </dgm:t>
    </dgm:pt>
    <dgm:pt modelId="{52A3119C-6CAE-499F-B7AC-AE2BBB8C52CD}">
      <dgm:prSet phldrT="[Text]"/>
      <dgm:spPr>
        <a:solidFill>
          <a:schemeClr val="accent4">
            <a:lumMod val="20000"/>
            <a:lumOff val="80000"/>
          </a:schemeClr>
        </a:solidFill>
      </dgm:spPr>
      <dgm:t>
        <a:bodyPr/>
        <a:lstStyle/>
        <a:p>
          <a:r>
            <a:rPr lang="ar-JO" dirty="0" smtClean="0">
              <a:solidFill>
                <a:schemeClr val="tx1"/>
              </a:solidFill>
            </a:rPr>
            <a:t>3-اهداء الأشياء المستعملة أو التبرع بها لمعارفك  و اصدقائق أو إلى مؤسسات خيرية </a:t>
          </a:r>
          <a:endParaRPr lang="en-US" dirty="0">
            <a:solidFill>
              <a:schemeClr val="tx1"/>
            </a:solidFill>
          </a:endParaRPr>
        </a:p>
      </dgm:t>
    </dgm:pt>
    <dgm:pt modelId="{D41D7BBD-3788-463E-A318-22D93B537757}" type="parTrans" cxnId="{CDC91D58-DD3D-4881-B35E-5DA5A62D21FC}">
      <dgm:prSet/>
      <dgm:spPr/>
      <dgm:t>
        <a:bodyPr/>
        <a:lstStyle/>
        <a:p>
          <a:endParaRPr lang="en-US"/>
        </a:p>
      </dgm:t>
    </dgm:pt>
    <dgm:pt modelId="{8190BDC3-A57F-4EFE-9AC1-D69E4F191802}" type="sibTrans" cxnId="{CDC91D58-DD3D-4881-B35E-5DA5A62D21FC}">
      <dgm:prSet/>
      <dgm:spPr/>
      <dgm:t>
        <a:bodyPr/>
        <a:lstStyle/>
        <a:p>
          <a:endParaRPr lang="en-US"/>
        </a:p>
      </dgm:t>
    </dgm:pt>
    <dgm:pt modelId="{5BFF6971-B934-4DEC-9502-2AFDD39272DC}" type="pres">
      <dgm:prSet presAssocID="{043A08DD-EF05-452C-AC3E-14E21F8B0065}" presName="diagram" presStyleCnt="0">
        <dgm:presLayoutVars>
          <dgm:dir/>
          <dgm:resizeHandles val="exact"/>
        </dgm:presLayoutVars>
      </dgm:prSet>
      <dgm:spPr/>
      <dgm:t>
        <a:bodyPr/>
        <a:lstStyle/>
        <a:p>
          <a:endParaRPr lang="en-US"/>
        </a:p>
      </dgm:t>
    </dgm:pt>
    <dgm:pt modelId="{E51DCD18-5E5B-461E-B727-96F700668108}" type="pres">
      <dgm:prSet presAssocID="{7D9E1ACE-DB12-437C-95C0-88829CF469BF}" presName="node" presStyleLbl="node1" presStyleIdx="0" presStyleCnt="4" custLinFactNeighborX="-2099" custLinFactNeighborY="-7234">
        <dgm:presLayoutVars>
          <dgm:bulletEnabled val="1"/>
        </dgm:presLayoutVars>
      </dgm:prSet>
      <dgm:spPr/>
      <dgm:t>
        <a:bodyPr/>
        <a:lstStyle/>
        <a:p>
          <a:endParaRPr lang="en-US"/>
        </a:p>
      </dgm:t>
    </dgm:pt>
    <dgm:pt modelId="{F485B93B-E941-473F-88D1-E9565C108276}" type="pres">
      <dgm:prSet presAssocID="{F6FDD0DE-F42A-41AE-A524-FF37EA579DBB}" presName="sibTrans" presStyleCnt="0"/>
      <dgm:spPr/>
    </dgm:pt>
    <dgm:pt modelId="{23623D5C-AF42-46C7-9D37-401036BBF1E5}" type="pres">
      <dgm:prSet presAssocID="{AB2F43FD-13B6-4907-B869-A611BFB4248E}" presName="node" presStyleLbl="node1" presStyleIdx="1" presStyleCnt="4" custLinFactNeighborX="-1657" custLinFactNeighborY="-4133">
        <dgm:presLayoutVars>
          <dgm:bulletEnabled val="1"/>
        </dgm:presLayoutVars>
      </dgm:prSet>
      <dgm:spPr/>
      <dgm:t>
        <a:bodyPr/>
        <a:lstStyle/>
        <a:p>
          <a:endParaRPr lang="en-US"/>
        </a:p>
      </dgm:t>
    </dgm:pt>
    <dgm:pt modelId="{2570A43A-7236-4048-BD22-0A912F9C414A}" type="pres">
      <dgm:prSet presAssocID="{8EB2C559-2F38-4F86-9B49-AD671F8EF244}" presName="sibTrans" presStyleCnt="0"/>
      <dgm:spPr/>
    </dgm:pt>
    <dgm:pt modelId="{80BAA6D3-C1A4-4D0E-AD94-D1D4CB574329}" type="pres">
      <dgm:prSet presAssocID="{330D9B2E-61C6-4844-9F21-6AB37372A085}" presName="node" presStyleLbl="node1" presStyleIdx="2" presStyleCnt="4" custLinFactNeighborX="-125" custLinFactNeighborY="137">
        <dgm:presLayoutVars>
          <dgm:bulletEnabled val="1"/>
        </dgm:presLayoutVars>
      </dgm:prSet>
      <dgm:spPr/>
      <dgm:t>
        <a:bodyPr/>
        <a:lstStyle/>
        <a:p>
          <a:endParaRPr lang="en-US"/>
        </a:p>
      </dgm:t>
    </dgm:pt>
    <dgm:pt modelId="{BDF1BD6E-7261-4C0E-82F5-0C3F102CECB6}" type="pres">
      <dgm:prSet presAssocID="{A368CF04-BB4E-4AAC-8D14-00EA63FF86CE}" presName="sibTrans" presStyleCnt="0"/>
      <dgm:spPr/>
    </dgm:pt>
    <dgm:pt modelId="{A9D3BD57-9930-4236-B92B-6084FE2969EE}" type="pres">
      <dgm:prSet presAssocID="{52A3119C-6CAE-499F-B7AC-AE2BBB8C52CD}" presName="node" presStyleLbl="node1" presStyleIdx="3" presStyleCnt="4">
        <dgm:presLayoutVars>
          <dgm:bulletEnabled val="1"/>
        </dgm:presLayoutVars>
      </dgm:prSet>
      <dgm:spPr/>
      <dgm:t>
        <a:bodyPr/>
        <a:lstStyle/>
        <a:p>
          <a:endParaRPr lang="en-US"/>
        </a:p>
      </dgm:t>
    </dgm:pt>
  </dgm:ptLst>
  <dgm:cxnLst>
    <dgm:cxn modelId="{C86C1803-FAC1-4B0D-BB5E-0170508D6388}" type="presOf" srcId="{7D9E1ACE-DB12-437C-95C0-88829CF469BF}" destId="{E51DCD18-5E5B-461E-B727-96F700668108}" srcOrd="0" destOrd="0" presId="urn:microsoft.com/office/officeart/2005/8/layout/default"/>
    <dgm:cxn modelId="{C3F737F0-F272-4700-B84F-E2145EB4175C}" srcId="{043A08DD-EF05-452C-AC3E-14E21F8B0065}" destId="{330D9B2E-61C6-4844-9F21-6AB37372A085}" srcOrd="2" destOrd="0" parTransId="{D8E14218-994D-49F4-A614-4934F7FE6C44}" sibTransId="{A368CF04-BB4E-4AAC-8D14-00EA63FF86CE}"/>
    <dgm:cxn modelId="{08975C30-B0EA-47B6-98D5-72153D0D80E5}" srcId="{043A08DD-EF05-452C-AC3E-14E21F8B0065}" destId="{AB2F43FD-13B6-4907-B869-A611BFB4248E}" srcOrd="1" destOrd="0" parTransId="{F15B3F28-A20E-4B8A-8707-612E4E61B339}" sibTransId="{8EB2C559-2F38-4F86-9B49-AD671F8EF244}"/>
    <dgm:cxn modelId="{1B285D66-A088-45D4-B7D2-6FCEA3D4D99C}" type="presOf" srcId="{AB2F43FD-13B6-4907-B869-A611BFB4248E}" destId="{23623D5C-AF42-46C7-9D37-401036BBF1E5}" srcOrd="0" destOrd="0" presId="urn:microsoft.com/office/officeart/2005/8/layout/default"/>
    <dgm:cxn modelId="{F3DA738F-A5FD-4F18-8647-15AB2096BB5B}" type="presOf" srcId="{52A3119C-6CAE-499F-B7AC-AE2BBB8C52CD}" destId="{A9D3BD57-9930-4236-B92B-6084FE2969EE}" srcOrd="0" destOrd="0" presId="urn:microsoft.com/office/officeart/2005/8/layout/default"/>
    <dgm:cxn modelId="{002D9FF0-14BD-49C2-B642-6CD795388000}" type="presOf" srcId="{043A08DD-EF05-452C-AC3E-14E21F8B0065}" destId="{5BFF6971-B934-4DEC-9502-2AFDD39272DC}" srcOrd="0" destOrd="0" presId="urn:microsoft.com/office/officeart/2005/8/layout/default"/>
    <dgm:cxn modelId="{CDC91D58-DD3D-4881-B35E-5DA5A62D21FC}" srcId="{043A08DD-EF05-452C-AC3E-14E21F8B0065}" destId="{52A3119C-6CAE-499F-B7AC-AE2BBB8C52CD}" srcOrd="3" destOrd="0" parTransId="{D41D7BBD-3788-463E-A318-22D93B537757}" sibTransId="{8190BDC3-A57F-4EFE-9AC1-D69E4F191802}"/>
    <dgm:cxn modelId="{D6139876-CAE6-48FC-AA21-72CDC6026146}" type="presOf" srcId="{330D9B2E-61C6-4844-9F21-6AB37372A085}" destId="{80BAA6D3-C1A4-4D0E-AD94-D1D4CB574329}" srcOrd="0" destOrd="0" presId="urn:microsoft.com/office/officeart/2005/8/layout/default"/>
    <dgm:cxn modelId="{041EE1EA-AF45-49D9-9BA6-B5799384DF70}" srcId="{043A08DD-EF05-452C-AC3E-14E21F8B0065}" destId="{7D9E1ACE-DB12-437C-95C0-88829CF469BF}" srcOrd="0" destOrd="0" parTransId="{487089F3-F3CD-471E-94B9-2D22EB3480EE}" sibTransId="{F6FDD0DE-F42A-41AE-A524-FF37EA579DBB}"/>
    <dgm:cxn modelId="{D0100DCE-99F3-4CD0-895E-599795B1287F}" type="presParOf" srcId="{5BFF6971-B934-4DEC-9502-2AFDD39272DC}" destId="{E51DCD18-5E5B-461E-B727-96F700668108}" srcOrd="0" destOrd="0" presId="urn:microsoft.com/office/officeart/2005/8/layout/default"/>
    <dgm:cxn modelId="{DABD6BE1-2C84-4460-964C-F56E2CCD9018}" type="presParOf" srcId="{5BFF6971-B934-4DEC-9502-2AFDD39272DC}" destId="{F485B93B-E941-473F-88D1-E9565C108276}" srcOrd="1" destOrd="0" presId="urn:microsoft.com/office/officeart/2005/8/layout/default"/>
    <dgm:cxn modelId="{6EC52A54-745D-4E5F-85AF-E50E56C24AC0}" type="presParOf" srcId="{5BFF6971-B934-4DEC-9502-2AFDD39272DC}" destId="{23623D5C-AF42-46C7-9D37-401036BBF1E5}" srcOrd="2" destOrd="0" presId="urn:microsoft.com/office/officeart/2005/8/layout/default"/>
    <dgm:cxn modelId="{2FB4901E-AEC4-45F0-91B4-DAC2F5017DEE}" type="presParOf" srcId="{5BFF6971-B934-4DEC-9502-2AFDD39272DC}" destId="{2570A43A-7236-4048-BD22-0A912F9C414A}" srcOrd="3" destOrd="0" presId="urn:microsoft.com/office/officeart/2005/8/layout/default"/>
    <dgm:cxn modelId="{421E634C-7EAC-4F57-A617-CD52E8E8C2EF}" type="presParOf" srcId="{5BFF6971-B934-4DEC-9502-2AFDD39272DC}" destId="{80BAA6D3-C1A4-4D0E-AD94-D1D4CB574329}" srcOrd="4" destOrd="0" presId="urn:microsoft.com/office/officeart/2005/8/layout/default"/>
    <dgm:cxn modelId="{CEAE901F-C9FE-45F0-821C-43FD833A23C2}" type="presParOf" srcId="{5BFF6971-B934-4DEC-9502-2AFDD39272DC}" destId="{BDF1BD6E-7261-4C0E-82F5-0C3F102CECB6}" srcOrd="5" destOrd="0" presId="urn:microsoft.com/office/officeart/2005/8/layout/default"/>
    <dgm:cxn modelId="{D88542D6-12A5-40C4-B06E-E22470453906}" type="presParOf" srcId="{5BFF6971-B934-4DEC-9502-2AFDD39272DC}" destId="{A9D3BD57-9930-4236-B92B-6084FE2969E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DCD18-5E5B-461E-B727-96F700668108}">
      <dsp:nvSpPr>
        <dsp:cNvPr id="0" name=""/>
        <dsp:cNvSpPr/>
      </dsp:nvSpPr>
      <dsp:spPr>
        <a:xfrm>
          <a:off x="1110966"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2-أستخدام العبوة أو الحاوية بدلا من رميها حيث بلاماكن اعادة استخدام العبوات الزجاجية و رقائق الألمنيوم و حتى بعض الأكياس البلاستيكيةعدة مرات قبل اعادة تدويرها.     </a:t>
          </a:r>
          <a:endParaRPr lang="en-US" sz="2300" kern="1200" dirty="0">
            <a:solidFill>
              <a:schemeClr val="tx1"/>
            </a:solidFill>
          </a:endParaRPr>
        </a:p>
      </dsp:txBody>
      <dsp:txXfrm>
        <a:off x="1110966" y="0"/>
        <a:ext cx="3387948" cy="2032769"/>
      </dsp:txXfrm>
    </dsp:sp>
    <dsp:sp modelId="{23623D5C-AF42-46C7-9D37-401036BBF1E5}">
      <dsp:nvSpPr>
        <dsp:cNvPr id="0" name=""/>
        <dsp:cNvSpPr/>
      </dsp:nvSpPr>
      <dsp:spPr>
        <a:xfrm>
          <a:off x="4852684"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lumMod val="95000"/>
                  <a:lumOff val="5000"/>
                </a:schemeClr>
              </a:solidFill>
            </a:rPr>
            <a:t>1</a:t>
          </a:r>
          <a:r>
            <a:rPr lang="ar-JO" sz="2300" kern="1200" dirty="0" smtClean="0">
              <a:solidFill>
                <a:schemeClr val="tx1"/>
              </a:solidFill>
            </a:rPr>
            <a:t>-استعمل كيس تسوق يمكن اعادة استخدامه,  والامتناع او التقليل من استخدام الأكياس البلاستيكية</a:t>
          </a:r>
          <a:r>
            <a:rPr lang="ar-JO" sz="2300" kern="1200" dirty="0" smtClean="0"/>
            <a:t>.</a:t>
          </a:r>
          <a:endParaRPr lang="en-US" sz="2300" kern="1200" dirty="0"/>
        </a:p>
      </dsp:txBody>
      <dsp:txXfrm>
        <a:off x="4852684" y="0"/>
        <a:ext cx="3387948" cy="2032769"/>
      </dsp:txXfrm>
    </dsp:sp>
    <dsp:sp modelId="{80BAA6D3-C1A4-4D0E-AD94-D1D4CB574329}">
      <dsp:nvSpPr>
        <dsp:cNvPr id="0" name=""/>
        <dsp:cNvSpPr/>
      </dsp:nvSpPr>
      <dsp:spPr>
        <a:xfrm>
          <a:off x="1177844" y="2377136"/>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4-حمل الأطعمة و المواد الغذائية في علبة و إعادة استخدام العبوات المشتراه مع الوجبات الجاهزة </a:t>
          </a:r>
          <a:endParaRPr lang="en-US" sz="2300" kern="1200" dirty="0">
            <a:solidFill>
              <a:schemeClr val="tx1"/>
            </a:solidFill>
          </a:endParaRPr>
        </a:p>
      </dsp:txBody>
      <dsp:txXfrm>
        <a:off x="1177844" y="2377136"/>
        <a:ext cx="3387948" cy="2032769"/>
      </dsp:txXfrm>
    </dsp:sp>
    <dsp:sp modelId="{A9D3BD57-9930-4236-B92B-6084FE2969EE}">
      <dsp:nvSpPr>
        <dsp:cNvPr id="0" name=""/>
        <dsp:cNvSpPr/>
      </dsp:nvSpPr>
      <dsp:spPr>
        <a:xfrm>
          <a:off x="4908822" y="2374351"/>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3-اهداء الأشياء المستعملة أو التبرع بها لمعارفك  و اصدقائق أو إلى مؤسسات خيرية </a:t>
          </a:r>
          <a:endParaRPr lang="en-US" sz="2300" kern="1200" dirty="0">
            <a:solidFill>
              <a:schemeClr val="tx1"/>
            </a:solidFill>
          </a:endParaRPr>
        </a:p>
      </dsp:txBody>
      <dsp:txXfrm>
        <a:off x="4908822" y="2374351"/>
        <a:ext cx="3387948" cy="20327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xmlns=""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19.05.2023</a:t>
            </a:fld>
            <a:endParaRPr lang="ru-RU" dirty="0"/>
          </a:p>
        </p:txBody>
      </p:sp>
      <p:sp>
        <p:nvSpPr>
          <p:cNvPr id="4" name="Footer Placeholder 3">
            <a:extLst>
              <a:ext uri="{FF2B5EF4-FFF2-40B4-BE49-F238E27FC236}">
                <a16:creationId xmlns:a16="http://schemas.microsoft.com/office/drawing/2014/main" xmlns=""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xmlns=""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19.05.2023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xmlns=""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xmlns=""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xmlns=""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xmlns=""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xmlns=""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xmlns=""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xmlns=""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xmlns=""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xmlns=""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xmlns=""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xmlns=""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xmlns=""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xmlns=""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xmlns=""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xmlns=""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15" name="Subtitle 2">
            <a:extLst>
              <a:ext uri="{FF2B5EF4-FFF2-40B4-BE49-F238E27FC236}">
                <a16:creationId xmlns:a16="http://schemas.microsoft.com/office/drawing/2014/main" xmlns=""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xmlns=""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xmlns=""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xmlns=""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xmlns=""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xmlns=""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xmlns=""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xmlns=""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xmlns=""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xmlns=""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xmlns=""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xmlns=""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xmlns=""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xmlns=""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xmlns=""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xmlns=""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xmlns=""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xmlns=""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xmlns=""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xmlns=""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xmlns=""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xmlns=""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xmlns=""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xmlns=""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xmlns=""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xmlns=""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xmlns=""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xmlns=""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xmlns=""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xmlns=""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xmlns=""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xmlns=""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xmlns=""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xmlns=""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xmlns=""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xmlns=""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xmlns=""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xmlns=""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xmlns=""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xmlns=""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xmlns=""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xmlns=""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xmlns=""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xmlns=""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xmlns=""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xmlns=""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xmlns=""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xmlns=""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xmlns=""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xmlns=""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xmlns=""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xmlns=""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xmlns=""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xmlns=""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xmlns=""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xmlns=""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xmlns=""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xmlns=""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xmlns=""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xmlns=""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xmlns=""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xmlns=""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xmlns=""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xmlns=""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xmlns=""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xmlns=""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xmlns=""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xmlns=""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xmlns=""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xmlns=""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xmlns=""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xmlns="" id="{F56E9371-6E05-45E0-803B-4C39AC28CC69}"/>
              </a:ext>
            </a:extLst>
          </p:cNvPr>
          <p:cNvSpPr>
            <a:spLocks noGrp="1"/>
          </p:cNvSpPr>
          <p:nvPr>
            <p:ph type="title"/>
          </p:nvPr>
        </p:nvSpPr>
        <p:spPr/>
        <p:txBody>
          <a:bodyPr/>
          <a:lstStyle/>
          <a:p>
            <a:pPr algn="ctr"/>
            <a:r>
              <a:rPr lang="ar-JO" sz="9600" dirty="0"/>
              <a:t>البيئة</a:t>
            </a:r>
            <a:r>
              <a:rPr lang="ar-JO" dirty="0"/>
              <a:t> </a:t>
            </a:r>
            <a:endParaRPr lang="ru-RU" dirty="0"/>
          </a:p>
        </p:txBody>
      </p:sp>
      <p:sp>
        <p:nvSpPr>
          <p:cNvPr id="3" name="Text Placeholder 2">
            <a:extLst>
              <a:ext uri="{FF2B5EF4-FFF2-40B4-BE49-F238E27FC236}">
                <a16:creationId xmlns:a16="http://schemas.microsoft.com/office/drawing/2014/main" xmlns="" id="{E0A0FE25-038A-4A14-B11A-432FECB7FA1E}"/>
              </a:ext>
            </a:extLst>
          </p:cNvPr>
          <p:cNvSpPr>
            <a:spLocks noGrp="1"/>
          </p:cNvSpPr>
          <p:nvPr>
            <p:ph type="body" sz="quarter" idx="13"/>
          </p:nvPr>
        </p:nvSpPr>
        <p:spPr/>
        <p:txBody>
          <a:bodyPr/>
          <a:lstStyle/>
          <a:p>
            <a:r>
              <a:rPr lang="ar-JO" dirty="0"/>
              <a:t>الطلبة : جورج برجيل /ماري ابو ليل/لمياء ابو دية/جود الشلبي </a:t>
            </a:r>
            <a:endParaRPr lang="ru-RU" dirty="0"/>
          </a:p>
        </p:txBody>
      </p:sp>
      <p:sp>
        <p:nvSpPr>
          <p:cNvPr id="5" name="Text Placeholder 4">
            <a:extLst>
              <a:ext uri="{FF2B5EF4-FFF2-40B4-BE49-F238E27FC236}">
                <a16:creationId xmlns:a16="http://schemas.microsoft.com/office/drawing/2014/main" xmlns="" id="{030A1A89-FE18-44C6-B3EE-49541CB85077}"/>
              </a:ext>
            </a:extLst>
          </p:cNvPr>
          <p:cNvSpPr>
            <a:spLocks noGrp="1"/>
          </p:cNvSpPr>
          <p:nvPr>
            <p:ph type="body" sz="quarter" idx="20"/>
          </p:nvPr>
        </p:nvSpPr>
        <p:spPr/>
        <p:txBody>
          <a:bodyPr/>
          <a:lstStyle/>
          <a:p>
            <a:r>
              <a:rPr lang="ar-JO" dirty="0"/>
              <a:t>معلمة المادة :رولا كفاتي </a:t>
            </a:r>
            <a:endParaRPr lang="ru-RU" dirty="0"/>
          </a:p>
        </p:txBody>
      </p:sp>
      <p:sp>
        <p:nvSpPr>
          <p:cNvPr id="4" name="Text Placeholder 3">
            <a:extLst>
              <a:ext uri="{FF2B5EF4-FFF2-40B4-BE49-F238E27FC236}">
                <a16:creationId xmlns:a16="http://schemas.microsoft.com/office/drawing/2014/main" xmlns="" id="{C83697A7-775B-4995-AFA7-E4B1B1C1C8F8}"/>
              </a:ext>
            </a:extLst>
          </p:cNvPr>
          <p:cNvSpPr>
            <a:spLocks noGrp="1"/>
          </p:cNvSpPr>
          <p:nvPr>
            <p:ph type="body" sz="quarter" idx="21"/>
          </p:nvPr>
        </p:nvSpPr>
        <p:spPr/>
        <p:txBody>
          <a:bodyPr/>
          <a:lstStyle/>
          <a:p>
            <a:r>
              <a:rPr lang="ar-JO" dirty="0"/>
              <a:t>الصف السادس ( أ )</a:t>
            </a:r>
            <a:endParaRPr lang="ru-RU" dirty="0"/>
          </a:p>
        </p:txBody>
      </p:sp>
    </p:spTree>
    <p:extLst>
      <p:ext uri="{BB962C8B-B14F-4D97-AF65-F5344CB8AC3E}">
        <p14:creationId xmlns:p14="http://schemas.microsoft.com/office/powerpoint/2010/main" val="3610506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30481"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10</a:t>
            </a:fld>
            <a:endParaRPr lang="ru-RU" dirty="0"/>
          </a:p>
        </p:txBody>
      </p:sp>
      <p:sp>
        <p:nvSpPr>
          <p:cNvPr id="4" name="Title 3"/>
          <p:cNvSpPr>
            <a:spLocks noGrp="1"/>
          </p:cNvSpPr>
          <p:nvPr>
            <p:ph type="title"/>
          </p:nvPr>
        </p:nvSpPr>
        <p:spPr/>
        <p:txBody>
          <a:bodyPr/>
          <a:lstStyle/>
          <a:p>
            <a:pPr algn="r"/>
            <a:r>
              <a:rPr lang="ar-JO" dirty="0"/>
              <a:t>إعادة الاستخدام </a:t>
            </a:r>
            <a:endParaRPr lang="en-US" dirty="0"/>
          </a:p>
        </p:txBody>
      </p:sp>
      <p:graphicFrame>
        <p:nvGraphicFramePr>
          <p:cNvPr id="8" name="Diagram 7"/>
          <p:cNvGraphicFramePr/>
          <p:nvPr>
            <p:extLst>
              <p:ext uri="{D42A27DB-BD31-4B8C-83A1-F6EECF244321}">
                <p14:modId xmlns:p14="http://schemas.microsoft.com/office/powerpoint/2010/main" val="1668752657"/>
              </p:ext>
            </p:extLst>
          </p:nvPr>
        </p:nvGraphicFramePr>
        <p:xfrm>
          <a:off x="1545463" y="1957590"/>
          <a:ext cx="9478851" cy="440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2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11</a:t>
            </a:fld>
            <a:endParaRPr lang="ru-RU" dirty="0"/>
          </a:p>
        </p:txBody>
      </p:sp>
      <p:sp>
        <p:nvSpPr>
          <p:cNvPr id="4" name="Title 3"/>
          <p:cNvSpPr>
            <a:spLocks noGrp="1"/>
          </p:cNvSpPr>
          <p:nvPr>
            <p:ph type="title"/>
          </p:nvPr>
        </p:nvSpPr>
        <p:spPr/>
        <p:txBody>
          <a:bodyPr/>
          <a:lstStyle/>
          <a:p>
            <a:pPr algn="r"/>
            <a:r>
              <a:rPr lang="ar-JO" dirty="0" smtClean="0"/>
              <a:t>ثالثاً : تقليل الإستهلاك </a:t>
            </a:r>
            <a:endParaRPr lang="en-US" dirty="0"/>
          </a:p>
        </p:txBody>
      </p:sp>
      <p:sp>
        <p:nvSpPr>
          <p:cNvPr id="5" name="Text Placeholder 4"/>
          <p:cNvSpPr>
            <a:spLocks noGrp="1"/>
          </p:cNvSpPr>
          <p:nvPr>
            <p:ph type="body" sz="quarter" idx="13"/>
          </p:nvPr>
        </p:nvSpPr>
        <p:spPr>
          <a:xfrm>
            <a:off x="774032" y="1880794"/>
            <a:ext cx="10518598" cy="968388"/>
          </a:xfrm>
        </p:spPr>
        <p:txBody>
          <a:bodyPr>
            <a:noAutofit/>
          </a:bodyPr>
          <a:lstStyle/>
          <a:p>
            <a:pPr algn="r"/>
            <a:r>
              <a:rPr lang="ar-JO" sz="3600" dirty="0" smtClean="0"/>
              <a:t>يعني استخدام الشيء للحاجة فقط دون اسراف أو مبالغة  و تقليل الاستهلاك عليه: توفير الورق عن طريق استخدامه من جانبين.</a:t>
            </a:r>
            <a:endParaRPr lang="en-US" sz="3600" dirty="0"/>
          </a:p>
        </p:txBody>
      </p:sp>
    </p:spTree>
    <p:extLst>
      <p:ext uri="{BB962C8B-B14F-4D97-AF65-F5344CB8AC3E}">
        <p14:creationId xmlns:p14="http://schemas.microsoft.com/office/powerpoint/2010/main" val="4203420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12</a:t>
            </a:fld>
            <a:endParaRPr lang="ru-RU" dirty="0"/>
          </a:p>
        </p:txBody>
      </p:sp>
      <p:sp>
        <p:nvSpPr>
          <p:cNvPr id="4" name="Title 3"/>
          <p:cNvSpPr>
            <a:spLocks noGrp="1"/>
          </p:cNvSpPr>
          <p:nvPr>
            <p:ph type="title"/>
          </p:nvPr>
        </p:nvSpPr>
        <p:spPr/>
        <p:txBody>
          <a:bodyPr/>
          <a:lstStyle/>
          <a:p>
            <a:r>
              <a:rPr lang="ar-JO" dirty="0" smtClean="0"/>
              <a:t>و يمكنك تقليل الاستهلاك عليك :</a:t>
            </a:r>
            <a:endParaRPr lang="en-US" dirty="0"/>
          </a:p>
        </p:txBody>
      </p:sp>
      <p:sp>
        <p:nvSpPr>
          <p:cNvPr id="5" name="Text Placeholder 4"/>
          <p:cNvSpPr>
            <a:spLocks noGrp="1"/>
          </p:cNvSpPr>
          <p:nvPr>
            <p:ph type="body" sz="quarter" idx="13"/>
          </p:nvPr>
        </p:nvSpPr>
        <p:spPr/>
        <p:txBody>
          <a:bodyPr>
            <a:normAutofit/>
          </a:bodyPr>
          <a:lstStyle/>
          <a:p>
            <a:pPr algn="r"/>
            <a:endParaRPr lang="en-US" dirty="0"/>
          </a:p>
          <a:p>
            <a:pPr algn="r"/>
            <a:endParaRPr lang="ar-JO"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58" y="807525"/>
            <a:ext cx="10623146" cy="5194847"/>
          </a:xfrm>
          <a:prstGeom prst="rect">
            <a:avLst/>
          </a:prstGeom>
        </p:spPr>
      </p:pic>
    </p:spTree>
    <p:extLst>
      <p:ext uri="{BB962C8B-B14F-4D97-AF65-F5344CB8AC3E}">
        <p14:creationId xmlns:p14="http://schemas.microsoft.com/office/powerpoint/2010/main" val="2234786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13</a:t>
            </a:fld>
            <a:endParaRPr lang="ru-RU" dirty="0"/>
          </a:p>
        </p:txBody>
      </p:sp>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2" y="842554"/>
            <a:ext cx="10476411" cy="5172892"/>
          </a:xfrm>
          <a:prstGeom prst="rect">
            <a:avLst/>
          </a:prstGeom>
        </p:spPr>
      </p:pic>
    </p:spTree>
    <p:extLst>
      <p:ext uri="{BB962C8B-B14F-4D97-AF65-F5344CB8AC3E}">
        <p14:creationId xmlns:p14="http://schemas.microsoft.com/office/powerpoint/2010/main" val="526343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14</a:t>
            </a:fld>
            <a:endParaRPr lang="ru-RU" dirty="0"/>
          </a:p>
        </p:txBody>
      </p:sp>
      <p:sp>
        <p:nvSpPr>
          <p:cNvPr id="4" name="Title 3"/>
          <p:cNvSpPr>
            <a:spLocks noGrp="1"/>
          </p:cNvSpPr>
          <p:nvPr>
            <p:ph type="title"/>
          </p:nvPr>
        </p:nvSpPr>
        <p:spPr/>
        <p:txBody>
          <a:bodyPr/>
          <a:lstStyle/>
          <a:p>
            <a:pPr algn="ctr"/>
            <a:r>
              <a:rPr lang="ar-JO" dirty="0" smtClean="0"/>
              <a:t>الحاسوب </a:t>
            </a:r>
            <a:endParaRPr lang="en-US" dirty="0"/>
          </a:p>
        </p:txBody>
      </p:sp>
      <p:pic>
        <p:nvPicPr>
          <p:cNvPr id="8" name="Picture 7"/>
          <p:cNvPicPr>
            <a:picLocks noChangeAspect="1"/>
          </p:cNvPicPr>
          <p:nvPr/>
        </p:nvPicPr>
        <p:blipFill rotWithShape="1">
          <a:blip r:embed="rId2"/>
          <a:srcRect l="15104" t="33418" r="24790" b="18859"/>
          <a:stretch/>
        </p:blipFill>
        <p:spPr>
          <a:xfrm>
            <a:off x="453248" y="1701949"/>
            <a:ext cx="10826356" cy="4832855"/>
          </a:xfrm>
          <a:prstGeom prst="rect">
            <a:avLst/>
          </a:prstGeom>
        </p:spPr>
      </p:pic>
    </p:spTree>
    <p:extLst>
      <p:ext uri="{BB962C8B-B14F-4D97-AF65-F5344CB8AC3E}">
        <p14:creationId xmlns:p14="http://schemas.microsoft.com/office/powerpoint/2010/main" val="2847581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15</a:t>
            </a:fld>
            <a:endParaRPr lang="ru-RU" dirty="0"/>
          </a:p>
        </p:txBody>
      </p:sp>
      <p:pic>
        <p:nvPicPr>
          <p:cNvPr id="6" name="Picture 5"/>
          <p:cNvPicPr>
            <a:picLocks noChangeAspect="1"/>
          </p:cNvPicPr>
          <p:nvPr/>
        </p:nvPicPr>
        <p:blipFill rotWithShape="1">
          <a:blip r:embed="rId2"/>
          <a:srcRect l="15119" t="34278" r="24048" b="14056"/>
          <a:stretch/>
        </p:blipFill>
        <p:spPr>
          <a:xfrm>
            <a:off x="626527" y="522515"/>
            <a:ext cx="10933866" cy="5220868"/>
          </a:xfrm>
          <a:prstGeom prst="rect">
            <a:avLst/>
          </a:prstGeom>
        </p:spPr>
      </p:pic>
    </p:spTree>
    <p:extLst>
      <p:ext uri="{BB962C8B-B14F-4D97-AF65-F5344CB8AC3E}">
        <p14:creationId xmlns:p14="http://schemas.microsoft.com/office/powerpoint/2010/main" val="81114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16</a:t>
            </a:fld>
            <a:endParaRPr lang="ru-RU" dirty="0"/>
          </a:p>
        </p:txBody>
      </p:sp>
      <p:pic>
        <p:nvPicPr>
          <p:cNvPr id="6" name="Picture 5"/>
          <p:cNvPicPr>
            <a:picLocks noChangeAspect="1"/>
          </p:cNvPicPr>
          <p:nvPr/>
        </p:nvPicPr>
        <p:blipFill rotWithShape="1">
          <a:blip r:embed="rId2"/>
          <a:srcRect l="15238" t="30678" r="24286" b="18080"/>
          <a:stretch/>
        </p:blipFill>
        <p:spPr>
          <a:xfrm>
            <a:off x="670360" y="769258"/>
            <a:ext cx="10762822" cy="5127172"/>
          </a:xfrm>
          <a:prstGeom prst="rect">
            <a:avLst/>
          </a:prstGeom>
        </p:spPr>
      </p:pic>
    </p:spTree>
    <p:extLst>
      <p:ext uri="{BB962C8B-B14F-4D97-AF65-F5344CB8AC3E}">
        <p14:creationId xmlns:p14="http://schemas.microsoft.com/office/powerpoint/2010/main" val="2951280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17</a:t>
            </a:fld>
            <a:endParaRPr lang="ru-RU" dirty="0"/>
          </a:p>
        </p:txBody>
      </p:sp>
      <p:pic>
        <p:nvPicPr>
          <p:cNvPr id="7" name="Picture 6"/>
          <p:cNvPicPr>
            <a:picLocks noChangeAspect="1"/>
          </p:cNvPicPr>
          <p:nvPr/>
        </p:nvPicPr>
        <p:blipFill rotWithShape="1">
          <a:blip r:embed="rId2"/>
          <a:srcRect l="14048" t="34278" r="24167" b="14692"/>
          <a:stretch/>
        </p:blipFill>
        <p:spPr>
          <a:xfrm>
            <a:off x="889965" y="1177896"/>
            <a:ext cx="10389639" cy="4824476"/>
          </a:xfrm>
          <a:prstGeom prst="rect">
            <a:avLst/>
          </a:prstGeom>
        </p:spPr>
      </p:pic>
    </p:spTree>
    <p:extLst>
      <p:ext uri="{BB962C8B-B14F-4D97-AF65-F5344CB8AC3E}">
        <p14:creationId xmlns:p14="http://schemas.microsoft.com/office/powerpoint/2010/main" val="340169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18</a:t>
            </a:fld>
            <a:endParaRPr lang="ru-RU" dirty="0"/>
          </a:p>
        </p:txBody>
      </p:sp>
      <p:pic>
        <p:nvPicPr>
          <p:cNvPr id="7" name="Picture 6"/>
          <p:cNvPicPr>
            <a:picLocks noChangeAspect="1"/>
          </p:cNvPicPr>
          <p:nvPr/>
        </p:nvPicPr>
        <p:blipFill rotWithShape="1">
          <a:blip r:embed="rId2"/>
          <a:srcRect l="14761" t="34702" r="25953" b="15750"/>
          <a:stretch/>
        </p:blipFill>
        <p:spPr>
          <a:xfrm>
            <a:off x="1006625" y="1038800"/>
            <a:ext cx="10173670" cy="4780399"/>
          </a:xfrm>
          <a:prstGeom prst="rect">
            <a:avLst/>
          </a:prstGeom>
        </p:spPr>
      </p:pic>
    </p:spTree>
    <p:extLst>
      <p:ext uri="{BB962C8B-B14F-4D97-AF65-F5344CB8AC3E}">
        <p14:creationId xmlns:p14="http://schemas.microsoft.com/office/powerpoint/2010/main" val="1367018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19</a:t>
            </a:fld>
            <a:endParaRPr lang="ru-RU" dirty="0"/>
          </a:p>
        </p:txBody>
      </p:sp>
      <p:sp>
        <p:nvSpPr>
          <p:cNvPr id="4" name="Title 3"/>
          <p:cNvSpPr>
            <a:spLocks noGrp="1"/>
          </p:cNvSpPr>
          <p:nvPr>
            <p:ph type="title"/>
          </p:nvPr>
        </p:nvSpPr>
        <p:spPr>
          <a:xfrm>
            <a:off x="774032" y="1033272"/>
            <a:ext cx="10514998" cy="3744790"/>
          </a:xfrm>
        </p:spPr>
        <p:txBody>
          <a:bodyPr>
            <a:normAutofit/>
          </a:bodyPr>
          <a:lstStyle/>
          <a:p>
            <a:pPr algn="r"/>
            <a:r>
              <a:rPr lang="ar-JO" dirty="0"/>
              <a:t>أخي الإنسان في كل </a:t>
            </a:r>
            <a:r>
              <a:rPr lang="ar-JO" dirty="0" smtClean="0"/>
              <a:t>مكانٍ </a:t>
            </a:r>
            <a:r>
              <a:rPr lang="ar-JO" dirty="0"/>
              <a:t>من بلادنا الحبيبة </a:t>
            </a:r>
            <a:r>
              <a:rPr lang="ar-JO" dirty="0" smtClean="0"/>
              <a:t>يجب المحافظة </a:t>
            </a:r>
            <a:r>
              <a:rPr lang="ar-JO" dirty="0"/>
              <a:t>على </a:t>
            </a:r>
            <a:r>
              <a:rPr lang="ar-JO" dirty="0" smtClean="0"/>
              <a:t>البيئة ،الأشجار ، </a:t>
            </a:r>
            <a:r>
              <a:rPr lang="ar-JO" dirty="0"/>
              <a:t>الزرع </a:t>
            </a:r>
            <a:r>
              <a:rPr lang="ar-JO" dirty="0" smtClean="0"/>
              <a:t>، النبات </a:t>
            </a:r>
            <a:r>
              <a:rPr lang="ar-JO" dirty="0"/>
              <a:t>و النظافة لكل ما حولنا واجب ديني و قومي و إنساني.</a:t>
            </a:r>
            <a:r>
              <a:rPr lang="en-US" dirty="0"/>
              <a:t/>
            </a:r>
            <a:br>
              <a:rPr lang="en-US" dirty="0"/>
            </a:br>
            <a:endParaRPr lang="en-US" dirty="0"/>
          </a:p>
        </p:txBody>
      </p:sp>
      <p:sp>
        <p:nvSpPr>
          <p:cNvPr id="5" name="Text Placeholder 4"/>
          <p:cNvSpPr>
            <a:spLocks noGrp="1"/>
          </p:cNvSpPr>
          <p:nvPr>
            <p:ph type="body" sz="quarter" idx="13"/>
          </p:nvPr>
        </p:nvSpPr>
        <p:spPr>
          <a:xfrm>
            <a:off x="834161" y="4216258"/>
            <a:ext cx="10518598" cy="782639"/>
          </a:xfrm>
        </p:spPr>
        <p:txBody>
          <a:bodyPr>
            <a:normAutofit/>
          </a:bodyPr>
          <a:lstStyle/>
          <a:p>
            <a:pPr algn="ctr"/>
            <a:r>
              <a:rPr lang="ar-JO" sz="4000" dirty="0" smtClean="0">
                <a:solidFill>
                  <a:schemeClr val="bg1"/>
                </a:solidFill>
              </a:rPr>
              <a:t>شكراً لكم </a:t>
            </a:r>
            <a:endParaRPr lang="en-US" sz="4000" dirty="0">
              <a:solidFill>
                <a:schemeClr val="bg1"/>
              </a:solidFill>
            </a:endParaRPr>
          </a:p>
        </p:txBody>
      </p:sp>
    </p:spTree>
    <p:extLst>
      <p:ext uri="{BB962C8B-B14F-4D97-AF65-F5344CB8AC3E}">
        <p14:creationId xmlns:p14="http://schemas.microsoft.com/office/powerpoint/2010/main" val="110675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xmlns=""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xmlns="" id="{CFA21564-E2C8-443F-8E07-E59DFA5BC6DF}"/>
              </a:ext>
            </a:extLst>
          </p:cNvPr>
          <p:cNvSpPr>
            <a:spLocks noGrp="1"/>
          </p:cNvSpPr>
          <p:nvPr>
            <p:ph type="title"/>
          </p:nvPr>
        </p:nvSpPr>
        <p:spPr/>
        <p:txBody>
          <a:bodyPr/>
          <a:lstStyle/>
          <a:p>
            <a:r>
              <a:rPr lang="ar-JO" dirty="0"/>
              <a:t>ما </a:t>
            </a:r>
            <a:r>
              <a:rPr lang="ar-JO" dirty="0" smtClean="0"/>
              <a:t>المقصود </a:t>
            </a:r>
            <a:r>
              <a:rPr lang="ar-JO" dirty="0"/>
              <a:t>بالبيئة </a:t>
            </a:r>
            <a:endParaRPr lang="ru-RU" dirty="0"/>
          </a:p>
        </p:txBody>
      </p:sp>
      <p:sp>
        <p:nvSpPr>
          <p:cNvPr id="5" name="Text Placeholder 4">
            <a:extLst>
              <a:ext uri="{FF2B5EF4-FFF2-40B4-BE49-F238E27FC236}">
                <a16:creationId xmlns:a16="http://schemas.microsoft.com/office/drawing/2014/main" xmlns="" id="{02A2A374-6D41-4D06-9363-30924664025A}"/>
              </a:ext>
            </a:extLst>
          </p:cNvPr>
          <p:cNvSpPr>
            <a:spLocks noGrp="1"/>
          </p:cNvSpPr>
          <p:nvPr>
            <p:ph type="body" sz="quarter" idx="13"/>
          </p:nvPr>
        </p:nvSpPr>
        <p:spPr>
          <a:xfrm>
            <a:off x="774032" y="2225392"/>
            <a:ext cx="4421856" cy="1787050"/>
          </a:xfrm>
        </p:spPr>
        <p:txBody>
          <a:bodyPr>
            <a:noAutofit/>
          </a:bodyPr>
          <a:lstStyle/>
          <a:p>
            <a:r>
              <a:rPr lang="ar-JO" sz="2400" dirty="0"/>
              <a:t> كل ما يحيط بالإنسان من ماء وهواء ويابسة وفضاء خارجي، وكل ما تحتويه هذه الأوساط من جماد ونبات وحيوان وأشكال مختلفة من طاقة ونظم وعمليات طبيعية وأنشطة بشرية.                            </a:t>
            </a:r>
          </a:p>
          <a:p>
            <a:r>
              <a:rPr lang="ar-JO" sz="2400" dirty="0"/>
              <a:t/>
            </a:r>
            <a:br>
              <a:rPr lang="ar-JO" sz="2400" dirty="0"/>
            </a:br>
            <a:endParaRPr lang="ru-RU" sz="2400" dirty="0"/>
          </a:p>
        </p:txBody>
      </p:sp>
      <p:sp>
        <p:nvSpPr>
          <p:cNvPr id="3" name="Slide Number Placeholder 2">
            <a:extLst>
              <a:ext uri="{FF2B5EF4-FFF2-40B4-BE49-F238E27FC236}">
                <a16:creationId xmlns:a16="http://schemas.microsoft.com/office/drawing/2014/main" xmlns=""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C01CE71-FC76-4B08-B6CF-991940C3CF1D}"/>
              </a:ext>
            </a:extLst>
          </p:cNvPr>
          <p:cNvSpPr>
            <a:spLocks noGrp="1"/>
          </p:cNvSpPr>
          <p:nvPr>
            <p:ph type="title"/>
          </p:nvPr>
        </p:nvSpPr>
        <p:spPr>
          <a:xfrm>
            <a:off x="797433" y="1032746"/>
            <a:ext cx="5056083" cy="782638"/>
          </a:xfrm>
        </p:spPr>
        <p:txBody>
          <a:bodyPr/>
          <a:lstStyle/>
          <a:p>
            <a:r>
              <a:rPr lang="ar-JO" dirty="0"/>
              <a:t>اهمية البيئة </a:t>
            </a:r>
            <a:endParaRPr lang="ru-RU" dirty="0"/>
          </a:p>
        </p:txBody>
      </p:sp>
      <p:sp>
        <p:nvSpPr>
          <p:cNvPr id="4" name="Text Placeholder 3">
            <a:extLst>
              <a:ext uri="{FF2B5EF4-FFF2-40B4-BE49-F238E27FC236}">
                <a16:creationId xmlns:a16="http://schemas.microsoft.com/office/drawing/2014/main" xmlns="" id="{A88F02AC-2ACE-4B6E-9181-99EBB08906BB}"/>
              </a:ext>
            </a:extLst>
          </p:cNvPr>
          <p:cNvSpPr>
            <a:spLocks noGrp="1"/>
          </p:cNvSpPr>
          <p:nvPr>
            <p:ph type="body" sz="quarter" idx="15"/>
          </p:nvPr>
        </p:nvSpPr>
        <p:spPr>
          <a:xfrm rot="10800000" flipV="1">
            <a:off x="774031" y="2390503"/>
            <a:ext cx="5056083" cy="3318382"/>
          </a:xfrm>
        </p:spPr>
        <p:txBody>
          <a:bodyPr>
            <a:noAutofit/>
          </a:bodyPr>
          <a:lstStyle/>
          <a:p>
            <a:r>
              <a:rPr lang="ar-JO" dirty="0"/>
              <a:t>. </a:t>
            </a:r>
            <a:r>
              <a:rPr lang="ar-JO" sz="2800" dirty="0"/>
              <a:t>توفر الموارد الطبيعية سبل كسب العيش للمليارات من البشر. وعندما تُدار الموارد الطبيعية المتجددة ومستجمعات المياه والبيئات البرية والبحرية المنتجة على نحو جيد، فإنها توفر الأساس اللازم لتحقيق النمو الشامل والمستدام، والأمن الغذائي، والحد من الفقر، وتعزيز رفاهة الإنسان.</a:t>
            </a:r>
            <a:endParaRPr lang="ru-RU" sz="2800" dirty="0"/>
          </a:p>
          <a:p>
            <a:endParaRPr lang="ru-RU" dirty="0"/>
          </a:p>
          <a:p>
            <a:pPr marL="0" indent="0">
              <a:buNone/>
            </a:pPr>
            <a:endParaRPr lang="ru-RU" dirty="0"/>
          </a:p>
        </p:txBody>
      </p:sp>
      <p:pic>
        <p:nvPicPr>
          <p:cNvPr id="14" name="Picture Placeholder 13" descr="Futuristic Design Office Building Against Clear Sky">
            <a:extLst>
              <a:ext uri="{FF2B5EF4-FFF2-40B4-BE49-F238E27FC236}">
                <a16:creationId xmlns:a16="http://schemas.microsoft.com/office/drawing/2014/main" xmlns="" id="{1E9B5A50-F85D-49E6-9C85-597319470577}"/>
              </a:ext>
            </a:extLst>
          </p:cNvPr>
          <p:cNvPicPr>
            <a:picLocks noGrp="1" noChangeAspect="1"/>
          </p:cNvPicPr>
          <p:nvPr>
            <p:ph type="pic" sz="quarter" idx="16"/>
          </p:nvPr>
        </p:nvPicPr>
        <p:blipFill rotWithShape="1">
          <a:blip r:embed="rId2"/>
          <a:srcRect l="17163" t="7596" r="21154"/>
          <a:stretch/>
        </p:blipFill>
        <p:spPr>
          <a:xfrm>
            <a:off x="5519738" y="-300446"/>
            <a:ext cx="6103621" cy="6858000"/>
          </a:xfrm>
        </p:spPr>
      </p:pic>
      <p:sp>
        <p:nvSpPr>
          <p:cNvPr id="2" name="Slide Number Placeholder 1">
            <a:extLst>
              <a:ext uri="{FF2B5EF4-FFF2-40B4-BE49-F238E27FC236}">
                <a16:creationId xmlns:a16="http://schemas.microsoft.com/office/drawing/2014/main" xmlns=""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655792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xmlns="" id="{BD519751-E686-4F24-9C8F-C439D8581B8C}"/>
              </a:ext>
            </a:extLst>
          </p:cNvPr>
          <p:cNvPicPr>
            <a:picLocks noGrp="1" noChangeAspect="1"/>
          </p:cNvPicPr>
          <p:nvPr>
            <p:ph type="pic" sz="quarter" idx="16"/>
          </p:nvPr>
        </p:nvPicPr>
        <p:blipFill rotWithShape="1">
          <a:blip r:embed="rId2"/>
          <a:srcRect l="10743" t="17230" r="27972"/>
          <a:stretch/>
        </p:blipFill>
        <p:spPr>
          <a:xfrm>
            <a:off x="0" y="348008"/>
            <a:ext cx="6108872" cy="5485128"/>
          </a:xfrm>
        </p:spPr>
      </p:pic>
      <p:sp>
        <p:nvSpPr>
          <p:cNvPr id="5" name="Title 4">
            <a:extLst>
              <a:ext uri="{FF2B5EF4-FFF2-40B4-BE49-F238E27FC236}">
                <a16:creationId xmlns:a16="http://schemas.microsoft.com/office/drawing/2014/main" xmlns="" id="{20B93806-769F-4C20-A684-CA4CB5BB858C}"/>
              </a:ext>
            </a:extLst>
          </p:cNvPr>
          <p:cNvSpPr>
            <a:spLocks noGrp="1"/>
          </p:cNvSpPr>
          <p:nvPr>
            <p:ph type="title"/>
          </p:nvPr>
        </p:nvSpPr>
        <p:spPr/>
        <p:txBody>
          <a:bodyPr/>
          <a:lstStyle/>
          <a:p>
            <a:pPr algn="ctr"/>
            <a:r>
              <a:rPr lang="ar-JO" dirty="0"/>
              <a:t>ما المقصود بالتلوث؟</a:t>
            </a:r>
            <a:endParaRPr lang="ru-RU" dirty="0"/>
          </a:p>
        </p:txBody>
      </p:sp>
      <p:sp>
        <p:nvSpPr>
          <p:cNvPr id="4" name="Text Placeholder 3">
            <a:extLst>
              <a:ext uri="{FF2B5EF4-FFF2-40B4-BE49-F238E27FC236}">
                <a16:creationId xmlns:a16="http://schemas.microsoft.com/office/drawing/2014/main" xmlns="" id="{7E209D92-7413-44EE-BC90-ECE50DA3158D}"/>
              </a:ext>
            </a:extLst>
          </p:cNvPr>
          <p:cNvSpPr>
            <a:spLocks noGrp="1"/>
          </p:cNvSpPr>
          <p:nvPr>
            <p:ph type="body" sz="quarter" idx="15"/>
          </p:nvPr>
        </p:nvSpPr>
        <p:spPr/>
        <p:txBody>
          <a:bodyPr>
            <a:normAutofit lnSpcReduction="10000"/>
          </a:bodyPr>
          <a:lstStyle/>
          <a:p>
            <a:pPr algn="r" rtl="1"/>
            <a:r>
              <a:rPr lang="ar-JO" sz="3200" dirty="0"/>
              <a:t> الطبيعية التي تسبب تغيرًا سلبيًا يؤثر على هذه البيئات والكائنات الحية التي تعيش بها، ويكون التلوث على شكل مواد كيميائية أو ملوثات توجد بشكل طبيعي.</a:t>
            </a:r>
          </a:p>
          <a:p>
            <a:r>
              <a:rPr lang="ar-JO" dirty="0"/>
              <a:t/>
            </a:r>
            <a:br>
              <a:rPr lang="ar-JO" dirty="0"/>
            </a:br>
            <a:endParaRPr lang="en-US" dirty="0"/>
          </a:p>
        </p:txBody>
      </p:sp>
      <p:sp>
        <p:nvSpPr>
          <p:cNvPr id="2" name="Slide Number Placeholder 1">
            <a:extLst>
              <a:ext uri="{FF2B5EF4-FFF2-40B4-BE49-F238E27FC236}">
                <a16:creationId xmlns:a16="http://schemas.microsoft.com/office/drawing/2014/main" xmlns=""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298714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p:txBody>
          <a:bodyPr>
            <a:normAutofit/>
          </a:bodyPr>
          <a:lstStyle/>
          <a:p>
            <a:r>
              <a:rPr lang="ar-JO" dirty="0"/>
              <a:t>ما أنواع التلوث؟</a:t>
            </a:r>
            <a:endParaRPr lang="ru-RU" dirty="0"/>
          </a:p>
        </p:txBody>
      </p:sp>
      <p:sp>
        <p:nvSpPr>
          <p:cNvPr id="6" name="Text Placeholder 5">
            <a:extLst>
              <a:ext uri="{FF2B5EF4-FFF2-40B4-BE49-F238E27FC236}">
                <a16:creationId xmlns:a16="http://schemas.microsoft.com/office/drawing/2014/main" xmlns="" id="{FA6EDE3F-FD3C-4A2C-837A-5B3420BD5E75}"/>
              </a:ext>
            </a:extLst>
          </p:cNvPr>
          <p:cNvSpPr>
            <a:spLocks noGrp="1"/>
          </p:cNvSpPr>
          <p:nvPr>
            <p:ph type="body" sz="quarter" idx="20"/>
          </p:nvPr>
        </p:nvSpPr>
        <p:spPr bwMode="grayWhite">
          <a:xfrm>
            <a:off x="774032" y="2466766"/>
            <a:ext cx="4365625" cy="2804086"/>
          </a:xfrm>
        </p:spPr>
        <p:txBody>
          <a:bodyPr>
            <a:noAutofit/>
          </a:bodyPr>
          <a:lstStyle/>
          <a:p>
            <a:pPr algn="r" rtl="1"/>
            <a:r>
              <a:rPr lang="ar-JO" sz="2400" b="1" dirty="0"/>
              <a:t>التلوث</a:t>
            </a:r>
            <a:r>
              <a:rPr lang="ar-JO" sz="2400" dirty="0"/>
              <a:t> الكيميائي </a:t>
            </a:r>
          </a:p>
          <a:p>
            <a:pPr algn="r" rtl="1"/>
            <a:r>
              <a:rPr lang="ar-JO" sz="2400" b="1" dirty="0"/>
              <a:t>التلوث</a:t>
            </a:r>
            <a:r>
              <a:rPr lang="ar-JO" sz="2400" dirty="0"/>
              <a:t> الإشعاعي</a:t>
            </a:r>
          </a:p>
          <a:p>
            <a:pPr algn="r" rtl="1"/>
            <a:r>
              <a:rPr lang="ar-JO" sz="2400" b="1" dirty="0"/>
              <a:t>التلوث</a:t>
            </a:r>
            <a:r>
              <a:rPr lang="ar-JO" sz="2400" dirty="0"/>
              <a:t> البيولوجي </a:t>
            </a:r>
          </a:p>
          <a:p>
            <a:pPr algn="r" rtl="1"/>
            <a:r>
              <a:rPr lang="ar-JO" sz="2400" b="1" dirty="0"/>
              <a:t>التلوث</a:t>
            </a:r>
            <a:r>
              <a:rPr lang="ar-JO" sz="2400" dirty="0"/>
              <a:t> الصوتي </a:t>
            </a:r>
          </a:p>
          <a:p>
            <a:pPr algn="r" rtl="1"/>
            <a:r>
              <a:rPr lang="ar-JO" sz="2400" b="1" dirty="0"/>
              <a:t>التلوث</a:t>
            </a:r>
            <a:r>
              <a:rPr lang="ar-JO" sz="2400" dirty="0"/>
              <a:t> الحراري </a:t>
            </a:r>
          </a:p>
          <a:p>
            <a:pPr algn="r" rtl="1"/>
            <a:r>
              <a:rPr lang="ar-JO" sz="2400" b="1" dirty="0"/>
              <a:t>التلوث</a:t>
            </a:r>
            <a:r>
              <a:rPr lang="ar-JO" sz="2400" dirty="0"/>
              <a:t> الجوي </a:t>
            </a:r>
          </a:p>
          <a:p>
            <a:pPr algn="r" rtl="1"/>
            <a:r>
              <a:rPr lang="ar-JO" sz="2400" b="1" dirty="0"/>
              <a:t>التلوث</a:t>
            </a:r>
            <a:r>
              <a:rPr lang="ar-JO" sz="2400" dirty="0"/>
              <a:t> الطبيعي </a:t>
            </a:r>
          </a:p>
          <a:p>
            <a:pPr algn="r" rtl="1"/>
            <a:r>
              <a:rPr lang="ar-JO" sz="2400" b="1" dirty="0"/>
              <a:t>التلوث</a:t>
            </a:r>
            <a:r>
              <a:rPr lang="ar-JO" sz="2400" dirty="0"/>
              <a:t> الصناعي</a:t>
            </a:r>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3846360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hite Building Under Clear Blue Sky in Worms Eye View">
            <a:extLst>
              <a:ext uri="{FF2B5EF4-FFF2-40B4-BE49-F238E27FC236}">
                <a16:creationId xmlns:a16="http://schemas.microsoft.com/office/drawing/2014/main" xmlns="" id="{CEE1712F-10B7-44A0-8ED1-5933874A301C}"/>
              </a:ext>
            </a:extLst>
          </p:cNvPr>
          <p:cNvPicPr>
            <a:picLocks noGrp="1" noChangeAspect="1"/>
          </p:cNvPicPr>
          <p:nvPr>
            <p:ph type="pic" sz="quarter" idx="14"/>
          </p:nvPr>
        </p:nvPicPr>
        <p:blipFill>
          <a:blip r:embed="rId2"/>
          <a:srcRect t="7642" b="7642"/>
          <a:stretch>
            <a:fillRect/>
          </a:stretch>
        </p:blipFill>
        <p:spPr>
          <a:xfrm>
            <a:off x="-339635" y="0"/>
            <a:ext cx="12161519" cy="6858000"/>
          </a:xfrm>
        </p:spPr>
      </p:pic>
      <p:sp>
        <p:nvSpPr>
          <p:cNvPr id="4" name="Title 3">
            <a:extLst>
              <a:ext uri="{FF2B5EF4-FFF2-40B4-BE49-F238E27FC236}">
                <a16:creationId xmlns:a16="http://schemas.microsoft.com/office/drawing/2014/main" xmlns="" id="{2E4FFE8E-5987-44EA-AF65-5CFA15DD7653}"/>
              </a:ext>
            </a:extLst>
          </p:cNvPr>
          <p:cNvSpPr>
            <a:spLocks noGrp="1"/>
          </p:cNvSpPr>
          <p:nvPr>
            <p:ph type="title"/>
          </p:nvPr>
        </p:nvSpPr>
        <p:spPr bwMode="auto"/>
        <p:txBody>
          <a:bodyPr/>
          <a:lstStyle/>
          <a:p>
            <a:r>
              <a:rPr lang="ar-JO" dirty="0"/>
              <a:t>ما أقسام النفايات؟</a:t>
            </a:r>
            <a:endParaRPr lang="ru-RU" dirty="0"/>
          </a:p>
        </p:txBody>
      </p:sp>
      <p:sp>
        <p:nvSpPr>
          <p:cNvPr id="5" name="Text Placeholder 4">
            <a:extLst>
              <a:ext uri="{FF2B5EF4-FFF2-40B4-BE49-F238E27FC236}">
                <a16:creationId xmlns:a16="http://schemas.microsoft.com/office/drawing/2014/main" xmlns="" id="{5B4E4515-E409-46A3-BF8E-A723CC4A9068}"/>
              </a:ext>
            </a:extLst>
          </p:cNvPr>
          <p:cNvSpPr>
            <a:spLocks noGrp="1"/>
          </p:cNvSpPr>
          <p:nvPr>
            <p:ph type="body" sz="quarter" idx="13"/>
          </p:nvPr>
        </p:nvSpPr>
        <p:spPr bwMode="auto"/>
        <p:txBody>
          <a:bodyPr>
            <a:noAutofit/>
          </a:bodyPr>
          <a:lstStyle/>
          <a:p>
            <a:pPr marL="685800" indent="-685800" algn="r" rtl="1">
              <a:buFont typeface="Arial" panose="020B0604020202020204" pitchFamily="34" charset="0"/>
              <a:buChar char="•"/>
            </a:pPr>
            <a:r>
              <a:rPr lang="ar-JO" sz="4800" b="1" dirty="0"/>
              <a:t>النفايات الطبية.</a:t>
            </a:r>
            <a:endParaRPr lang="ar-JO" sz="4800" dirty="0"/>
          </a:p>
          <a:p>
            <a:pPr marL="685800" indent="-685800" algn="r" rtl="1">
              <a:buFont typeface="Arial" panose="020B0604020202020204" pitchFamily="34" charset="0"/>
              <a:buChar char="•"/>
            </a:pPr>
            <a:r>
              <a:rPr lang="ar-JO" sz="4800" b="1" dirty="0"/>
              <a:t>النفايات</a:t>
            </a:r>
            <a:r>
              <a:rPr lang="ar-JO" sz="4800" dirty="0"/>
              <a:t> النووية والمشعة.</a:t>
            </a:r>
          </a:p>
          <a:p>
            <a:pPr marL="685800" indent="-685800" algn="r" rtl="1">
              <a:buFont typeface="Arial" panose="020B0604020202020204" pitchFamily="34" charset="0"/>
              <a:buChar char="•"/>
            </a:pPr>
            <a:r>
              <a:rPr lang="ar-JO" sz="4800" b="1" dirty="0"/>
              <a:t>النفايات</a:t>
            </a:r>
            <a:r>
              <a:rPr lang="ar-JO" sz="4800" dirty="0"/>
              <a:t> الكيميائية.</a:t>
            </a:r>
          </a:p>
          <a:p>
            <a:pPr marL="685800" indent="-685800" algn="r" rtl="1">
              <a:buFont typeface="Arial" panose="020B0604020202020204" pitchFamily="34" charset="0"/>
              <a:buChar char="•"/>
            </a:pPr>
            <a:endParaRPr lang="ru-RU" sz="4800" dirty="0"/>
          </a:p>
        </p:txBody>
      </p:sp>
      <p:sp>
        <p:nvSpPr>
          <p:cNvPr id="2" name="Slide Number Placeholder 1">
            <a:extLst>
              <a:ext uri="{FF2B5EF4-FFF2-40B4-BE49-F238E27FC236}">
                <a16:creationId xmlns:a16="http://schemas.microsoft.com/office/drawing/2014/main" xmlns="" id="{BF53D04A-7D1E-45D0-9B0B-7BDFC553B4F7}"/>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13557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95E168-DA5E-4888-8D8A-92B118324C14}" type="slidenum">
              <a:rPr lang="ru-RU" smtClean="0"/>
              <a:pPr/>
              <a:t>7</a:t>
            </a:fld>
            <a:endParaRPr lang="ru-RU" dirty="0"/>
          </a:p>
        </p:txBody>
      </p:sp>
      <p:sp>
        <p:nvSpPr>
          <p:cNvPr id="4" name="Title 3"/>
          <p:cNvSpPr>
            <a:spLocks noGrp="1"/>
          </p:cNvSpPr>
          <p:nvPr>
            <p:ph type="title"/>
          </p:nvPr>
        </p:nvSpPr>
        <p:spPr/>
        <p:txBody>
          <a:bodyPr/>
          <a:lstStyle/>
          <a:p>
            <a:pPr algn="ctr"/>
            <a:r>
              <a:rPr lang="ar-JO" dirty="0"/>
              <a:t>مكونات النفايات </a:t>
            </a:r>
            <a:endParaRPr lang="en-US" dirty="0"/>
          </a:p>
        </p:txBody>
      </p:sp>
      <p:pic>
        <p:nvPicPr>
          <p:cNvPr id="6" name="Content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51" b="1551"/>
          <a:stretch>
            <a:fillRect/>
          </a:stretch>
        </p:blipFill>
        <p:spPr>
          <a:xfrm>
            <a:off x="1244094" y="1815910"/>
            <a:ext cx="9574873" cy="4789402"/>
          </a:xfrm>
          <a:prstGeom prst="rect">
            <a:avLst/>
          </a:prstGeom>
        </p:spPr>
      </p:pic>
    </p:spTree>
    <p:extLst>
      <p:ext uri="{BB962C8B-B14F-4D97-AF65-F5344CB8AC3E}">
        <p14:creationId xmlns:p14="http://schemas.microsoft.com/office/powerpoint/2010/main" val="1503675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0"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8</a:t>
            </a:fld>
            <a:endParaRPr lang="ru-RU" dirty="0"/>
          </a:p>
        </p:txBody>
      </p:sp>
      <p:sp>
        <p:nvSpPr>
          <p:cNvPr id="4" name="Title 3"/>
          <p:cNvSpPr>
            <a:spLocks noGrp="1"/>
          </p:cNvSpPr>
          <p:nvPr>
            <p:ph type="title"/>
          </p:nvPr>
        </p:nvSpPr>
        <p:spPr/>
        <p:txBody>
          <a:bodyPr/>
          <a:lstStyle/>
          <a:p>
            <a:pPr algn="ctr"/>
            <a:r>
              <a:rPr lang="ar-JO" dirty="0"/>
              <a:t>طرق التقليل من النفايات </a:t>
            </a:r>
            <a:endParaRPr lang="en-US" dirty="0"/>
          </a:p>
        </p:txBody>
      </p:sp>
      <p:sp>
        <p:nvSpPr>
          <p:cNvPr id="5" name="Text Placeholder 4"/>
          <p:cNvSpPr>
            <a:spLocks noGrp="1"/>
          </p:cNvSpPr>
          <p:nvPr>
            <p:ph type="body" sz="quarter" idx="13"/>
          </p:nvPr>
        </p:nvSpPr>
        <p:spPr/>
        <p:txBody>
          <a:bodyPr>
            <a:noAutofit/>
          </a:bodyPr>
          <a:lstStyle/>
          <a:p>
            <a:pPr algn="r"/>
            <a:r>
              <a:rPr lang="ar-JO" sz="4000" dirty="0"/>
              <a:t>اولا :اعادة </a:t>
            </a:r>
            <a:r>
              <a:rPr lang="ar-JO" sz="4000" dirty="0" smtClean="0"/>
              <a:t>التدوير </a:t>
            </a:r>
            <a:endParaRPr lang="ar-JO" sz="4000" dirty="0"/>
          </a:p>
          <a:p>
            <a:pPr algn="r"/>
            <a:r>
              <a:rPr lang="ar-JO" sz="4000" dirty="0"/>
              <a:t>يعني ارسال مواد مستهلكة الى مصانع لإعادة </a:t>
            </a:r>
            <a:r>
              <a:rPr lang="ar-JO" sz="4000" dirty="0" smtClean="0"/>
              <a:t>تصنيع </a:t>
            </a:r>
            <a:r>
              <a:rPr lang="ar-JO" sz="4000" dirty="0"/>
              <a:t>تلك المواد لذات المنتج او لمنتجات اخرى مما يقل مساحات الطمر و مواقد حرق النفايات و يساعد </a:t>
            </a:r>
            <a:r>
              <a:rPr lang="ar-JO" sz="4000" dirty="0" smtClean="0"/>
              <a:t>إعادة </a:t>
            </a:r>
            <a:r>
              <a:rPr lang="ar-JO" sz="4000" dirty="0"/>
              <a:t>التدوير على حماية بيئتنا و مصادرنا </a:t>
            </a:r>
            <a:r>
              <a:rPr lang="ar-JO" sz="4000" dirty="0" smtClean="0"/>
              <a:t>الطبيعية</a:t>
            </a:r>
            <a:endParaRPr lang="ar-JO" sz="4000" dirty="0"/>
          </a:p>
        </p:txBody>
      </p:sp>
    </p:spTree>
    <p:extLst>
      <p:ext uri="{BB962C8B-B14F-4D97-AF65-F5344CB8AC3E}">
        <p14:creationId xmlns:p14="http://schemas.microsoft.com/office/powerpoint/2010/main" val="166415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9</a:t>
            </a:fld>
            <a:endParaRPr lang="ru-RU" dirty="0"/>
          </a:p>
        </p:txBody>
      </p:sp>
      <p:sp>
        <p:nvSpPr>
          <p:cNvPr id="4" name="Title 3"/>
          <p:cNvSpPr>
            <a:spLocks noGrp="1"/>
          </p:cNvSpPr>
          <p:nvPr>
            <p:ph type="title"/>
          </p:nvPr>
        </p:nvSpPr>
        <p:spPr/>
        <p:txBody>
          <a:bodyPr/>
          <a:lstStyle/>
          <a:p>
            <a:pPr algn="r"/>
            <a:r>
              <a:rPr lang="ar-JO" dirty="0"/>
              <a:t>لا تضع الاشياء التالية في حاويات اعادة التدوير  </a:t>
            </a:r>
            <a:endParaRPr lang="en-US" dirty="0"/>
          </a:p>
        </p:txBody>
      </p:sp>
      <p:sp>
        <p:nvSpPr>
          <p:cNvPr id="5" name="Text Placeholder 4"/>
          <p:cNvSpPr>
            <a:spLocks noGrp="1"/>
          </p:cNvSpPr>
          <p:nvPr>
            <p:ph type="body" sz="quarter" idx="13"/>
          </p:nvPr>
        </p:nvSpPr>
        <p:spPr>
          <a:xfrm>
            <a:off x="774031" y="1880794"/>
            <a:ext cx="10898015" cy="4708265"/>
          </a:xfrm>
        </p:spPr>
        <p:txBody>
          <a:bodyPr>
            <a:normAutofit fontScale="92500" lnSpcReduction="10000"/>
          </a:bodyPr>
          <a:lstStyle/>
          <a:p>
            <a:pPr algn="r"/>
            <a:r>
              <a:rPr lang="en-US" sz="3600" dirty="0" smtClean="0"/>
              <a:t>.</a:t>
            </a:r>
            <a:r>
              <a:rPr lang="ar-JO" sz="3600" dirty="0" smtClean="0"/>
              <a:t>1-الحقن </a:t>
            </a:r>
            <a:r>
              <a:rPr lang="ar-JO" sz="3600" dirty="0"/>
              <a:t>و المخلفات الطبيعية </a:t>
            </a:r>
            <a:r>
              <a:rPr lang="ar-JO" sz="3600" dirty="0" smtClean="0"/>
              <a:t>الأخر</a:t>
            </a:r>
            <a:r>
              <a:rPr lang="ar-JO" sz="3600" dirty="0"/>
              <a:t>ى</a:t>
            </a:r>
            <a:endParaRPr lang="ar-JO" sz="3600" dirty="0" smtClean="0"/>
          </a:p>
          <a:p>
            <a:pPr algn="r"/>
            <a:r>
              <a:rPr lang="ar-JO" sz="3600" dirty="0" smtClean="0"/>
              <a:t>2-المحارم </a:t>
            </a:r>
            <a:r>
              <a:rPr lang="ar-JO" sz="3600" dirty="0"/>
              <a:t>و المناشف الورقية </a:t>
            </a:r>
            <a:r>
              <a:rPr lang="ar-JO" sz="3600" dirty="0" smtClean="0"/>
              <a:t>المتسخة.</a:t>
            </a:r>
            <a:endParaRPr lang="ar-JO" sz="3600" dirty="0"/>
          </a:p>
          <a:p>
            <a:pPr algn="r"/>
            <a:r>
              <a:rPr lang="ar-JO" sz="3600" dirty="0" smtClean="0"/>
              <a:t>3-الورق </a:t>
            </a:r>
            <a:r>
              <a:rPr lang="ar-JO" sz="3600" dirty="0"/>
              <a:t>والكرتون المتسخ الاطعمة </a:t>
            </a:r>
            <a:r>
              <a:rPr lang="ar-JO" sz="3600" dirty="0" smtClean="0"/>
              <a:t>.</a:t>
            </a:r>
            <a:endParaRPr lang="ar-JO" sz="3600" dirty="0"/>
          </a:p>
          <a:p>
            <a:pPr algn="r"/>
            <a:r>
              <a:rPr lang="ar-JO" sz="3600" dirty="0" smtClean="0"/>
              <a:t>4-البوليسترين الرغوي.</a:t>
            </a:r>
            <a:endParaRPr lang="ar-JO" sz="3600" dirty="0"/>
          </a:p>
          <a:p>
            <a:pPr algn="r"/>
            <a:r>
              <a:rPr lang="ar-JO" sz="3600" dirty="0" smtClean="0"/>
              <a:t>5-المواد </a:t>
            </a:r>
            <a:r>
              <a:rPr lang="ar-JO" sz="3600" dirty="0"/>
              <a:t>البلاستيكية غير القابلة لأعادة </a:t>
            </a:r>
            <a:r>
              <a:rPr lang="ar-JO" sz="3600" dirty="0" smtClean="0"/>
              <a:t>بتدوير.</a:t>
            </a:r>
            <a:endParaRPr lang="ar-JO" sz="3600" dirty="0"/>
          </a:p>
          <a:p>
            <a:pPr algn="r"/>
            <a:r>
              <a:rPr lang="ar-JO" sz="3600" dirty="0" smtClean="0"/>
              <a:t>6-المواد </a:t>
            </a:r>
            <a:r>
              <a:rPr lang="ar-JO" sz="3600" dirty="0"/>
              <a:t>الكيميائية الخطرة </a:t>
            </a:r>
            <a:r>
              <a:rPr lang="ar-JO" sz="3600" dirty="0" smtClean="0"/>
              <a:t>.</a:t>
            </a:r>
            <a:endParaRPr lang="ar-JO" sz="3600" dirty="0"/>
          </a:p>
          <a:p>
            <a:pPr algn="r"/>
            <a:r>
              <a:rPr lang="ar-JO" sz="3600" dirty="0" smtClean="0"/>
              <a:t>7-الورق </a:t>
            </a:r>
            <a:r>
              <a:rPr lang="ar-JO" sz="3600" dirty="0"/>
              <a:t>و الكرتون المشمع </a:t>
            </a:r>
            <a:r>
              <a:rPr lang="ar-JO" sz="3600" dirty="0" smtClean="0"/>
              <a:t>.</a:t>
            </a:r>
            <a:endParaRPr lang="ar-JO" sz="3600" dirty="0"/>
          </a:p>
          <a:p>
            <a:pPr algn="r"/>
            <a:endParaRPr lang="ar-JO" dirty="0"/>
          </a:p>
          <a:p>
            <a:pPr algn="r"/>
            <a:r>
              <a:rPr lang="ar-JO" dirty="0"/>
              <a:t>   </a:t>
            </a:r>
          </a:p>
          <a:p>
            <a:pPr algn="r"/>
            <a:endParaRPr lang="en-US" dirty="0"/>
          </a:p>
        </p:txBody>
      </p:sp>
    </p:spTree>
    <p:extLst>
      <p:ext uri="{BB962C8B-B14F-4D97-AF65-F5344CB8AC3E}">
        <p14:creationId xmlns:p14="http://schemas.microsoft.com/office/powerpoint/2010/main" val="4175595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947A0EF5-23A9-4627-BC46-745B7DD804D2}">
  <ds:schemaRefs>
    <ds:schemaRef ds:uri="http://purl.org/dc/terms/"/>
    <ds:schemaRef ds:uri="6dc4bcd6-49db-4c07-9060-8acfc67cef9f"/>
    <ds:schemaRef ds:uri="http://schemas.microsoft.com/office/2006/documentManagement/types"/>
    <ds:schemaRef ds:uri="http://schemas.openxmlformats.org/package/2006/metadata/core-properties"/>
    <ds:schemaRef ds:uri="http://purl.org/dc/elements/1.1/"/>
    <ds:schemaRef ds:uri="http://schemas.microsoft.com/sharepoint/v3"/>
    <ds:schemaRef ds:uri="http://schemas.microsoft.com/office/2006/metadata/properties"/>
    <ds:schemaRef ds:uri="http://purl.org/dc/dcmitype/"/>
    <ds:schemaRef ds:uri="http://schemas.microsoft.com/office/infopath/2007/PartnerControls"/>
    <ds:schemaRef ds:uri="fb0879af-3eba-417a-a55a-ffe6dcd6ca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330</Words>
  <Application>Microsoft Office PowerPoint</Application>
  <PresentationFormat>Widescreen</PresentationFormat>
  <Paragraphs>68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Lucida Grande</vt:lpstr>
      <vt:lpstr>Verdana</vt:lpstr>
      <vt:lpstr>Wingdings</vt:lpstr>
      <vt:lpstr>Office Theme</vt:lpstr>
      <vt:lpstr>البيئة </vt:lpstr>
      <vt:lpstr>ما المقصود بالبيئة </vt:lpstr>
      <vt:lpstr>اهمية البيئة </vt:lpstr>
      <vt:lpstr>ما المقصود بالتلوث؟</vt:lpstr>
      <vt:lpstr>ما أنواع التلوث؟</vt:lpstr>
      <vt:lpstr>ما أقسام النفايات؟</vt:lpstr>
      <vt:lpstr>مكونات النفايات </vt:lpstr>
      <vt:lpstr>طرق التقليل من النفايات </vt:lpstr>
      <vt:lpstr>لا تضع الاشياء التالية في حاويات اعادة التدوير  </vt:lpstr>
      <vt:lpstr>إعادة الاستخدام </vt:lpstr>
      <vt:lpstr>ثالثاً : تقليل الإستهلاك </vt:lpstr>
      <vt:lpstr>و يمكنك تقليل الاستهلاك عليك :</vt:lpstr>
      <vt:lpstr>PowerPoint Presentation</vt:lpstr>
      <vt:lpstr>الحاسوب </vt:lpstr>
      <vt:lpstr>PowerPoint Presentation</vt:lpstr>
      <vt:lpstr>PowerPoint Presentation</vt:lpstr>
      <vt:lpstr>PowerPoint Presentation</vt:lpstr>
      <vt:lpstr>PowerPoint Presentation</vt:lpstr>
      <vt:lpstr>أخي الإنسان في كل مكانٍ من بلادنا الحبيبة يجب المحافظة على البيئة ،الأشجار ، الزرع ، النبات و النظافة لكل ما حولنا واجب ديني و قومي و إنساني.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2023-05-05T13:18:44Z</dcterms:created>
  <dcterms:modified xsi:type="dcterms:W3CDTF">2023-05-19T16:39:06Z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