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E77492-DFF8-4D04-9253-9673CD2FDDE5}" type="datetimeFigureOut">
              <a:rPr lang="en-US" smtClean="0"/>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70FA4-373A-459E-BAC7-793C79FAFDF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E77492-DFF8-4D04-9253-9673CD2FDDE5}" type="datetimeFigureOut">
              <a:rPr lang="en-US" smtClean="0"/>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70FA4-373A-459E-BAC7-793C79FAFDF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E77492-DFF8-4D04-9253-9673CD2FDDE5}" type="datetimeFigureOut">
              <a:rPr lang="en-US" smtClean="0"/>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70FA4-373A-459E-BAC7-793C79FAFDF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E77492-DFF8-4D04-9253-9673CD2FDDE5}" type="datetimeFigureOut">
              <a:rPr lang="en-US" smtClean="0"/>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70FA4-373A-459E-BAC7-793C79FAFDF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E77492-DFF8-4D04-9253-9673CD2FDDE5}" type="datetimeFigureOut">
              <a:rPr lang="en-US" smtClean="0"/>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70FA4-373A-459E-BAC7-793C79FAFDF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E77492-DFF8-4D04-9253-9673CD2FDDE5}" type="datetimeFigureOut">
              <a:rPr lang="en-US" smtClean="0"/>
              <a:t>5/21/2023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70FA4-373A-459E-BAC7-793C79FAFDF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E77492-DFF8-4D04-9253-9673CD2FDDE5}" type="datetimeFigureOut">
              <a:rPr lang="en-US" smtClean="0"/>
              <a:t>5/21/2023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270FA4-373A-459E-BAC7-793C79FAFDF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E77492-DFF8-4D04-9253-9673CD2FDDE5}" type="datetimeFigureOut">
              <a:rPr lang="en-US" smtClean="0"/>
              <a:t>5/21/2023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270FA4-373A-459E-BAC7-793C79FAFDF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E77492-DFF8-4D04-9253-9673CD2FDDE5}" type="datetimeFigureOut">
              <a:rPr lang="en-US" smtClean="0"/>
              <a:t>5/21/2023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270FA4-373A-459E-BAC7-793C79FAFDF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77492-DFF8-4D04-9253-9673CD2FDDE5}" type="datetimeFigureOut">
              <a:rPr lang="en-US" smtClean="0"/>
              <a:t>5/21/2023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70FA4-373A-459E-BAC7-793C79FAFDF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77492-DFF8-4D04-9253-9673CD2FDDE5}" type="datetimeFigureOut">
              <a:rPr lang="en-US" smtClean="0"/>
              <a:t>5/21/2023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70FA4-373A-459E-BAC7-793C79FAFDF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E77492-DFF8-4D04-9253-9673CD2FDDE5}" type="datetimeFigureOut">
              <a:rPr lang="en-US" smtClean="0"/>
              <a:t>5/21/2023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70FA4-373A-459E-BAC7-793C79FAFDF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58775"/>
            <a:ext cx="7772400" cy="1470025"/>
          </a:xfrm>
        </p:spPr>
        <p:txBody>
          <a:bodyPr/>
          <a:lstStyle/>
          <a:p>
            <a:r>
              <a:rPr lang="ar-JO" b="1" dirty="0" smtClean="0"/>
              <a:t>كتابة المتباينات و تمثيلها</a:t>
            </a:r>
            <a:endParaRPr lang="en-US" b="1" dirty="0"/>
          </a:p>
        </p:txBody>
      </p:sp>
      <p:sp>
        <p:nvSpPr>
          <p:cNvPr id="3" name="Subtitle 2"/>
          <p:cNvSpPr>
            <a:spLocks noGrp="1"/>
          </p:cNvSpPr>
          <p:nvPr>
            <p:ph type="subTitle" idx="1"/>
          </p:nvPr>
        </p:nvSpPr>
        <p:spPr>
          <a:xfrm>
            <a:off x="2667000" y="5105400"/>
            <a:ext cx="6400800" cy="1752600"/>
          </a:xfrm>
        </p:spPr>
        <p:txBody>
          <a:bodyPr/>
          <a:lstStyle/>
          <a:p>
            <a:pPr algn="just" rtl="1"/>
            <a:r>
              <a:rPr lang="ar-JO" sz="2400" dirty="0" smtClean="0">
                <a:solidFill>
                  <a:schemeClr val="tx1"/>
                </a:solidFill>
              </a:rPr>
              <a:t>عمل الطالبتين:</a:t>
            </a:r>
            <a:endParaRPr lang="en-US" sz="2400" dirty="0" smtClean="0">
              <a:solidFill>
                <a:schemeClr val="tx1"/>
              </a:solidFill>
            </a:endParaRPr>
          </a:p>
          <a:p>
            <a:pPr algn="just" rtl="1"/>
            <a:r>
              <a:rPr lang="ar-JO" sz="2400" dirty="0" smtClean="0">
                <a:solidFill>
                  <a:schemeClr val="tx1"/>
                </a:solidFill>
              </a:rPr>
              <a:t>جيسيكا الازرعي</a:t>
            </a:r>
          </a:p>
          <a:p>
            <a:pPr algn="just" rtl="1"/>
            <a:r>
              <a:rPr lang="ar-JO" sz="2400" dirty="0" smtClean="0">
                <a:solidFill>
                  <a:schemeClr val="tx1"/>
                </a:solidFill>
              </a:rPr>
              <a:t>نتالي زبانة</a:t>
            </a:r>
            <a:endParaRPr lang="en-US" dirty="0">
              <a:solidFill>
                <a:schemeClr val="tx1"/>
              </a:solidFill>
            </a:endParaRPr>
          </a:p>
        </p:txBody>
      </p:sp>
      <p:pic>
        <p:nvPicPr>
          <p:cNvPr id="14337" name="Picture 1"/>
          <p:cNvPicPr>
            <a:picLocks noChangeAspect="1" noChangeArrowheads="1"/>
          </p:cNvPicPr>
          <p:nvPr/>
        </p:nvPicPr>
        <p:blipFill>
          <a:blip r:embed="rId2"/>
          <a:srcRect l="33968" t="46875" r="46706" b="46875"/>
          <a:stretch>
            <a:fillRect/>
          </a:stretch>
        </p:blipFill>
        <p:spPr bwMode="auto">
          <a:xfrm>
            <a:off x="1676400" y="2286000"/>
            <a:ext cx="5867400" cy="1066800"/>
          </a:xfrm>
          <a:prstGeom prst="rect">
            <a:avLst/>
          </a:prstGeom>
          <a:noFill/>
          <a:ln w="9525">
            <a:noFill/>
            <a:miter lim="800000"/>
            <a:headEnd/>
            <a:tailEnd/>
          </a:ln>
          <a:effectLst/>
        </p:spPr>
      </p:pic>
      <p:pic>
        <p:nvPicPr>
          <p:cNvPr id="14338" name="Picture 2"/>
          <p:cNvPicPr>
            <a:picLocks noChangeAspect="1" noChangeArrowheads="1"/>
          </p:cNvPicPr>
          <p:nvPr/>
        </p:nvPicPr>
        <p:blipFill>
          <a:blip r:embed="rId3"/>
          <a:srcRect l="35494" t="47035" r="45360" b="46555"/>
          <a:stretch>
            <a:fillRect/>
          </a:stretch>
        </p:blipFill>
        <p:spPr bwMode="auto">
          <a:xfrm>
            <a:off x="1828800" y="3657600"/>
            <a:ext cx="5867400" cy="11044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الرموز المستخدمة</a:t>
            </a:r>
            <a:endParaRPr lang="en-US" dirty="0"/>
          </a:p>
        </p:txBody>
      </p:sp>
      <p:pic>
        <p:nvPicPr>
          <p:cNvPr id="1027" name="Picture 3"/>
          <p:cNvPicPr>
            <a:picLocks noChangeAspect="1" noChangeArrowheads="1"/>
          </p:cNvPicPr>
          <p:nvPr/>
        </p:nvPicPr>
        <p:blipFill>
          <a:blip r:embed="rId2"/>
          <a:srcRect l="29502" t="34375" r="29502" b="38542"/>
          <a:stretch>
            <a:fillRect/>
          </a:stretch>
        </p:blipFill>
        <p:spPr bwMode="auto">
          <a:xfrm>
            <a:off x="76200" y="1371600"/>
            <a:ext cx="9026769" cy="33528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l="28917" t="46875" r="52928" b="49761"/>
          <a:stretch>
            <a:fillRect/>
          </a:stretch>
        </p:blipFill>
        <p:spPr bwMode="auto">
          <a:xfrm>
            <a:off x="5562600" y="4953000"/>
            <a:ext cx="3657600" cy="381000"/>
          </a:xfrm>
          <a:prstGeom prst="rect">
            <a:avLst/>
          </a:prstGeom>
          <a:noFill/>
          <a:ln w="9525">
            <a:noFill/>
            <a:miter lim="800000"/>
            <a:headEnd/>
            <a:tailEnd/>
          </a:ln>
          <a:effectLst/>
        </p:spPr>
      </p:pic>
      <p:pic>
        <p:nvPicPr>
          <p:cNvPr id="1029" name="Picture 5"/>
          <p:cNvPicPr>
            <a:picLocks noGrp="1" noChangeAspect="1" noChangeArrowheads="1"/>
          </p:cNvPicPr>
          <p:nvPr>
            <p:ph idx="1"/>
          </p:nvPr>
        </p:nvPicPr>
        <p:blipFill>
          <a:blip r:embed="rId3"/>
          <a:srcRect l="28397" t="57243" r="52356" b="39190"/>
          <a:stretch>
            <a:fillRect/>
          </a:stretch>
        </p:blipFill>
        <p:spPr bwMode="auto">
          <a:xfrm>
            <a:off x="5638800" y="5410200"/>
            <a:ext cx="3657600" cy="381000"/>
          </a:xfrm>
          <a:prstGeom prst="rect">
            <a:avLst/>
          </a:prstGeom>
          <a:noFill/>
          <a:ln w="9525">
            <a:noFill/>
            <a:miter lim="800000"/>
            <a:headEnd/>
            <a:tailEnd/>
          </a:ln>
          <a:effectLst/>
        </p:spPr>
      </p:pic>
      <p:sp>
        <p:nvSpPr>
          <p:cNvPr id="8" name="TextBox 7"/>
          <p:cNvSpPr txBox="1"/>
          <p:nvPr/>
        </p:nvSpPr>
        <p:spPr>
          <a:xfrm>
            <a:off x="381000" y="4876800"/>
            <a:ext cx="5257800" cy="1631216"/>
          </a:xfrm>
          <a:prstGeom prst="rect">
            <a:avLst/>
          </a:prstGeom>
          <a:noFill/>
        </p:spPr>
        <p:txBody>
          <a:bodyPr wrap="square" rtlCol="0">
            <a:spAutoFit/>
          </a:bodyPr>
          <a:lstStyle/>
          <a:p>
            <a:pPr algn="just" rtl="1"/>
            <a:r>
              <a:rPr lang="ar-JO" sz="2000" dirty="0" smtClean="0"/>
              <a:t>يستخدم السهم لتمثيل القيم على خط الأعداد، يتم استخدام الدائرة المفتوحة او المغلقة للدلالة على بداية القيم.. تستعمل الدائرة المفتوحة اذا كانت نقطة بداية القيم ليست ضمن حلول المتباينة،و تستعمل الدائرة المغلقة اذا كانت نقطة بداية القيم ضمن حلول المتباينة.</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كتابة المتباينات</a:t>
            </a:r>
            <a:endParaRPr lang="en-US" dirty="0"/>
          </a:p>
        </p:txBody>
      </p:sp>
      <p:sp>
        <p:nvSpPr>
          <p:cNvPr id="3" name="Content Placeholder 2"/>
          <p:cNvSpPr>
            <a:spLocks noGrp="1"/>
          </p:cNvSpPr>
          <p:nvPr>
            <p:ph idx="1"/>
          </p:nvPr>
        </p:nvSpPr>
        <p:spPr/>
        <p:txBody>
          <a:bodyPr/>
          <a:lstStyle/>
          <a:p>
            <a:pPr algn="r" rtl="1">
              <a:buNone/>
            </a:pPr>
            <a:endParaRPr lang="en-US" dirty="0"/>
          </a:p>
        </p:txBody>
      </p:sp>
      <p:pic>
        <p:nvPicPr>
          <p:cNvPr id="2050" name="Picture 2"/>
          <p:cNvPicPr>
            <a:picLocks noChangeAspect="1" noChangeArrowheads="1"/>
          </p:cNvPicPr>
          <p:nvPr/>
        </p:nvPicPr>
        <p:blipFill>
          <a:blip r:embed="rId2"/>
          <a:srcRect l="39996" t="38010" r="29615" b="55871"/>
          <a:stretch>
            <a:fillRect/>
          </a:stretch>
        </p:blipFill>
        <p:spPr bwMode="auto">
          <a:xfrm>
            <a:off x="1955800" y="1752600"/>
            <a:ext cx="6731000" cy="762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2"/>
          <a:srcRect l="37091" t="51042" r="29088" b="42219"/>
          <a:stretch>
            <a:fillRect/>
          </a:stretch>
        </p:blipFill>
        <p:spPr bwMode="auto">
          <a:xfrm>
            <a:off x="2517017" y="2729345"/>
            <a:ext cx="6245983" cy="699655"/>
          </a:xfrm>
          <a:prstGeom prst="rect">
            <a:avLst/>
          </a:prstGeom>
          <a:noFill/>
          <a:ln w="9525">
            <a:noFill/>
            <a:miter lim="800000"/>
            <a:headEnd/>
            <a:tailEnd/>
          </a:ln>
          <a:effectLst/>
        </p:spPr>
      </p:pic>
      <p:pic>
        <p:nvPicPr>
          <p:cNvPr id="2052" name="Picture 4"/>
          <p:cNvPicPr>
            <a:picLocks noChangeAspect="1" noChangeArrowheads="1"/>
          </p:cNvPicPr>
          <p:nvPr/>
        </p:nvPicPr>
        <p:blipFill>
          <a:blip r:embed="rId2"/>
          <a:srcRect l="37063" t="57954" r="29023" b="35417"/>
          <a:stretch>
            <a:fillRect/>
          </a:stretch>
        </p:blipFill>
        <p:spPr bwMode="auto">
          <a:xfrm>
            <a:off x="2286000" y="3581400"/>
            <a:ext cx="6240780" cy="6858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2"/>
          <a:srcRect l="33016" t="71875" r="28916" b="18750"/>
          <a:stretch>
            <a:fillRect/>
          </a:stretch>
        </p:blipFill>
        <p:spPr bwMode="auto">
          <a:xfrm>
            <a:off x="2235200" y="4495800"/>
            <a:ext cx="6604000" cy="914400"/>
          </a:xfrm>
          <a:prstGeom prst="rect">
            <a:avLst/>
          </a:prstGeom>
          <a:noFill/>
          <a:ln w="9525">
            <a:noFill/>
            <a:miter lim="800000"/>
            <a:headEnd/>
            <a:tailEnd/>
          </a:ln>
          <a:effectLst/>
        </p:spPr>
      </p:pic>
      <p:pic>
        <p:nvPicPr>
          <p:cNvPr id="2054" name="Picture 6"/>
          <p:cNvPicPr>
            <a:picLocks noChangeAspect="1" noChangeArrowheads="1"/>
          </p:cNvPicPr>
          <p:nvPr/>
        </p:nvPicPr>
        <p:blipFill>
          <a:blip r:embed="rId2"/>
          <a:srcRect l="39971" t="31771" r="29575" b="61979"/>
          <a:stretch>
            <a:fillRect/>
          </a:stretch>
        </p:blipFill>
        <p:spPr bwMode="auto">
          <a:xfrm>
            <a:off x="2235200" y="5562600"/>
            <a:ext cx="6451600" cy="7444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تمثيل المتباينات على خط الأعداد</a:t>
            </a:r>
            <a:endParaRPr lang="en-US" dirty="0"/>
          </a:p>
        </p:txBody>
      </p:sp>
      <p:sp>
        <p:nvSpPr>
          <p:cNvPr id="3" name="Content Placeholder 2"/>
          <p:cNvSpPr>
            <a:spLocks noGrp="1"/>
          </p:cNvSpPr>
          <p:nvPr>
            <p:ph idx="1"/>
          </p:nvPr>
        </p:nvSpPr>
        <p:spPr/>
        <p:txBody>
          <a:bodyPr>
            <a:normAutofit/>
          </a:bodyPr>
          <a:lstStyle/>
          <a:p>
            <a:pPr marL="514350" indent="-514350" algn="r" rtl="1">
              <a:buNone/>
            </a:pPr>
            <a:r>
              <a:rPr lang="ar-JO" sz="2800" b="1" dirty="0" smtClean="0"/>
              <a:t>أكتب المتباينه الممثلة على خط الأعداد فيما يلي :</a:t>
            </a:r>
            <a:endParaRPr lang="en-US" sz="2800" b="1" dirty="0"/>
          </a:p>
        </p:txBody>
      </p:sp>
      <p:pic>
        <p:nvPicPr>
          <p:cNvPr id="3079" name="Picture 7"/>
          <p:cNvPicPr>
            <a:picLocks noChangeAspect="1" noChangeArrowheads="1"/>
          </p:cNvPicPr>
          <p:nvPr/>
        </p:nvPicPr>
        <p:blipFill>
          <a:blip r:embed="rId2"/>
          <a:srcRect l="28827" t="63774" r="44689" b="27315"/>
          <a:stretch>
            <a:fillRect/>
          </a:stretch>
        </p:blipFill>
        <p:spPr bwMode="auto">
          <a:xfrm>
            <a:off x="3124200" y="2362200"/>
            <a:ext cx="5638800" cy="1066800"/>
          </a:xfrm>
          <a:prstGeom prst="rect">
            <a:avLst/>
          </a:prstGeom>
          <a:noFill/>
          <a:ln w="9525">
            <a:noFill/>
            <a:miter lim="800000"/>
            <a:headEnd/>
            <a:tailEnd/>
          </a:ln>
          <a:effectLst/>
        </p:spPr>
      </p:pic>
      <p:pic>
        <p:nvPicPr>
          <p:cNvPr id="3080" name="Picture 8"/>
          <p:cNvPicPr>
            <a:picLocks noChangeAspect="1" noChangeArrowheads="1"/>
          </p:cNvPicPr>
          <p:nvPr/>
        </p:nvPicPr>
        <p:blipFill>
          <a:blip r:embed="rId2"/>
          <a:srcRect l="28917" t="52084" r="44143" b="36458"/>
          <a:stretch>
            <a:fillRect/>
          </a:stretch>
        </p:blipFill>
        <p:spPr bwMode="auto">
          <a:xfrm>
            <a:off x="3352800" y="5029200"/>
            <a:ext cx="5417127" cy="1295400"/>
          </a:xfrm>
          <a:prstGeom prst="rect">
            <a:avLst/>
          </a:prstGeom>
          <a:noFill/>
          <a:ln w="9525">
            <a:noFill/>
            <a:miter lim="800000"/>
            <a:headEnd/>
            <a:tailEnd/>
          </a:ln>
          <a:effectLst/>
        </p:spPr>
      </p:pic>
      <p:pic>
        <p:nvPicPr>
          <p:cNvPr id="3082" name="Picture 10"/>
          <p:cNvPicPr>
            <a:picLocks noChangeAspect="1" noChangeArrowheads="1"/>
          </p:cNvPicPr>
          <p:nvPr/>
        </p:nvPicPr>
        <p:blipFill>
          <a:blip r:embed="rId2"/>
          <a:srcRect l="28697" t="41667" r="44363" b="46875"/>
          <a:stretch>
            <a:fillRect/>
          </a:stretch>
        </p:blipFill>
        <p:spPr bwMode="auto">
          <a:xfrm>
            <a:off x="3103418" y="3657600"/>
            <a:ext cx="5735782" cy="1371600"/>
          </a:xfrm>
          <a:prstGeom prst="rect">
            <a:avLst/>
          </a:prstGeom>
          <a:noFill/>
          <a:ln w="9525">
            <a:noFill/>
            <a:miter lim="800000"/>
            <a:headEnd/>
            <a:tailEnd/>
          </a:ln>
          <a:effectLst/>
        </p:spPr>
      </p:pic>
      <p:pic>
        <p:nvPicPr>
          <p:cNvPr id="3083" name="Picture 11"/>
          <p:cNvPicPr>
            <a:picLocks noChangeAspect="1" noChangeArrowheads="1"/>
          </p:cNvPicPr>
          <p:nvPr/>
        </p:nvPicPr>
        <p:blipFill>
          <a:blip r:embed="rId3"/>
          <a:srcRect l="45095" t="71875" r="38507" b="18750"/>
          <a:stretch>
            <a:fillRect/>
          </a:stretch>
        </p:blipFill>
        <p:spPr bwMode="auto">
          <a:xfrm>
            <a:off x="431800" y="2514600"/>
            <a:ext cx="2844800" cy="914400"/>
          </a:xfrm>
          <a:prstGeom prst="rect">
            <a:avLst/>
          </a:prstGeom>
          <a:noFill/>
          <a:ln w="9525">
            <a:noFill/>
            <a:miter lim="800000"/>
            <a:headEnd/>
            <a:tailEnd/>
          </a:ln>
          <a:effectLst/>
        </p:spPr>
      </p:pic>
      <p:pic>
        <p:nvPicPr>
          <p:cNvPr id="13" name="Picture 11"/>
          <p:cNvPicPr>
            <a:picLocks noChangeAspect="1" noChangeArrowheads="1"/>
          </p:cNvPicPr>
          <p:nvPr/>
        </p:nvPicPr>
        <p:blipFill>
          <a:blip r:embed="rId3"/>
          <a:srcRect l="45095" t="71875" r="38507" b="18750"/>
          <a:stretch>
            <a:fillRect/>
          </a:stretch>
        </p:blipFill>
        <p:spPr bwMode="auto">
          <a:xfrm>
            <a:off x="431800" y="3886200"/>
            <a:ext cx="2844800" cy="914400"/>
          </a:xfrm>
          <a:prstGeom prst="rect">
            <a:avLst/>
          </a:prstGeom>
          <a:noFill/>
          <a:ln w="9525">
            <a:noFill/>
            <a:miter lim="800000"/>
            <a:headEnd/>
            <a:tailEnd/>
          </a:ln>
          <a:effectLst/>
        </p:spPr>
      </p:pic>
      <p:pic>
        <p:nvPicPr>
          <p:cNvPr id="14" name="Picture 11"/>
          <p:cNvPicPr>
            <a:picLocks noChangeAspect="1" noChangeArrowheads="1"/>
          </p:cNvPicPr>
          <p:nvPr/>
        </p:nvPicPr>
        <p:blipFill>
          <a:blip r:embed="rId3"/>
          <a:srcRect l="45095" t="71875" r="38507" b="18750"/>
          <a:stretch>
            <a:fillRect/>
          </a:stretch>
        </p:blipFill>
        <p:spPr bwMode="auto">
          <a:xfrm>
            <a:off x="584200" y="5257800"/>
            <a:ext cx="2844800" cy="91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حل المتباينات و تمثيلها على خط الأعداد</a:t>
            </a:r>
            <a:endParaRPr lang="en-US" dirty="0"/>
          </a:p>
        </p:txBody>
      </p:sp>
      <p:sp>
        <p:nvSpPr>
          <p:cNvPr id="3" name="Content Placeholder 2"/>
          <p:cNvSpPr>
            <a:spLocks noGrp="1"/>
          </p:cNvSpPr>
          <p:nvPr>
            <p:ph idx="1"/>
          </p:nvPr>
        </p:nvSpPr>
        <p:spPr/>
        <p:txBody>
          <a:bodyPr/>
          <a:lstStyle/>
          <a:p>
            <a:pPr algn="r" rtl="1">
              <a:buNone/>
            </a:pPr>
            <a:endParaRPr lang="en-US" dirty="0"/>
          </a:p>
        </p:txBody>
      </p:sp>
      <p:pic>
        <p:nvPicPr>
          <p:cNvPr id="17410" name="Picture 2"/>
          <p:cNvPicPr>
            <a:picLocks noChangeAspect="1" noChangeArrowheads="1"/>
          </p:cNvPicPr>
          <p:nvPr/>
        </p:nvPicPr>
        <p:blipFill>
          <a:blip r:embed="rId2"/>
          <a:srcRect l="57799" t="30208" r="31299" b="64583"/>
          <a:stretch>
            <a:fillRect/>
          </a:stretch>
        </p:blipFill>
        <p:spPr bwMode="auto">
          <a:xfrm>
            <a:off x="6172200" y="1752600"/>
            <a:ext cx="2286000" cy="614009"/>
          </a:xfrm>
          <a:prstGeom prst="rect">
            <a:avLst/>
          </a:prstGeom>
          <a:noFill/>
          <a:ln w="9525">
            <a:noFill/>
            <a:miter lim="800000"/>
            <a:headEnd/>
            <a:tailEnd/>
          </a:ln>
          <a:effectLst/>
        </p:spPr>
      </p:pic>
      <p:pic>
        <p:nvPicPr>
          <p:cNvPr id="17412" name="Picture 4"/>
          <p:cNvPicPr>
            <a:picLocks noChangeAspect="1" noChangeArrowheads="1"/>
          </p:cNvPicPr>
          <p:nvPr/>
        </p:nvPicPr>
        <p:blipFill>
          <a:blip r:embed="rId2"/>
          <a:srcRect l="30454" t="30208" r="60176" b="62500"/>
          <a:stretch>
            <a:fillRect/>
          </a:stretch>
        </p:blipFill>
        <p:spPr bwMode="auto">
          <a:xfrm>
            <a:off x="1066800" y="1676400"/>
            <a:ext cx="2090058" cy="91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18433" name="Picture 1"/>
          <p:cNvPicPr>
            <a:picLocks noChangeAspect="1" noChangeArrowheads="1"/>
          </p:cNvPicPr>
          <p:nvPr/>
        </p:nvPicPr>
        <p:blipFill>
          <a:blip r:embed="rId2"/>
          <a:srcRect l="56808" t="31250" r="26794" b="61458"/>
          <a:stretch>
            <a:fillRect/>
          </a:stretch>
        </p:blipFill>
        <p:spPr bwMode="auto">
          <a:xfrm>
            <a:off x="5486400" y="742950"/>
            <a:ext cx="3124200" cy="781050"/>
          </a:xfrm>
          <a:prstGeom prst="rect">
            <a:avLst/>
          </a:prstGeom>
          <a:noFill/>
          <a:ln w="9525">
            <a:noFill/>
            <a:miter lim="800000"/>
            <a:headEnd/>
            <a:tailEnd/>
          </a:ln>
          <a:effectLst/>
        </p:spPr>
      </p:pic>
      <p:pic>
        <p:nvPicPr>
          <p:cNvPr id="18434" name="Picture 2"/>
          <p:cNvPicPr>
            <a:picLocks noChangeAspect="1" noChangeArrowheads="1"/>
          </p:cNvPicPr>
          <p:nvPr/>
        </p:nvPicPr>
        <p:blipFill>
          <a:blip r:embed="rId3"/>
          <a:srcRect l="30673" t="73959" r="55271" b="17708"/>
          <a:stretch>
            <a:fillRect/>
          </a:stretch>
        </p:blipFill>
        <p:spPr bwMode="auto">
          <a:xfrm>
            <a:off x="1143000" y="762000"/>
            <a:ext cx="2514600" cy="838200"/>
          </a:xfrm>
          <a:prstGeom prst="rect">
            <a:avLst/>
          </a:prstGeom>
          <a:noFill/>
          <a:ln w="9525">
            <a:noFill/>
            <a:miter lim="800000"/>
            <a:headEnd/>
            <a:tailEnd/>
          </a:ln>
          <a:effectLst/>
        </p:spPr>
      </p:pic>
      <p:pic>
        <p:nvPicPr>
          <p:cNvPr id="18435" name="Picture 3"/>
          <p:cNvPicPr>
            <a:picLocks noChangeAspect="1" noChangeArrowheads="1"/>
          </p:cNvPicPr>
          <p:nvPr/>
        </p:nvPicPr>
        <p:blipFill>
          <a:blip r:embed="rId4"/>
          <a:srcRect l="31040" t="61458" r="52562" b="31250"/>
          <a:stretch>
            <a:fillRect/>
          </a:stretch>
        </p:blipFill>
        <p:spPr bwMode="auto">
          <a:xfrm>
            <a:off x="838200" y="3810000"/>
            <a:ext cx="3352800" cy="83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algn="r" rtl="1"/>
            <a:endParaRPr lang="en-US" dirty="0"/>
          </a:p>
        </p:txBody>
      </p:sp>
      <p:pic>
        <p:nvPicPr>
          <p:cNvPr id="19458" name="Picture 2"/>
          <p:cNvPicPr>
            <a:picLocks noChangeAspect="1" noChangeArrowheads="1"/>
          </p:cNvPicPr>
          <p:nvPr/>
        </p:nvPicPr>
        <p:blipFill>
          <a:blip r:embed="rId2"/>
          <a:srcRect l="23426" t="25000" r="26208" b="44792"/>
          <a:stretch>
            <a:fillRect/>
          </a:stretch>
        </p:blipFill>
        <p:spPr bwMode="auto">
          <a:xfrm>
            <a:off x="105104" y="609600"/>
            <a:ext cx="9038896"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TotalTime>
  <Words>82</Words>
  <Application>Microsoft Office PowerPoint</Application>
  <PresentationFormat>On-screen Show (4:3)</PresentationFormat>
  <Paragraphs>13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كتابة المتباينات و تمثيلها</vt:lpstr>
      <vt:lpstr>الرموز المستخدمة</vt:lpstr>
      <vt:lpstr>كتابة المتباينات</vt:lpstr>
      <vt:lpstr>تمثيل المتباينات على خط الأعداد</vt:lpstr>
      <vt:lpstr>حل المتباينات و تمثيلها على خط الأعداد</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كتابة المتباينات و تمثيلها</dc:title>
  <dc:creator>Jessica</dc:creator>
  <cp:lastModifiedBy>Jessica</cp:lastModifiedBy>
  <cp:revision>9</cp:revision>
  <dcterms:created xsi:type="dcterms:W3CDTF">2023-05-21T08:48:24Z</dcterms:created>
  <dcterms:modified xsi:type="dcterms:W3CDTF">2023-05-21T11:02:40Z</dcterms:modified>
</cp:coreProperties>
</file>