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82762"/>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000" b="1">
                <a:solidFill>
                  <a:schemeClr val="accent2">
                    <a:lumMod val="75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91B805F-FF0F-4BAA-A3A3-E4F945D687F8}" type="datetimeFigureOut">
              <a:rPr lang="en-US" dirty="0"/>
              <a:t>5/21/2023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4FAB73BC-B049-4115-A692-8D63A059BFB8}" type="slidenum">
              <a:rPr lang="en-US" dirty="0"/>
              <a:pPr/>
              <a:t>‹#›</a:t>
            </a:fld>
            <a:endParaRPr lang="en-US" dirty="0"/>
          </a:p>
        </p:txBody>
      </p:sp>
    </p:spTree>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0B5C51-60B3-48EF-AA78-DB950F30DBA2}" type="datetimeFigureOut">
              <a:rPr lang="en-US" dirty="0"/>
              <a:t>5/21/2023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5D676B-6E73-4E3B-A9B3-4966DB9B52A5}" type="datetimeFigureOut">
              <a:rPr lang="en-US" dirty="0"/>
              <a:t>5/21/2023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61F3A6-CC5D-4649-8527-DB0C21FDDFD9}" type="datetimeFigureOut">
              <a:rPr lang="en-US" dirty="0"/>
              <a:t>5/21/2023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b="1">
                <a:solidFill>
                  <a:schemeClr val="accent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593667" y="6272784"/>
            <a:ext cx="2644309" cy="365125"/>
          </a:xfrm>
        </p:spPr>
        <p:txBody>
          <a:bodyPr/>
          <a:lstStyle>
            <a:lvl1pPr>
              <a:defRPr>
                <a:solidFill>
                  <a:schemeClr val="accent2">
                    <a:lumMod val="50000"/>
                  </a:schemeClr>
                </a:solidFill>
              </a:defRPr>
            </a:lvl1pPr>
          </a:lstStyle>
          <a:p>
            <a:fld id="{5B6F927C-B73E-4F9D-ADFE-F6E23BD7CEE8}" type="datetimeFigureOut">
              <a:rPr lang="en-US" dirty="0"/>
              <a:t>5/21/2023</a:t>
            </a:fld>
            <a:endParaRPr lang="en-US" dirty="0"/>
          </a:p>
        </p:txBody>
      </p:sp>
      <p:sp>
        <p:nvSpPr>
          <p:cNvPr id="5" name="Footer Placeholder 4"/>
          <p:cNvSpPr>
            <a:spLocks noGrp="1"/>
          </p:cNvSpPr>
          <p:nvPr>
            <p:ph type="ftr" sz="quarter" idx="11"/>
          </p:nvPr>
        </p:nvSpPr>
        <p:spPr>
          <a:xfrm>
            <a:off x="2182708" y="6272784"/>
            <a:ext cx="6327648" cy="365125"/>
          </a:xfrm>
        </p:spPr>
        <p:txBody>
          <a:bodyPr/>
          <a:lstStyle>
            <a:lvl1pPr>
              <a:defRPr>
                <a:solidFill>
                  <a:schemeClr val="accent2">
                    <a:lumMod val="50000"/>
                  </a:schemeClr>
                </a:solidFill>
              </a:defRPr>
            </a:lvl1p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5B1FFFF-984A-4EE5-9BF2-EC9310C878F1}" type="datetimeFigureOut">
              <a:rPr lang="en-US" dirty="0"/>
              <a:t>5/21/2023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03271C1-B42E-4A60-A25F-0185B888604B}" type="datetimeFigureOut">
              <a:rPr lang="en-US" dirty="0"/>
              <a:t>5/21/2023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0416292-3725-4763-8973-4C59F0403D99}" type="datetimeFigureOut">
              <a:rPr lang="en-US" dirty="0"/>
              <a:t>5/21/2023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6996D1-8909-469F-911A-4C12C68BF5D9}" type="datetimeFigureOut">
              <a:rPr lang="en-US" dirty="0"/>
              <a:t>5/21/2023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16A73BC-5D11-4675-B334-102E1E8C9B50}" type="datetimeFigureOut">
              <a:rPr lang="en-US" dirty="0"/>
              <a:t>5/21/2023</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2">
                    <a:lumMod val="75000"/>
                  </a:schemeClr>
                </a:solidFill>
              </a:defRPr>
            </a:lvl1pPr>
          </a:lstStyle>
          <a:p>
            <a:fld id="{27B8E45F-652B-4E89-8925-000B0AB8FD98}" type="datetimeFigureOut">
              <a:rPr lang="en-US" dirty="0"/>
              <a:t>5/21/2023</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accent2">
                    <a:lumMod val="50000"/>
                  </a:schemeClr>
                </a:solidFill>
              </a:defRPr>
            </a:lvl1pPr>
          </a:lstStyle>
          <a:p>
            <a:fld id="{C4A3462A-2D5B-48AF-A3D4-EF8A90A50A80}" type="datetimeFigureOut">
              <a:rPr lang="en-US" dirty="0"/>
              <a:t>5/21/2023</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accent2">
                    <a:lumMod val="50000"/>
                  </a:schemeClr>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2">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ransition spd="slow">
    <p:wipe/>
  </p:transition>
  <p:hf sldNum="0" hdr="0" ftr="0" dt="0"/>
  <p:txStyles>
    <p:titleStyle>
      <a:lvl1pPr algn="l" defTabSz="914400" rtl="0" eaLnBrk="1" latinLnBrk="0" hangingPunct="1">
        <a:lnSpc>
          <a:spcPct val="90000"/>
        </a:lnSpc>
        <a:spcBef>
          <a:spcPct val="0"/>
        </a:spcBef>
        <a:buNone/>
        <a:defRPr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CE35224-5636-4EB3-ADC6-4220E14084B9}"/>
              </a:ext>
            </a:extLst>
          </p:cNvPr>
          <p:cNvSpPr>
            <a:spLocks noGrp="1"/>
          </p:cNvSpPr>
          <p:nvPr>
            <p:ph type="title"/>
          </p:nvPr>
        </p:nvSpPr>
        <p:spPr/>
        <p:txBody>
          <a:bodyPr/>
          <a:lstStyle/>
          <a:p>
            <a:r>
              <a:rPr lang="ar-JO" dirty="0"/>
              <a:t>ايقونة اقامة لعازر</a:t>
            </a:r>
            <a:endParaRPr lang="en-US" dirty="0"/>
          </a:p>
        </p:txBody>
      </p:sp>
      <p:pic>
        <p:nvPicPr>
          <p:cNvPr id="8" name="Content Placeholder 7">
            <a:extLst>
              <a:ext uri="{FF2B5EF4-FFF2-40B4-BE49-F238E27FC236}">
                <a16:creationId xmlns:a16="http://schemas.microsoft.com/office/drawing/2014/main" id="{0F455932-CD68-4E26-9AD3-1C2D8A002CDB}"/>
              </a:ext>
            </a:extLst>
          </p:cNvPr>
          <p:cNvPicPr>
            <a:picLocks noGrp="1" noChangeAspect="1"/>
          </p:cNvPicPr>
          <p:nvPr>
            <p:ph idx="1"/>
          </p:nvPr>
        </p:nvPicPr>
        <p:blipFill>
          <a:blip r:embed="rId2"/>
          <a:stretch>
            <a:fillRect/>
          </a:stretch>
        </p:blipFill>
        <p:spPr>
          <a:xfrm>
            <a:off x="0" y="0"/>
            <a:ext cx="8282609" cy="6858000"/>
          </a:xfrm>
        </p:spPr>
      </p:pic>
      <p:sp>
        <p:nvSpPr>
          <p:cNvPr id="6" name="Text Placeholder 5">
            <a:extLst>
              <a:ext uri="{FF2B5EF4-FFF2-40B4-BE49-F238E27FC236}">
                <a16:creationId xmlns:a16="http://schemas.microsoft.com/office/drawing/2014/main" id="{A60B1CAF-1DC0-47EC-8B01-04E6FA27B044}"/>
              </a:ext>
            </a:extLst>
          </p:cNvPr>
          <p:cNvSpPr>
            <a:spLocks noGrp="1"/>
          </p:cNvSpPr>
          <p:nvPr>
            <p:ph type="body" sz="half" idx="2"/>
          </p:nvPr>
        </p:nvSpPr>
        <p:spPr/>
        <p:txBody>
          <a:bodyPr>
            <a:normAutofit/>
          </a:bodyPr>
          <a:lstStyle/>
          <a:p>
            <a:r>
              <a:rPr lang="ar-JO" sz="2400" b="1" dirty="0"/>
              <a:t>عمل الطالب ليث حجازين</a:t>
            </a:r>
            <a:endParaRPr lang="en-US" sz="2400" b="1" dirty="0"/>
          </a:p>
        </p:txBody>
      </p:sp>
    </p:spTree>
    <p:extLst>
      <p:ext uri="{BB962C8B-B14F-4D97-AF65-F5344CB8AC3E}">
        <p14:creationId xmlns:p14="http://schemas.microsoft.com/office/powerpoint/2010/main" val="3282322529"/>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741A1652-193F-4336-B800-AEAF992AAEF2}"/>
              </a:ext>
            </a:extLst>
          </p:cNvPr>
          <p:cNvPicPr>
            <a:picLocks noGrp="1" noChangeAspect="1"/>
          </p:cNvPicPr>
          <p:nvPr>
            <p:ph idx="1"/>
          </p:nvPr>
        </p:nvPicPr>
        <p:blipFill>
          <a:blip r:embed="rId2"/>
          <a:stretch>
            <a:fillRect/>
          </a:stretch>
        </p:blipFill>
        <p:spPr>
          <a:xfrm>
            <a:off x="0" y="-39758"/>
            <a:ext cx="8282609" cy="6897757"/>
          </a:xfrm>
        </p:spPr>
      </p:pic>
      <p:sp>
        <p:nvSpPr>
          <p:cNvPr id="4" name="Text Placeholder 3">
            <a:extLst>
              <a:ext uri="{FF2B5EF4-FFF2-40B4-BE49-F238E27FC236}">
                <a16:creationId xmlns:a16="http://schemas.microsoft.com/office/drawing/2014/main" id="{B3F8ED2A-B327-489A-9A1A-8D0EDCDA84A1}"/>
              </a:ext>
            </a:extLst>
          </p:cNvPr>
          <p:cNvSpPr>
            <a:spLocks noGrp="1"/>
          </p:cNvSpPr>
          <p:nvPr>
            <p:ph type="body" sz="half" idx="2"/>
          </p:nvPr>
        </p:nvSpPr>
        <p:spPr>
          <a:xfrm>
            <a:off x="8629153" y="804861"/>
            <a:ext cx="3200400" cy="4363487"/>
          </a:xfrm>
        </p:spPr>
        <p:txBody>
          <a:bodyPr>
            <a:noAutofit/>
          </a:bodyPr>
          <a:lstStyle/>
          <a:p>
            <a:pPr algn="r" rtl="1"/>
            <a:r>
              <a:rPr lang="ar-JO" sz="2000" b="1" dirty="0">
                <a:solidFill>
                  <a:schemeClr val="tx1"/>
                </a:solidFill>
              </a:rPr>
              <a:t>يمكننا أن نقسم هذه الأيقونة إلى قسمين متجاورَين: </a:t>
            </a:r>
          </a:p>
          <a:p>
            <a:pPr marL="457200" indent="-457200" algn="r" rtl="1">
              <a:buFont typeface="Arial" panose="020B0604020202020204" pitchFamily="34" charset="0"/>
              <a:buChar char="•"/>
            </a:pPr>
            <a:r>
              <a:rPr lang="ar-JO" sz="2000" b="1" dirty="0">
                <a:solidFill>
                  <a:schemeClr val="tx1"/>
                </a:solidFill>
              </a:rPr>
              <a:t>القسم اليمين ويحوي لعازر، وعمّال الدفن واليهود الذين كانوا يقدّمون التعازي للأختَين، ورافقوهما حين رأياهما تنطلقان للقاء يسوع والذهاب إلى القبر.</a:t>
            </a:r>
          </a:p>
          <a:p>
            <a:pPr marL="457200" indent="-457200" algn="r" rtl="1">
              <a:buFont typeface="Arial" panose="020B0604020202020204" pitchFamily="34" charset="0"/>
              <a:buChar char="•"/>
            </a:pPr>
            <a:r>
              <a:rPr lang="ar-JO" sz="2000" b="1" dirty="0">
                <a:solidFill>
                  <a:schemeClr val="tx1"/>
                </a:solidFill>
              </a:rPr>
              <a:t> القسم اليسار ويحوي يسوع وتلاميذه خلفه. </a:t>
            </a:r>
          </a:p>
          <a:p>
            <a:pPr marL="342900" indent="-342900" algn="r" rtl="1">
              <a:buFont typeface="Arial" panose="020B0604020202020204" pitchFamily="34" charset="0"/>
              <a:buChar char="•"/>
            </a:pPr>
            <a:r>
              <a:rPr lang="ar-JO" sz="2000" b="1" i="1" dirty="0">
                <a:solidFill>
                  <a:schemeClr val="tx1"/>
                </a:solidFill>
              </a:rPr>
              <a:t>وفي الوسط مريم ومرتا تسجدان</a:t>
            </a:r>
            <a:endParaRPr lang="en-US" sz="2000" dirty="0">
              <a:solidFill>
                <a:schemeClr val="tx1"/>
              </a:solidFill>
            </a:endParaRPr>
          </a:p>
        </p:txBody>
      </p:sp>
    </p:spTree>
    <p:extLst>
      <p:ext uri="{BB962C8B-B14F-4D97-AF65-F5344CB8AC3E}">
        <p14:creationId xmlns:p14="http://schemas.microsoft.com/office/powerpoint/2010/main" val="3812249509"/>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A35DC-0E5E-4669-A02F-8052A9CB9041}"/>
              </a:ext>
            </a:extLst>
          </p:cNvPr>
          <p:cNvSpPr>
            <a:spLocks noGrp="1"/>
          </p:cNvSpPr>
          <p:nvPr>
            <p:ph type="title"/>
          </p:nvPr>
        </p:nvSpPr>
        <p:spPr>
          <a:xfrm>
            <a:off x="8549640" y="-13252"/>
            <a:ext cx="3200400" cy="1229802"/>
          </a:xfrm>
        </p:spPr>
        <p:txBody>
          <a:bodyPr>
            <a:normAutofit/>
          </a:bodyPr>
          <a:lstStyle/>
          <a:p>
            <a:pPr algn="ctr"/>
            <a:r>
              <a:rPr lang="ar-JO" sz="3600" dirty="0">
                <a:solidFill>
                  <a:schemeClr val="tx1"/>
                </a:solidFill>
              </a:rPr>
              <a:t>القسم الاول(الايمن)</a:t>
            </a:r>
            <a:endParaRPr lang="en-US" sz="3600" dirty="0">
              <a:solidFill>
                <a:schemeClr val="tx1"/>
              </a:solidFill>
            </a:endParaRPr>
          </a:p>
        </p:txBody>
      </p:sp>
      <p:pic>
        <p:nvPicPr>
          <p:cNvPr id="6" name="Content Placeholder 5">
            <a:extLst>
              <a:ext uri="{FF2B5EF4-FFF2-40B4-BE49-F238E27FC236}">
                <a16:creationId xmlns:a16="http://schemas.microsoft.com/office/drawing/2014/main" id="{853D4040-60CC-4F9A-BC95-D3430A3C9283}"/>
              </a:ext>
            </a:extLst>
          </p:cNvPr>
          <p:cNvPicPr>
            <a:picLocks noGrp="1" noChangeAspect="1"/>
          </p:cNvPicPr>
          <p:nvPr>
            <p:ph idx="1"/>
          </p:nvPr>
        </p:nvPicPr>
        <p:blipFill>
          <a:blip r:embed="rId2"/>
          <a:stretch>
            <a:fillRect/>
          </a:stretch>
        </p:blipFill>
        <p:spPr>
          <a:xfrm>
            <a:off x="0" y="-94169"/>
            <a:ext cx="8297334" cy="6952169"/>
          </a:xfrm>
        </p:spPr>
      </p:pic>
      <p:sp>
        <p:nvSpPr>
          <p:cNvPr id="4" name="Text Placeholder 3">
            <a:extLst>
              <a:ext uri="{FF2B5EF4-FFF2-40B4-BE49-F238E27FC236}">
                <a16:creationId xmlns:a16="http://schemas.microsoft.com/office/drawing/2014/main" id="{351E4E66-4530-40E5-BAAF-937BCC8FE495}"/>
              </a:ext>
            </a:extLst>
          </p:cNvPr>
          <p:cNvSpPr>
            <a:spLocks noGrp="1"/>
          </p:cNvSpPr>
          <p:nvPr>
            <p:ph type="body" sz="half" idx="2"/>
          </p:nvPr>
        </p:nvSpPr>
        <p:spPr>
          <a:xfrm>
            <a:off x="8549640" y="1216550"/>
            <a:ext cx="3452706" cy="5045102"/>
          </a:xfrm>
        </p:spPr>
        <p:txBody>
          <a:bodyPr>
            <a:noAutofit/>
          </a:bodyPr>
          <a:lstStyle/>
          <a:p>
            <a:pPr algn="r" rtl="1"/>
            <a:r>
              <a:rPr lang="ar-JO" sz="2000" b="1" i="1" dirty="0">
                <a:solidFill>
                  <a:schemeClr val="tx1"/>
                </a:solidFill>
              </a:rPr>
              <a:t>إنّه عالم الأموات. جبل وفيه القبر، وهو فتحة في صخرة، لعازر ملفوف بالأكفان يقف في وسط القبر، وعن يمينه مجموعة من اليهود نميّز بينهم فرّيسيّون أتقياء يعتمرون العمامة التقليديّة. واحد منهم يسدّ فمه من رائحة النتن الصادرة عن القبر المفتوح. من عادة الأيقونات أن تجعل مجموعة اليهود في الوسط بين الجبلَين، وكأنّها آتية لترى ما سيحدث. لكنّ رسّام هذه الأيقونة جعل هذه المجموعة إلى جانب لعازر، عالم الأموات، لأنّهم لم يؤمنوا بكلام الحياة الأبديّة الّذي كان المسيح يعلنه للناس. ونجد أيضًا شخصان، ربّما هما من عمّال الدفن، وهما شابّان واحد يحمل حجر القبر الذي أزاحه، والآخر يفكّ لفافات الكفن، لأنّ يسوع أمر وقال: «حلّوه ودعوه يذهب».</a:t>
            </a:r>
            <a:endParaRPr lang="en-US" sz="2000" b="1" i="1" dirty="0">
              <a:solidFill>
                <a:schemeClr val="tx1"/>
              </a:solidFill>
            </a:endParaRPr>
          </a:p>
          <a:p>
            <a:pPr algn="r" rtl="1"/>
            <a:endParaRPr lang="en-US" sz="2000" dirty="0">
              <a:solidFill>
                <a:schemeClr val="tx1"/>
              </a:solidFill>
            </a:endParaRPr>
          </a:p>
        </p:txBody>
      </p:sp>
    </p:spTree>
    <p:extLst>
      <p:ext uri="{BB962C8B-B14F-4D97-AF65-F5344CB8AC3E}">
        <p14:creationId xmlns:p14="http://schemas.microsoft.com/office/powerpoint/2010/main" val="3488375647"/>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FFC40-2970-401E-B9BD-9EFCBC05114E}"/>
              </a:ext>
            </a:extLst>
          </p:cNvPr>
          <p:cNvSpPr>
            <a:spLocks noGrp="1"/>
          </p:cNvSpPr>
          <p:nvPr>
            <p:ph type="title"/>
          </p:nvPr>
        </p:nvSpPr>
        <p:spPr>
          <a:xfrm>
            <a:off x="8549640" y="0"/>
            <a:ext cx="3200400" cy="1008490"/>
          </a:xfrm>
        </p:spPr>
        <p:txBody>
          <a:bodyPr/>
          <a:lstStyle/>
          <a:p>
            <a:pPr algn="ctr"/>
            <a:r>
              <a:rPr lang="ar-JO" dirty="0">
                <a:solidFill>
                  <a:schemeClr val="tx1"/>
                </a:solidFill>
              </a:rPr>
              <a:t>القسم الثاني(الايسر)</a:t>
            </a:r>
            <a:endParaRPr lang="en-US" dirty="0">
              <a:solidFill>
                <a:schemeClr val="tx1"/>
              </a:solidFill>
            </a:endParaRPr>
          </a:p>
        </p:txBody>
      </p:sp>
      <p:sp>
        <p:nvSpPr>
          <p:cNvPr id="4" name="Text Placeholder 3">
            <a:extLst>
              <a:ext uri="{FF2B5EF4-FFF2-40B4-BE49-F238E27FC236}">
                <a16:creationId xmlns:a16="http://schemas.microsoft.com/office/drawing/2014/main" id="{42BC82A7-2309-453E-9D9A-981D4D9A1FB5}"/>
              </a:ext>
            </a:extLst>
          </p:cNvPr>
          <p:cNvSpPr>
            <a:spLocks noGrp="1"/>
          </p:cNvSpPr>
          <p:nvPr>
            <p:ph type="body" sz="half" idx="2"/>
          </p:nvPr>
        </p:nvSpPr>
        <p:spPr/>
        <p:txBody>
          <a:bodyPr>
            <a:noAutofit/>
          </a:bodyPr>
          <a:lstStyle/>
          <a:p>
            <a:pPr algn="r" rtl="1"/>
            <a:r>
              <a:rPr lang="ar-JO" sz="2400" b="1" i="1" dirty="0">
                <a:solidFill>
                  <a:schemeClr val="tx1"/>
                </a:solidFill>
              </a:rPr>
              <a:t>في مقدّمة المجموعة على اليسار، المسيح في المقدّمة، يمسك بيده اليسرى لفافة، ويمدّ يده اليمنى بحركة بركة وأمر: «يا لعازر اخرج من القبر». خلف المسيح نجد الرسل بطرس ويوحنّا الإنجيليّ وأندراوس. إنّها مجموعة الحياة. لا يبدو على الرسل الخوف والارتياب، بل التساؤل للفهم والاحترام</a:t>
            </a:r>
          </a:p>
          <a:p>
            <a:endParaRPr lang="en-US" sz="2400" dirty="0">
              <a:solidFill>
                <a:schemeClr val="tx1"/>
              </a:solidFill>
            </a:endParaRPr>
          </a:p>
          <a:p>
            <a:endParaRPr lang="en-US" sz="2400" dirty="0">
              <a:solidFill>
                <a:schemeClr val="tx1"/>
              </a:solidFill>
            </a:endParaRPr>
          </a:p>
        </p:txBody>
      </p:sp>
      <p:pic>
        <p:nvPicPr>
          <p:cNvPr id="5" name="Content Placeholder 5">
            <a:extLst>
              <a:ext uri="{FF2B5EF4-FFF2-40B4-BE49-F238E27FC236}">
                <a16:creationId xmlns:a16="http://schemas.microsoft.com/office/drawing/2014/main" id="{C92110B5-639D-402D-B7E3-AE87C9528519}"/>
              </a:ext>
            </a:extLst>
          </p:cNvPr>
          <p:cNvPicPr>
            <a:picLocks noGrp="1" noChangeAspect="1"/>
          </p:cNvPicPr>
          <p:nvPr>
            <p:ph idx="1"/>
          </p:nvPr>
        </p:nvPicPr>
        <p:blipFill>
          <a:blip r:embed="rId2"/>
          <a:stretch>
            <a:fillRect/>
          </a:stretch>
        </p:blipFill>
        <p:spPr>
          <a:xfrm>
            <a:off x="0" y="0"/>
            <a:ext cx="8322365" cy="6858000"/>
          </a:xfrm>
        </p:spPr>
      </p:pic>
    </p:spTree>
    <p:extLst>
      <p:ext uri="{BB962C8B-B14F-4D97-AF65-F5344CB8AC3E}">
        <p14:creationId xmlns:p14="http://schemas.microsoft.com/office/powerpoint/2010/main" val="2494420648"/>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5A4B2-9531-4D33-8BCF-6F5CDFB2C103}"/>
              </a:ext>
            </a:extLst>
          </p:cNvPr>
          <p:cNvSpPr>
            <a:spLocks noGrp="1"/>
          </p:cNvSpPr>
          <p:nvPr>
            <p:ph type="title"/>
          </p:nvPr>
        </p:nvSpPr>
        <p:spPr>
          <a:xfrm>
            <a:off x="8668910" y="0"/>
            <a:ext cx="3200400" cy="554603"/>
          </a:xfrm>
        </p:spPr>
        <p:txBody>
          <a:bodyPr/>
          <a:lstStyle/>
          <a:p>
            <a:pPr algn="ctr" rtl="1"/>
            <a:r>
              <a:rPr lang="ar-JO" dirty="0">
                <a:solidFill>
                  <a:schemeClr val="tx1"/>
                </a:solidFill>
              </a:rPr>
              <a:t>الوسط</a:t>
            </a:r>
            <a:endParaRPr lang="en-US" dirty="0">
              <a:solidFill>
                <a:schemeClr val="tx1"/>
              </a:solidFill>
            </a:endParaRPr>
          </a:p>
        </p:txBody>
      </p:sp>
      <p:pic>
        <p:nvPicPr>
          <p:cNvPr id="6" name="Content Placeholder 5">
            <a:extLst>
              <a:ext uri="{FF2B5EF4-FFF2-40B4-BE49-F238E27FC236}">
                <a16:creationId xmlns:a16="http://schemas.microsoft.com/office/drawing/2014/main" id="{9A1E10C0-49B7-470E-85B9-4E74B5051B4D}"/>
              </a:ext>
            </a:extLst>
          </p:cNvPr>
          <p:cNvPicPr>
            <a:picLocks noGrp="1" noChangeAspect="1"/>
          </p:cNvPicPr>
          <p:nvPr>
            <p:ph idx="1"/>
          </p:nvPr>
        </p:nvPicPr>
        <p:blipFill>
          <a:blip r:embed="rId2"/>
          <a:stretch>
            <a:fillRect/>
          </a:stretch>
        </p:blipFill>
        <p:spPr>
          <a:xfrm>
            <a:off x="0" y="-94169"/>
            <a:ext cx="8297334" cy="6952169"/>
          </a:xfrm>
        </p:spPr>
      </p:pic>
      <p:sp>
        <p:nvSpPr>
          <p:cNvPr id="4" name="Text Placeholder 3">
            <a:extLst>
              <a:ext uri="{FF2B5EF4-FFF2-40B4-BE49-F238E27FC236}">
                <a16:creationId xmlns:a16="http://schemas.microsoft.com/office/drawing/2014/main" id="{7E520DC4-31C3-4236-BF03-00DD2A68E803}"/>
              </a:ext>
            </a:extLst>
          </p:cNvPr>
          <p:cNvSpPr>
            <a:spLocks noGrp="1"/>
          </p:cNvSpPr>
          <p:nvPr>
            <p:ph type="body" sz="half" idx="2"/>
          </p:nvPr>
        </p:nvSpPr>
        <p:spPr>
          <a:xfrm>
            <a:off x="8668910" y="687125"/>
            <a:ext cx="3523090" cy="6071484"/>
          </a:xfrm>
        </p:spPr>
        <p:txBody>
          <a:bodyPr>
            <a:noAutofit/>
          </a:bodyPr>
          <a:lstStyle/>
          <a:p>
            <a:pPr algn="r" rtl="1"/>
            <a:r>
              <a:rPr lang="ar-JO" sz="2000" b="1" i="1" dirty="0">
                <a:solidFill>
                  <a:schemeClr val="tx1"/>
                </a:solidFill>
              </a:rPr>
              <a:t>نجد بين الجبلين أسوار أورشليم. فبيت عنيا حيث تمّت المعجزة قريبة من أورشليم. وعند قدمي المسيح نجد مرتا ومريم. مرتا تنظر إلى يسوع راجية، ومريم تنحني إلى قدميه تمسحهما.</a:t>
            </a:r>
          </a:p>
          <a:p>
            <a:pPr algn="r" rtl="1"/>
            <a:r>
              <a:rPr lang="ar-JO" sz="2000" b="1" i="1" dirty="0">
                <a:solidFill>
                  <a:schemeClr val="tx1"/>
                </a:solidFill>
              </a:rPr>
              <a:t>  يقف خلف مريم يهوذا الإسخريوطيّ الخائن، وهو من تلاميذ المسيح. إنّه يقف مع مجموعة الموت، بسبب سوء نواياه، يشير يهوذا إلى مرتا محتجًّا، ويضع يمينه على فمه متحسّرًا.</a:t>
            </a:r>
          </a:p>
          <a:p>
            <a:pPr algn="r" rtl="1"/>
            <a:r>
              <a:rPr lang="ar-JO" sz="2000" b="1" i="1" dirty="0">
                <a:solidFill>
                  <a:schemeClr val="tx1"/>
                </a:solidFill>
              </a:rPr>
              <a:t>ففي رواية غسل أرجل التلاميذ، حين رأى يهوذا أنّ مريم سكبت الطيب الغالي الثمن قال: ما هذا التبذير؟ لو بعنا الطيب ووزّعنا ثمنه على الفقراء ألا يكون ذلك أفضل؟ وما قال هذا حبًّا بالفقراء بل طمعًا. لأنّه كان أمين صندوق التبرعات التي يقدّمها الناس للتلاميذ ورسله، وكان يختلس من هذا الصندوق.</a:t>
            </a:r>
          </a:p>
          <a:p>
            <a:endParaRPr lang="en-US" sz="2000" dirty="0">
              <a:solidFill>
                <a:schemeClr val="tx1"/>
              </a:solidFill>
            </a:endParaRPr>
          </a:p>
          <a:p>
            <a:endParaRPr lang="en-US" sz="2000" dirty="0">
              <a:solidFill>
                <a:schemeClr val="tx1"/>
              </a:solidFill>
            </a:endParaRPr>
          </a:p>
        </p:txBody>
      </p:sp>
    </p:spTree>
    <p:extLst>
      <p:ext uri="{BB962C8B-B14F-4D97-AF65-F5344CB8AC3E}">
        <p14:creationId xmlns:p14="http://schemas.microsoft.com/office/powerpoint/2010/main" val="4000758059"/>
      </p:ext>
    </p:extLst>
  </p:cSld>
  <p:clrMapOvr>
    <a:masterClrMapping/>
  </p:clrMapOvr>
  <p:transition spd="slow">
    <p:wip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84ACB6"/>
      </a:dk2>
      <a:lt2>
        <a:srgbClr val="EBE9DD"/>
      </a:lt2>
      <a:accent1>
        <a:srgbClr val="6F8183"/>
      </a:accent1>
      <a:accent2>
        <a:srgbClr val="967E96"/>
      </a:accent2>
      <a:accent3>
        <a:srgbClr val="CCC893"/>
      </a:accent3>
      <a:accent4>
        <a:srgbClr val="A54D74"/>
      </a:accent4>
      <a:accent5>
        <a:srgbClr val="949C6B"/>
      </a:accent5>
      <a:accent6>
        <a:srgbClr val="766A50"/>
      </a:accent6>
      <a:hlink>
        <a:srgbClr val="CC6600"/>
      </a:hlink>
      <a:folHlink>
        <a:srgbClr val="777777"/>
      </a:folHlink>
    </a:clrScheme>
    <a:fontScheme name="Wood Type">
      <a:majorFont>
        <a:latin typeface="Century Gothic" panose="020B0502020202020204"/>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man Old Style" panose="02050604050505020204"/>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8E89CD47-BF55-4DDE-B823-2283AA7E7695}"/>
    </a:ext>
  </a:extLst>
</a:theme>
</file>

<file path=docProps/app.xml><?xml version="1.0" encoding="utf-8"?>
<Properties xmlns="http://schemas.openxmlformats.org/officeDocument/2006/extended-properties" xmlns:vt="http://schemas.openxmlformats.org/officeDocument/2006/docPropsVTypes">
  <Template>TM03090434[[fn=Wood Type]]</Template>
  <TotalTime>19</TotalTime>
  <Words>375</Words>
  <Application>Microsoft Office PowerPoint</Application>
  <PresentationFormat>Widescreen</PresentationFormat>
  <Paragraphs>14</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Bookman Old Style</vt:lpstr>
      <vt:lpstr>Century Gothic</vt:lpstr>
      <vt:lpstr>Tahoma</vt:lpstr>
      <vt:lpstr>Times New Roman</vt:lpstr>
      <vt:lpstr>Wingdings</vt:lpstr>
      <vt:lpstr>Wood Type</vt:lpstr>
      <vt:lpstr>ايقونة اقامة لعازر</vt:lpstr>
      <vt:lpstr>PowerPoint Presentation</vt:lpstr>
      <vt:lpstr>القسم الاول(الايمن)</vt:lpstr>
      <vt:lpstr>القسم الثاني(الايسر)</vt:lpstr>
      <vt:lpstr>الوسط</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ايقونة اقامة لعازر</dc:title>
  <dc:creator>T.AlBqaeen</dc:creator>
  <cp:lastModifiedBy>T.AlBqaeen</cp:lastModifiedBy>
  <cp:revision>2</cp:revision>
  <dcterms:created xsi:type="dcterms:W3CDTF">2023-05-21T09:49:18Z</dcterms:created>
  <dcterms:modified xsi:type="dcterms:W3CDTF">2023-05-21T10:08:34Z</dcterms:modified>
</cp:coreProperties>
</file>