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Roboto Slab"/>
      <p:regular r:id="rId13"/>
      <p:bold r:id="rId14"/>
    </p:embeddedFont>
    <p:embeddedFont>
      <p:font typeface="Roboto"/>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RobotoSlab-regular.fntdata"/><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regular.fntdata"/><Relationship Id="rId14" Type="http://schemas.openxmlformats.org/officeDocument/2006/relationships/font" Target="fonts/RobotoSlab-bold.fntdata"/><Relationship Id="rId17" Type="http://schemas.openxmlformats.org/officeDocument/2006/relationships/font" Target="fonts/Roboto-italic.fntdata"/><Relationship Id="rId16" Type="http://schemas.openxmlformats.org/officeDocument/2006/relationships/font" Target="fonts/Roboto-bold.fntdata"/><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font" Target="fonts/Roboto-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247b7cd9f30_2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247b7cd9f30_2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247b7cd9f30_2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247b7cd9f30_2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247b7cd9f30_2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247b7cd9f30_2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247b7cd9f30_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247b7cd9f30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247b7cd9f30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247b7cd9f30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247b7cd9f30_2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247b7cd9f30_2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1524800" y="672606"/>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Google Shape;11;p2"/>
          <p:cNvSpPr/>
          <p:nvPr/>
        </p:nvSpPr>
        <p:spPr>
          <a:xfrm rot="10800000">
            <a:off x="6537563" y="3342925"/>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Google Shape;12;p2"/>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3" name="Google Shape;13;p2"/>
          <p:cNvSpPr txBox="1"/>
          <p:nvPr>
            <p:ph type="ctrTitle"/>
          </p:nvPr>
        </p:nvSpPr>
        <p:spPr>
          <a:xfrm>
            <a:off x="1680302" y="1188925"/>
            <a:ext cx="5783400" cy="1457400"/>
          </a:xfrm>
          <a:prstGeom prst="rect">
            <a:avLst/>
          </a:prstGeom>
        </p:spPr>
        <p:txBody>
          <a:bodyPr anchorCtr="0" anchor="b" bIns="91425" lIns="91425" spcFirstLastPara="1" rIns="91425" wrap="square" tIns="91425">
            <a:norm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4" name="Google Shape;14;p2"/>
          <p:cNvSpPr txBox="1"/>
          <p:nvPr>
            <p:ph idx="1" type="subTitle"/>
          </p:nvPr>
        </p:nvSpPr>
        <p:spPr>
          <a:xfrm>
            <a:off x="1680302" y="3049450"/>
            <a:ext cx="5783400" cy="9090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5" name="Google Shape;15;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2" name="Shape 52"/>
        <p:cNvGrpSpPr/>
        <p:nvPr/>
      </p:nvGrpSpPr>
      <p:grpSpPr>
        <a:xfrm>
          <a:off x="0" y="0"/>
          <a:ext cx="0" cy="0"/>
          <a:chOff x="0" y="0"/>
          <a:chExt cx="0" cy="0"/>
        </a:xfrm>
      </p:grpSpPr>
      <p:sp>
        <p:nvSpPr>
          <p:cNvPr id="53" name="Google Shape;53;p11"/>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1"/>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Google Shape;55;p11"/>
          <p:cNvSpPr txBox="1"/>
          <p:nvPr>
            <p:ph idx="1" type="body"/>
          </p:nvPr>
        </p:nvSpPr>
        <p:spPr>
          <a:xfrm>
            <a:off x="387900" y="2919450"/>
            <a:ext cx="83682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6" name="Google Shape;56;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7" name="Shape 57"/>
        <p:cNvGrpSpPr/>
        <p:nvPr/>
      </p:nvGrpSpPr>
      <p:grpSpPr>
        <a:xfrm>
          <a:off x="0" y="0"/>
          <a:ext cx="0" cy="0"/>
          <a:chOff x="0" y="0"/>
          <a:chExt cx="0" cy="0"/>
        </a:xfrm>
      </p:grpSpPr>
      <p:sp>
        <p:nvSpPr>
          <p:cNvPr id="58" name="Google Shape;58;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6" name="Shape 16"/>
        <p:cNvGrpSpPr/>
        <p:nvPr/>
      </p:nvGrpSpPr>
      <p:grpSpPr>
        <a:xfrm>
          <a:off x="0" y="0"/>
          <a:ext cx="0" cy="0"/>
          <a:chOff x="0" y="0"/>
          <a:chExt cx="0" cy="0"/>
        </a:xfrm>
      </p:grpSpPr>
      <p:cxnSp>
        <p:nvCxnSpPr>
          <p:cNvPr id="17" name="Google Shape;17;p3"/>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8" name="Google Shape;18;p3"/>
          <p:cNvSpPr txBox="1"/>
          <p:nvPr>
            <p:ph type="title"/>
          </p:nvPr>
        </p:nvSpPr>
        <p:spPr>
          <a:xfrm>
            <a:off x="480750" y="1764950"/>
            <a:ext cx="8222100" cy="907500"/>
          </a:xfrm>
          <a:prstGeom prst="rect">
            <a:avLst/>
          </a:prstGeom>
        </p:spPr>
        <p:txBody>
          <a:bodyPr anchorCtr="0" anchor="b" bIns="91425" lIns="91425" spcFirstLastPara="1" rIns="91425" wrap="square" tIns="91425">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9" name="Google Shape;19;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cxnSp>
        <p:nvCxnSpPr>
          <p:cNvPr id="21" name="Google Shape;21;p4"/>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2" name="Google Shape;22;p4"/>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Google Shape;23;p4"/>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4" name="Google Shape;24;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5" name="Shape 25"/>
        <p:cNvGrpSpPr/>
        <p:nvPr/>
      </p:nvGrpSpPr>
      <p:grpSpPr>
        <a:xfrm>
          <a:off x="0" y="0"/>
          <a:ext cx="0" cy="0"/>
          <a:chOff x="0" y="0"/>
          <a:chExt cx="0" cy="0"/>
        </a:xfrm>
      </p:grpSpPr>
      <p:cxnSp>
        <p:nvCxnSpPr>
          <p:cNvPr id="26" name="Google Shape;26;p5"/>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7" name="Google Shape;27;p5"/>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Google Shape;28;p5"/>
          <p:cNvSpPr txBox="1"/>
          <p:nvPr>
            <p:ph idx="1" type="body"/>
          </p:nvPr>
        </p:nvSpPr>
        <p:spPr>
          <a:xfrm>
            <a:off x="387900" y="1489825"/>
            <a:ext cx="3999900" cy="3078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9" name="Google Shape;29;p5"/>
          <p:cNvSpPr txBox="1"/>
          <p:nvPr>
            <p:ph idx="2" type="body"/>
          </p:nvPr>
        </p:nvSpPr>
        <p:spPr>
          <a:xfrm>
            <a:off x="4756200" y="1489825"/>
            <a:ext cx="3999900" cy="3078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0" name="Google Shape;30;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6"/>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Google Shape;33;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4" name="Shape 34"/>
        <p:cNvGrpSpPr/>
        <p:nvPr/>
      </p:nvGrpSpPr>
      <p:grpSpPr>
        <a:xfrm>
          <a:off x="0" y="0"/>
          <a:ext cx="0" cy="0"/>
          <a:chOff x="0" y="0"/>
          <a:chExt cx="0" cy="0"/>
        </a:xfrm>
      </p:grpSpPr>
      <p:cxnSp>
        <p:nvCxnSpPr>
          <p:cNvPr id="35" name="Google Shape;35;p7"/>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6" name="Google Shape;36;p7"/>
          <p:cNvSpPr txBox="1"/>
          <p:nvPr>
            <p:ph type="title"/>
          </p:nvPr>
        </p:nvSpPr>
        <p:spPr>
          <a:xfrm>
            <a:off x="3879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7" name="Google Shape;37;p7"/>
          <p:cNvSpPr txBox="1"/>
          <p:nvPr>
            <p:ph idx="1" type="body"/>
          </p:nvPr>
        </p:nvSpPr>
        <p:spPr>
          <a:xfrm>
            <a:off x="387900" y="1594025"/>
            <a:ext cx="2808000" cy="26811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8" name="Google Shape;38;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9" name="Shape 39"/>
        <p:cNvGrpSpPr/>
        <p:nvPr/>
      </p:nvGrpSpPr>
      <p:grpSpPr>
        <a:xfrm>
          <a:off x="0" y="0"/>
          <a:ext cx="0" cy="0"/>
          <a:chOff x="0" y="0"/>
          <a:chExt cx="0" cy="0"/>
        </a:xfrm>
      </p:grpSpPr>
      <p:sp>
        <p:nvSpPr>
          <p:cNvPr id="40" name="Google Shape;40;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Google Shape;41;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2" name="Shape 42"/>
        <p:cNvGrpSpPr/>
        <p:nvPr/>
      </p:nvGrpSpPr>
      <p:grpSpPr>
        <a:xfrm>
          <a:off x="0" y="0"/>
          <a:ext cx="0" cy="0"/>
          <a:chOff x="0" y="0"/>
          <a:chExt cx="0" cy="0"/>
        </a:xfrm>
      </p:grpSpPr>
      <p:sp>
        <p:nvSpPr>
          <p:cNvPr id="43" name="Google Shape;43;p9"/>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4" name="Google Shape;44;p9"/>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5" name="Google Shape;45;p9"/>
          <p:cNvSpPr txBox="1"/>
          <p:nvPr>
            <p:ph type="title"/>
          </p:nvPr>
        </p:nvSpPr>
        <p:spPr>
          <a:xfrm>
            <a:off x="265500" y="1209075"/>
            <a:ext cx="4045200" cy="1506300"/>
          </a:xfrm>
          <a:prstGeom prst="rect">
            <a:avLst/>
          </a:prstGeom>
        </p:spPr>
        <p:txBody>
          <a:bodyPr anchorCtr="0" anchor="b" bIns="91425" lIns="91425" spcFirstLastPara="1" rIns="91425" wrap="square" tIns="91425">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6" name="Google Shape;46;p9"/>
          <p:cNvSpPr txBox="1"/>
          <p:nvPr>
            <p:ph idx="1" type="subTitle"/>
          </p:nvPr>
        </p:nvSpPr>
        <p:spPr>
          <a:xfrm>
            <a:off x="265500" y="27690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7" name="Google Shape;47;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8" name="Google Shape;48;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9" name="Shape 49"/>
        <p:cNvGrpSpPr/>
        <p:nvPr/>
      </p:nvGrpSpPr>
      <p:grpSpPr>
        <a:xfrm>
          <a:off x="0" y="0"/>
          <a:ext cx="0" cy="0"/>
          <a:chOff x="0" y="0"/>
          <a:chExt cx="0" cy="0"/>
        </a:xfrm>
      </p:grpSpPr>
      <p:sp>
        <p:nvSpPr>
          <p:cNvPr id="50" name="Google Shape;50;p10"/>
          <p:cNvSpPr txBox="1"/>
          <p:nvPr>
            <p:ph idx="1" type="body"/>
          </p:nvPr>
        </p:nvSpPr>
        <p:spPr>
          <a:xfrm>
            <a:off x="319500" y="423372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1" name="Google Shape;51;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rina">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normAutofit/>
          </a:bodyPr>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Google Shape;7;p1"/>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5.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8.jp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 Id="rId3"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13"/>
          <p:cNvSpPr txBox="1"/>
          <p:nvPr>
            <p:ph type="ctrTitle"/>
          </p:nvPr>
        </p:nvSpPr>
        <p:spPr>
          <a:xfrm>
            <a:off x="1680302" y="1188925"/>
            <a:ext cx="5783400" cy="1457400"/>
          </a:xfrm>
          <a:prstGeom prst="rect">
            <a:avLst/>
          </a:prstGeom>
        </p:spPr>
        <p:txBody>
          <a:bodyPr anchorCtr="0" anchor="b" bIns="91425" lIns="91425" spcFirstLastPara="1" rIns="91425" wrap="square" tIns="91425">
            <a:normAutofit/>
          </a:bodyPr>
          <a:lstStyle/>
          <a:p>
            <a:pPr indent="0" lvl="0" marL="0" rtl="1" algn="r">
              <a:spcBef>
                <a:spcPts val="0"/>
              </a:spcBef>
              <a:spcAft>
                <a:spcPts val="0"/>
              </a:spcAft>
              <a:buNone/>
            </a:pPr>
            <a:r>
              <a:rPr lang="en"/>
              <a:t>السمنة ضارة</a:t>
            </a:r>
            <a:endParaRPr/>
          </a:p>
          <a:p>
            <a:pPr indent="0" lvl="0" marL="0" rtl="1" algn="r">
              <a:spcBef>
                <a:spcPts val="0"/>
              </a:spcBef>
              <a:spcAft>
                <a:spcPts val="0"/>
              </a:spcAft>
              <a:buNone/>
            </a:pPr>
            <a:r>
              <a:t/>
            </a:r>
            <a:endParaRPr/>
          </a:p>
        </p:txBody>
      </p:sp>
      <p:sp>
        <p:nvSpPr>
          <p:cNvPr id="64" name="Google Shape;64;p13"/>
          <p:cNvSpPr txBox="1"/>
          <p:nvPr>
            <p:ph idx="1" type="subTitle"/>
          </p:nvPr>
        </p:nvSpPr>
        <p:spPr>
          <a:xfrm>
            <a:off x="3856125" y="1833460"/>
            <a:ext cx="4242600" cy="738300"/>
          </a:xfrm>
          <a:prstGeom prst="rect">
            <a:avLst/>
          </a:prstGeom>
        </p:spPr>
        <p:txBody>
          <a:bodyPr anchorCtr="0" anchor="t" bIns="91425" lIns="91425" spcFirstLastPara="1" rIns="91425" wrap="square" tIns="91425">
            <a:normAutofit fontScale="62500" lnSpcReduction="20000"/>
          </a:bodyPr>
          <a:lstStyle/>
          <a:p>
            <a:pPr indent="0" lvl="0" marL="0" rtl="0" algn="l">
              <a:lnSpc>
                <a:spcPct val="175000"/>
              </a:lnSpc>
              <a:spcBef>
                <a:spcPts val="0"/>
              </a:spcBef>
              <a:spcAft>
                <a:spcPts val="0"/>
              </a:spcAft>
              <a:buClr>
                <a:schemeClr val="dk1"/>
              </a:buClr>
              <a:buSzPct val="104761"/>
              <a:buFont typeface="Arial"/>
              <a:buNone/>
            </a:pPr>
            <a:r>
              <a:t/>
            </a:r>
            <a:endParaRPr sz="1050">
              <a:solidFill>
                <a:schemeClr val="dk1"/>
              </a:solidFill>
              <a:latin typeface="Roboto"/>
              <a:ea typeface="Roboto"/>
              <a:cs typeface="Roboto"/>
              <a:sym typeface="Roboto"/>
            </a:endParaRPr>
          </a:p>
          <a:p>
            <a:pPr indent="0" lvl="0" marL="0" rtl="1" algn="r">
              <a:spcBef>
                <a:spcPts val="0"/>
              </a:spcBef>
              <a:spcAft>
                <a:spcPts val="0"/>
              </a:spcAft>
              <a:buNone/>
            </a:pPr>
            <a:r>
              <a:rPr lang="en"/>
              <a:t>هيا هواري، ياسمين ساحوري</a:t>
            </a:r>
            <a:endParaRPr/>
          </a:p>
          <a:p>
            <a:pPr indent="0" lvl="0" marL="0" rtl="1" algn="r">
              <a:spcBef>
                <a:spcPts val="0"/>
              </a:spcBef>
              <a:spcAft>
                <a:spcPts val="0"/>
              </a:spcAft>
              <a:buNone/>
            </a:pPr>
            <a:r>
              <a:rPr lang="en"/>
              <a:t> 8H</a:t>
            </a:r>
            <a:endParaRPr/>
          </a:p>
        </p:txBody>
      </p:sp>
      <p:pic>
        <p:nvPicPr>
          <p:cNvPr id="65" name="Google Shape;65;p13"/>
          <p:cNvPicPr preferRelativeResize="0"/>
          <p:nvPr/>
        </p:nvPicPr>
        <p:blipFill>
          <a:blip r:embed="rId3">
            <a:alphaModFix/>
          </a:blip>
          <a:stretch>
            <a:fillRect/>
          </a:stretch>
        </p:blipFill>
        <p:spPr>
          <a:xfrm>
            <a:off x="0" y="2185025"/>
            <a:ext cx="2899201" cy="2899201"/>
          </a:xfrm>
          <a:prstGeom prst="rect">
            <a:avLst/>
          </a:prstGeom>
          <a:noFill/>
          <a:ln>
            <a:noFill/>
          </a:ln>
        </p:spPr>
      </p:pic>
      <p:pic>
        <p:nvPicPr>
          <p:cNvPr id="66" name="Google Shape;66;p13"/>
          <p:cNvPicPr preferRelativeResize="0"/>
          <p:nvPr/>
        </p:nvPicPr>
        <p:blipFill>
          <a:blip r:embed="rId4">
            <a:alphaModFix/>
          </a:blip>
          <a:stretch>
            <a:fillRect/>
          </a:stretch>
        </p:blipFill>
        <p:spPr>
          <a:xfrm>
            <a:off x="5930952" y="2451113"/>
            <a:ext cx="2948926" cy="23670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4"/>
          <p:cNvSpPr txBox="1"/>
          <p:nvPr>
            <p:ph type="ctrTitle"/>
          </p:nvPr>
        </p:nvSpPr>
        <p:spPr>
          <a:xfrm>
            <a:off x="311700" y="744575"/>
            <a:ext cx="8520600" cy="451200"/>
          </a:xfrm>
          <a:prstGeom prst="rect">
            <a:avLst/>
          </a:prstGeom>
        </p:spPr>
        <p:txBody>
          <a:bodyPr anchorCtr="0" anchor="b" bIns="91425" lIns="91425" spcFirstLastPara="1" rIns="91425" wrap="square" tIns="91425">
            <a:noAutofit/>
          </a:bodyPr>
          <a:lstStyle/>
          <a:p>
            <a:pPr indent="0" lvl="0" marL="0" rtl="1" algn="r">
              <a:spcBef>
                <a:spcPts val="0"/>
              </a:spcBef>
              <a:spcAft>
                <a:spcPts val="0"/>
              </a:spcAft>
              <a:buNone/>
            </a:pPr>
            <a:r>
              <a:rPr lang="en" sz="3100"/>
              <a:t> ما </a:t>
            </a:r>
            <a:r>
              <a:rPr lang="en" sz="3100"/>
              <a:t>هي </a:t>
            </a:r>
            <a:r>
              <a:rPr lang="en" sz="3100"/>
              <a:t>السمنة</a:t>
            </a:r>
            <a:r>
              <a:rPr lang="en" sz="3100"/>
              <a:t>؟</a:t>
            </a:r>
            <a:endParaRPr sz="3100"/>
          </a:p>
        </p:txBody>
      </p:sp>
      <p:sp>
        <p:nvSpPr>
          <p:cNvPr id="72" name="Google Shape;72;p14"/>
          <p:cNvSpPr txBox="1"/>
          <p:nvPr>
            <p:ph idx="1" type="subTitle"/>
          </p:nvPr>
        </p:nvSpPr>
        <p:spPr>
          <a:xfrm>
            <a:off x="3695775" y="1231925"/>
            <a:ext cx="5136600" cy="3579000"/>
          </a:xfrm>
          <a:prstGeom prst="rect">
            <a:avLst/>
          </a:prstGeom>
        </p:spPr>
        <p:txBody>
          <a:bodyPr anchorCtr="0" anchor="t" bIns="91425" lIns="91425" spcFirstLastPara="1" rIns="91425" wrap="square" tIns="91425">
            <a:normAutofit lnSpcReduction="20000"/>
          </a:bodyPr>
          <a:lstStyle/>
          <a:p>
            <a:pPr indent="0" lvl="0" marL="0" rtl="1" algn="r">
              <a:spcBef>
                <a:spcPts val="0"/>
              </a:spcBef>
              <a:spcAft>
                <a:spcPts val="0"/>
              </a:spcAft>
              <a:buNone/>
            </a:pPr>
            <a:r>
              <a:rPr lang="en" sz="3000">
                <a:solidFill>
                  <a:schemeClr val="dk1"/>
                </a:solidFill>
              </a:rPr>
              <a:t>ا</a:t>
            </a:r>
            <a:r>
              <a:rPr lang="en" sz="3000">
                <a:solidFill>
                  <a:schemeClr val="dk1"/>
                </a:solidFill>
              </a:rPr>
              <a:t>لسمنة هي حالة تتميز بتراكم الدهون الزائدة في الجسم بشكل غير طبيعي، وتعد من أكثر </a:t>
            </a:r>
            <a:r>
              <a:rPr lang="en" sz="3000">
                <a:solidFill>
                  <a:schemeClr val="dk1"/>
                </a:solidFill>
              </a:rPr>
              <a:t>المشاكل</a:t>
            </a:r>
            <a:r>
              <a:rPr lang="en" sz="3000">
                <a:solidFill>
                  <a:schemeClr val="dk1"/>
                </a:solidFill>
              </a:rPr>
              <a:t> الصحية الشائعة في المجتمع العربي والعالمي بشكل عام. </a:t>
            </a:r>
            <a:r>
              <a:rPr lang="en" sz="3000">
                <a:solidFill>
                  <a:schemeClr val="dk1"/>
                </a:solidFill>
              </a:rPr>
              <a:t>تعد السمنة من المشاكل الصحية الشائعة في جميع أنحاء العالم، وتؤثر بشكل كبير على الصحة العامة والجودة الحياتية للأشخاص المصابين بها. و السمنة ايضا تحدث في جميع الفئات العمرية والاجتماعية.</a:t>
            </a:r>
            <a:endParaRPr sz="3000">
              <a:solidFill>
                <a:schemeClr val="dk1"/>
              </a:solidFill>
            </a:endParaRPr>
          </a:p>
        </p:txBody>
      </p:sp>
      <p:pic>
        <p:nvPicPr>
          <p:cNvPr id="73" name="Google Shape;73;p14"/>
          <p:cNvPicPr preferRelativeResize="0"/>
          <p:nvPr/>
        </p:nvPicPr>
        <p:blipFill>
          <a:blip r:embed="rId3">
            <a:alphaModFix/>
          </a:blip>
          <a:stretch>
            <a:fillRect/>
          </a:stretch>
        </p:blipFill>
        <p:spPr>
          <a:xfrm>
            <a:off x="0" y="2881750"/>
            <a:ext cx="3390976" cy="226175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5"/>
          <p:cNvSpPr txBox="1"/>
          <p:nvPr>
            <p:ph type="ctrTitle"/>
          </p:nvPr>
        </p:nvSpPr>
        <p:spPr>
          <a:xfrm>
            <a:off x="535925" y="966350"/>
            <a:ext cx="8520600" cy="849300"/>
          </a:xfrm>
          <a:prstGeom prst="rect">
            <a:avLst/>
          </a:prstGeom>
        </p:spPr>
        <p:txBody>
          <a:bodyPr anchorCtr="0" anchor="b" bIns="91425" lIns="91425" spcFirstLastPara="1" rIns="91425" wrap="square" tIns="91425">
            <a:noAutofit/>
          </a:bodyPr>
          <a:lstStyle/>
          <a:p>
            <a:pPr indent="0" lvl="0" marL="0" rtl="1" algn="r">
              <a:lnSpc>
                <a:spcPct val="115000"/>
              </a:lnSpc>
              <a:spcBef>
                <a:spcPts val="0"/>
              </a:spcBef>
              <a:spcAft>
                <a:spcPts val="0"/>
              </a:spcAft>
              <a:buNone/>
            </a:pPr>
            <a:r>
              <a:rPr lang="en" sz="2900"/>
              <a:t>كيف تؤثر السمنة على الصحة النفسية عند الشخص؟</a:t>
            </a:r>
            <a:endParaRPr sz="2900"/>
          </a:p>
        </p:txBody>
      </p:sp>
      <p:sp>
        <p:nvSpPr>
          <p:cNvPr id="79" name="Google Shape;79;p15"/>
          <p:cNvSpPr txBox="1"/>
          <p:nvPr>
            <p:ph idx="1" type="subTitle"/>
          </p:nvPr>
        </p:nvSpPr>
        <p:spPr>
          <a:xfrm>
            <a:off x="3578875" y="1815650"/>
            <a:ext cx="5477700" cy="3066300"/>
          </a:xfrm>
          <a:prstGeom prst="rect">
            <a:avLst/>
          </a:prstGeom>
        </p:spPr>
        <p:txBody>
          <a:bodyPr anchorCtr="0" anchor="t" bIns="91425" lIns="91425" spcFirstLastPara="1" rIns="91425" wrap="square" tIns="91425">
            <a:normAutofit/>
          </a:bodyPr>
          <a:lstStyle/>
          <a:p>
            <a:pPr indent="0" lvl="0" marL="0" rtl="1" algn="r">
              <a:spcBef>
                <a:spcPts val="0"/>
              </a:spcBef>
              <a:spcAft>
                <a:spcPts val="0"/>
              </a:spcAft>
              <a:buNone/>
            </a:pPr>
            <a:r>
              <a:rPr lang="en" sz="3000">
                <a:solidFill>
                  <a:schemeClr val="dk1"/>
                </a:solidFill>
                <a:latin typeface="Roboto"/>
                <a:ea typeface="Roboto"/>
                <a:cs typeface="Roboto"/>
                <a:sym typeface="Roboto"/>
              </a:rPr>
              <a:t>السمنة قد تؤثر بشكل سلبي على الصحة النفسية للأشخاص. يمكن أن يشعر الأفراد الذين يعانون من السمنة </a:t>
            </a:r>
            <a:r>
              <a:rPr lang="en" sz="3000">
                <a:solidFill>
                  <a:schemeClr val="dk1"/>
                </a:solidFill>
                <a:latin typeface="Roboto"/>
                <a:ea typeface="Roboto"/>
                <a:cs typeface="Roboto"/>
                <a:sym typeface="Roboto"/>
              </a:rPr>
              <a:t>وضعف</a:t>
            </a:r>
            <a:r>
              <a:rPr lang="en" sz="3000">
                <a:solidFill>
                  <a:schemeClr val="dk1"/>
                </a:solidFill>
                <a:latin typeface="Roboto"/>
                <a:ea typeface="Roboto"/>
                <a:cs typeface="Roboto"/>
                <a:sym typeface="Roboto"/>
              </a:rPr>
              <a:t> الثقة بالنفس والاحراج، ويعانون من صعوبة في قبول وتقبل الجسم.يمكن أن يؤدي الوزن الزائد إلى الاكتئاب والقلق والعزلة الاجتماعية.</a:t>
            </a:r>
            <a:endParaRPr sz="3000">
              <a:solidFill>
                <a:schemeClr val="dk1"/>
              </a:solidFill>
            </a:endParaRPr>
          </a:p>
        </p:txBody>
      </p:sp>
      <p:pic>
        <p:nvPicPr>
          <p:cNvPr id="80" name="Google Shape;80;p15"/>
          <p:cNvPicPr preferRelativeResize="0"/>
          <p:nvPr/>
        </p:nvPicPr>
        <p:blipFill>
          <a:blip r:embed="rId3">
            <a:alphaModFix/>
          </a:blip>
          <a:stretch>
            <a:fillRect/>
          </a:stretch>
        </p:blipFill>
        <p:spPr>
          <a:xfrm>
            <a:off x="-225050" y="2491675"/>
            <a:ext cx="3390976" cy="23902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6"/>
          <p:cNvSpPr txBox="1"/>
          <p:nvPr/>
        </p:nvSpPr>
        <p:spPr>
          <a:xfrm>
            <a:off x="3219175" y="363400"/>
            <a:ext cx="5621400" cy="4146300"/>
          </a:xfrm>
          <a:prstGeom prst="rect">
            <a:avLst/>
          </a:prstGeom>
          <a:noFill/>
          <a:ln>
            <a:noFill/>
          </a:ln>
        </p:spPr>
        <p:txBody>
          <a:bodyPr anchorCtr="0" anchor="t" bIns="91425" lIns="91425" spcFirstLastPara="1" rIns="91425" wrap="square" tIns="91425">
            <a:spAutoFit/>
          </a:bodyPr>
          <a:lstStyle/>
          <a:p>
            <a:pPr indent="0" lvl="0" marL="0" rtl="1" algn="r">
              <a:spcBef>
                <a:spcPts val="0"/>
              </a:spcBef>
              <a:spcAft>
                <a:spcPts val="0"/>
              </a:spcAft>
              <a:buNone/>
            </a:pPr>
            <a:r>
              <a:rPr lang="en" sz="2500">
                <a:solidFill>
                  <a:schemeClr val="dk1"/>
                </a:solidFill>
              </a:rPr>
              <a:t>لقد تحدثنا مع طبيب نفسي عن السمنة و كيف يشعر أصحابها, قال الطبيب أحمد محسن: </a:t>
            </a:r>
            <a:r>
              <a:rPr lang="en" sz="2500">
                <a:solidFill>
                  <a:schemeClr val="dk1"/>
                </a:solidFill>
                <a:latin typeface="Roboto"/>
                <a:ea typeface="Roboto"/>
                <a:cs typeface="Roboto"/>
                <a:sym typeface="Roboto"/>
              </a:rPr>
              <a:t>الأشخاص الذين يعانون من السمنة المفرطة قد يشعرون بالإحباط والإحباط تجاه حالتهم، حيث يمكن أن يشعروا بعدم الثقة بأنفسهم وانخفاض الصورة الذاتية. قد يعانون أيضًا من الاحتراج والانزعاج من التعليقات والتنمر الذي يتعرضون له بسبب وزنهم الزائد. قد يشعرون بالقلق والضغط النفسي بشأن صحتهم ومستقبلهم الصحي. ومع ذلك.</a:t>
            </a:r>
            <a:endParaRPr sz="2500">
              <a:solidFill>
                <a:schemeClr val="dk1"/>
              </a:solidFill>
              <a:latin typeface="Roboto"/>
              <a:ea typeface="Roboto"/>
              <a:cs typeface="Roboto"/>
              <a:sym typeface="Roboto"/>
            </a:endParaRPr>
          </a:p>
          <a:p>
            <a:pPr indent="0" lvl="0" marL="0" rtl="0" algn="l">
              <a:lnSpc>
                <a:spcPct val="175000"/>
              </a:lnSpc>
              <a:spcBef>
                <a:spcPts val="0"/>
              </a:spcBef>
              <a:spcAft>
                <a:spcPts val="0"/>
              </a:spcAft>
              <a:buClr>
                <a:schemeClr val="dk1"/>
              </a:buClr>
              <a:buSzPts val="1100"/>
              <a:buFont typeface="Arial"/>
              <a:buNone/>
            </a:pPr>
            <a:r>
              <a:t/>
            </a:r>
            <a:endParaRPr sz="1050">
              <a:solidFill>
                <a:schemeClr val="dk1"/>
              </a:solidFill>
              <a:latin typeface="Roboto"/>
              <a:ea typeface="Roboto"/>
              <a:cs typeface="Roboto"/>
              <a:sym typeface="Roboto"/>
            </a:endParaRPr>
          </a:p>
          <a:p>
            <a:pPr indent="0" lvl="0" marL="0" rtl="1" algn="r">
              <a:spcBef>
                <a:spcPts val="0"/>
              </a:spcBef>
              <a:spcAft>
                <a:spcPts val="0"/>
              </a:spcAft>
              <a:buNone/>
            </a:pPr>
            <a:r>
              <a:t/>
            </a:r>
            <a:endParaRPr/>
          </a:p>
        </p:txBody>
      </p:sp>
      <p:pic>
        <p:nvPicPr>
          <p:cNvPr id="86" name="Google Shape;86;p16"/>
          <p:cNvPicPr preferRelativeResize="0"/>
          <p:nvPr/>
        </p:nvPicPr>
        <p:blipFill>
          <a:blip r:embed="rId3">
            <a:alphaModFix/>
          </a:blip>
          <a:stretch>
            <a:fillRect/>
          </a:stretch>
        </p:blipFill>
        <p:spPr>
          <a:xfrm>
            <a:off x="213525" y="1669975"/>
            <a:ext cx="2914375" cy="29143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marR="38100" rtl="1" algn="r">
              <a:lnSpc>
                <a:spcPct val="114285"/>
              </a:lnSpc>
              <a:spcBef>
                <a:spcPts val="0"/>
              </a:spcBef>
              <a:spcAft>
                <a:spcPts val="0"/>
              </a:spcAft>
              <a:buNone/>
            </a:pPr>
            <a:r>
              <a:rPr lang="en" sz="3000"/>
              <a:t>كيف يؤثر التنمر على الأشخاص المصابين بالسمنة؟</a:t>
            </a:r>
            <a:endParaRPr sz="3000"/>
          </a:p>
        </p:txBody>
      </p:sp>
      <p:sp>
        <p:nvSpPr>
          <p:cNvPr id="92" name="Google Shape;92;p17"/>
          <p:cNvSpPr txBox="1"/>
          <p:nvPr>
            <p:ph idx="1" type="body"/>
          </p:nvPr>
        </p:nvSpPr>
        <p:spPr>
          <a:xfrm>
            <a:off x="3019450" y="1489825"/>
            <a:ext cx="5736600" cy="3078900"/>
          </a:xfrm>
          <a:prstGeom prst="rect">
            <a:avLst/>
          </a:prstGeom>
        </p:spPr>
        <p:txBody>
          <a:bodyPr anchorCtr="0" anchor="t" bIns="91425" lIns="91425" spcFirstLastPara="1" rIns="91425" wrap="square" tIns="91425">
            <a:normAutofit fontScale="85000" lnSpcReduction="10000"/>
          </a:bodyPr>
          <a:lstStyle/>
          <a:p>
            <a:pPr indent="0" lvl="0" marL="0" marR="38100" rtl="1" algn="r">
              <a:lnSpc>
                <a:spcPct val="114285"/>
              </a:lnSpc>
              <a:spcBef>
                <a:spcPts val="0"/>
              </a:spcBef>
              <a:spcAft>
                <a:spcPts val="0"/>
              </a:spcAft>
              <a:buClr>
                <a:schemeClr val="dk1"/>
              </a:buClr>
              <a:buSzPct val="36666"/>
              <a:buFont typeface="Arial"/>
              <a:buNone/>
            </a:pPr>
            <a:r>
              <a:rPr lang="en" sz="3000">
                <a:solidFill>
                  <a:schemeClr val="dk1"/>
                </a:solidFill>
              </a:rPr>
              <a:t>سألنا </a:t>
            </a:r>
            <a:r>
              <a:rPr lang="en" sz="3000">
                <a:solidFill>
                  <a:schemeClr val="dk1"/>
                </a:solidFill>
              </a:rPr>
              <a:t>صديقنا ماهر كيف كان يعامله الجميع قبل أن يفقد وزنه, فقال:</a:t>
            </a:r>
            <a:r>
              <a:rPr lang="en" sz="3000">
                <a:solidFill>
                  <a:schemeClr val="dk1"/>
                </a:solidFill>
              </a:rPr>
              <a:t> كان التنمر بطريقا سلبية </a:t>
            </a:r>
            <a:r>
              <a:rPr lang="en" sz="3000">
                <a:solidFill>
                  <a:schemeClr val="dk1"/>
                </a:solidFill>
              </a:rPr>
              <a:t>بسبب</a:t>
            </a:r>
            <a:r>
              <a:rPr lang="en" sz="3000">
                <a:solidFill>
                  <a:schemeClr val="dk1"/>
                </a:solidFill>
              </a:rPr>
              <a:t> السمنة. قد زاد الشعور بالجوع </a:t>
            </a:r>
            <a:r>
              <a:rPr lang="en" sz="3000">
                <a:solidFill>
                  <a:schemeClr val="dk1"/>
                </a:solidFill>
              </a:rPr>
              <a:t>وعدم</a:t>
            </a:r>
            <a:r>
              <a:rPr lang="en" sz="3000">
                <a:solidFill>
                  <a:schemeClr val="dk1"/>
                </a:solidFill>
              </a:rPr>
              <a:t> الكفاية للطعام. </a:t>
            </a:r>
            <a:r>
              <a:rPr lang="en" sz="3000">
                <a:solidFill>
                  <a:schemeClr val="dk1"/>
                </a:solidFill>
              </a:rPr>
              <a:t>تعرضت</a:t>
            </a:r>
            <a:r>
              <a:rPr lang="en" sz="3000">
                <a:solidFill>
                  <a:schemeClr val="dk1"/>
                </a:solidFill>
              </a:rPr>
              <a:t> للتنمر بسبب مرضي الجسدي ، و قد كان الجميع يفضل أصدقائي عليَ ،</a:t>
            </a:r>
            <a:r>
              <a:rPr lang="en" sz="3000">
                <a:solidFill>
                  <a:schemeClr val="dk1"/>
                </a:solidFill>
              </a:rPr>
              <a:t> إستهدفتُ بسبب وزني،</a:t>
            </a:r>
            <a:r>
              <a:rPr lang="en" sz="3000">
                <a:solidFill>
                  <a:schemeClr val="dk1"/>
                </a:solidFill>
              </a:rPr>
              <a:t> و التنمر المستمر قد قادني إلى العزلة الاجتماعية و </a:t>
            </a:r>
            <a:r>
              <a:rPr lang="en" sz="3000">
                <a:solidFill>
                  <a:schemeClr val="dk1"/>
                </a:solidFill>
              </a:rPr>
              <a:t>تأثيرها</a:t>
            </a:r>
            <a:r>
              <a:rPr lang="en" sz="3000">
                <a:solidFill>
                  <a:schemeClr val="dk1"/>
                </a:solidFill>
              </a:rPr>
              <a:t> السلبي على صحتي النفسية.</a:t>
            </a:r>
            <a:endParaRPr sz="3000">
              <a:solidFill>
                <a:schemeClr val="dk1"/>
              </a:solidFill>
            </a:endParaRPr>
          </a:p>
        </p:txBody>
      </p:sp>
      <p:pic>
        <p:nvPicPr>
          <p:cNvPr id="93" name="Google Shape;93;p17"/>
          <p:cNvPicPr preferRelativeResize="0"/>
          <p:nvPr/>
        </p:nvPicPr>
        <p:blipFill rotWithShape="1">
          <a:blip r:embed="rId3">
            <a:alphaModFix/>
          </a:blip>
          <a:srcRect b="-10790" l="-4640" r="4639" t="10790"/>
          <a:stretch/>
        </p:blipFill>
        <p:spPr>
          <a:xfrm>
            <a:off x="53025" y="3346725"/>
            <a:ext cx="2714655" cy="1750514"/>
          </a:xfrm>
          <a:prstGeom prst="rect">
            <a:avLst/>
          </a:prstGeom>
          <a:noFill/>
          <a:ln>
            <a:noFill/>
          </a:ln>
        </p:spPr>
      </p:pic>
      <p:pic>
        <p:nvPicPr>
          <p:cNvPr id="94" name="Google Shape;94;p17"/>
          <p:cNvPicPr preferRelativeResize="0"/>
          <p:nvPr/>
        </p:nvPicPr>
        <p:blipFill>
          <a:blip r:embed="rId4">
            <a:alphaModFix/>
          </a:blip>
          <a:stretch>
            <a:fillRect/>
          </a:stretch>
        </p:blipFill>
        <p:spPr>
          <a:xfrm>
            <a:off x="815675" y="1196538"/>
            <a:ext cx="1702100" cy="20977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18"/>
          <p:cNvSpPr txBox="1"/>
          <p:nvPr/>
        </p:nvSpPr>
        <p:spPr>
          <a:xfrm>
            <a:off x="3180050" y="209350"/>
            <a:ext cx="5713500" cy="5057700"/>
          </a:xfrm>
          <a:prstGeom prst="rect">
            <a:avLst/>
          </a:prstGeom>
          <a:noFill/>
          <a:ln>
            <a:noFill/>
          </a:ln>
        </p:spPr>
        <p:txBody>
          <a:bodyPr anchorCtr="0" anchor="t" bIns="91425" lIns="91425" spcFirstLastPara="1" rIns="91425" wrap="square" tIns="91425">
            <a:spAutoFit/>
          </a:bodyPr>
          <a:lstStyle/>
          <a:p>
            <a:pPr indent="0" lvl="0" marL="0" rtl="1" algn="r">
              <a:spcBef>
                <a:spcPts val="0"/>
              </a:spcBef>
              <a:spcAft>
                <a:spcPts val="0"/>
              </a:spcAft>
              <a:buNone/>
            </a:pPr>
            <a:r>
              <a:rPr lang="en" sz="3000">
                <a:solidFill>
                  <a:schemeClr val="dk1"/>
                </a:solidFill>
              </a:rPr>
              <a:t>نرى السمنة أن السمنة تؤدي إلى وصم الأشخاص الذين يعانون من السمنة والحكم عليهم ، والتعاطف مع تعقيدات القضية ، ومناقشة التوازن بين المسؤولية الشخصية والعوامل المجتمعية. يؤكد البعض على أهمية تعزيز أنماط الحياة الصحية ومعالجة الأسباب الكامنة وراء السمنة ، بينما يؤكد البعض الآخر على الحاجة إلى التعاطف وإيجابية الجسم والتغييرات الهيكلية لدعم الأفراد الذين يعانون من السمنة.</a:t>
            </a:r>
            <a:endParaRPr sz="30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100">
              <a:solidFill>
                <a:srgbClr val="BDC1C6"/>
              </a:solidFill>
              <a:highlight>
                <a:srgbClr val="303134"/>
              </a:highlight>
            </a:endParaRPr>
          </a:p>
          <a:p>
            <a:pPr indent="0" lvl="0" marL="0" rtl="1" algn="r">
              <a:spcBef>
                <a:spcPts val="0"/>
              </a:spcBef>
              <a:spcAft>
                <a:spcPts val="0"/>
              </a:spcAft>
              <a:buNone/>
            </a:pPr>
            <a:r>
              <a:t/>
            </a:r>
            <a:endParaRPr/>
          </a:p>
        </p:txBody>
      </p:sp>
      <p:pic>
        <p:nvPicPr>
          <p:cNvPr id="100" name="Google Shape;100;p18"/>
          <p:cNvPicPr preferRelativeResize="0"/>
          <p:nvPr/>
        </p:nvPicPr>
        <p:blipFill>
          <a:blip r:embed="rId3">
            <a:alphaModFix/>
          </a:blip>
          <a:stretch>
            <a:fillRect/>
          </a:stretch>
        </p:blipFill>
        <p:spPr>
          <a:xfrm>
            <a:off x="152400" y="449600"/>
            <a:ext cx="2525676" cy="4541501"/>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19"/>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t/>
            </a:r>
            <a:endParaRPr/>
          </a:p>
        </p:txBody>
      </p:sp>
      <p:sp>
        <p:nvSpPr>
          <p:cNvPr id="106" name="Google Shape;106;p19"/>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marR="38100" rtl="1" algn="ctr">
              <a:lnSpc>
                <a:spcPct val="114285"/>
              </a:lnSpc>
              <a:spcBef>
                <a:spcPts val="0"/>
              </a:spcBef>
              <a:spcAft>
                <a:spcPts val="0"/>
              </a:spcAft>
              <a:buClr>
                <a:schemeClr val="dk1"/>
              </a:buClr>
              <a:buSzPts val="1100"/>
              <a:buFont typeface="Arial"/>
              <a:buNone/>
            </a:pPr>
            <a:r>
              <a:rPr lang="en" sz="7400">
                <a:solidFill>
                  <a:schemeClr val="dk1"/>
                </a:solidFill>
              </a:rPr>
              <a:t>شكرا لاستماعكم</a:t>
            </a:r>
            <a:endParaRPr sz="7400">
              <a:solidFill>
                <a:schemeClr val="dk1"/>
              </a:solidFill>
            </a:endParaRPr>
          </a:p>
          <a:p>
            <a:pPr indent="0" lvl="0" marL="0" rtl="0" algn="l">
              <a:spcBef>
                <a:spcPts val="0"/>
              </a:spcBef>
              <a:spcAft>
                <a:spcPts val="0"/>
              </a:spcAft>
              <a:buClr>
                <a:schemeClr val="dk1"/>
              </a:buClr>
              <a:buSzPts val="1100"/>
              <a:buFont typeface="Arial"/>
              <a:buNone/>
            </a:pPr>
            <a:r>
              <a:t/>
            </a:r>
            <a:endParaRPr sz="100">
              <a:solidFill>
                <a:srgbClr val="BDC1C6"/>
              </a:solidFill>
              <a:highlight>
                <a:srgbClr val="303134"/>
              </a:highlight>
            </a:endParaRPr>
          </a:p>
          <a:p>
            <a:pPr indent="0" lvl="0" marL="0" rtl="1" algn="r">
              <a:spcBef>
                <a:spcPts val="0"/>
              </a:spcBef>
              <a:spcAft>
                <a:spcPts val="1200"/>
              </a:spcAft>
              <a:buNone/>
            </a:pPr>
            <a:r>
              <a:t/>
            </a:r>
            <a:endParaRPr/>
          </a:p>
        </p:txBody>
      </p:sp>
      <p:sp>
        <p:nvSpPr>
          <p:cNvPr id="107" name="Google Shape;107;p19"/>
          <p:cNvSpPr txBox="1"/>
          <p:nvPr/>
        </p:nvSpPr>
        <p:spPr>
          <a:xfrm>
            <a:off x="4891725" y="2796550"/>
            <a:ext cx="42714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latin typeface="Roboto"/>
              <a:ea typeface="Roboto"/>
              <a:cs typeface="Roboto"/>
              <a:sym typeface="Roboto"/>
            </a:endParaRPr>
          </a:p>
        </p:txBody>
      </p:sp>
    </p:spTree>
  </p:cSld>
  <p:clrMapOvr>
    <a:masterClrMapping/>
  </p:clrMapOvr>
</p:sld>
</file>

<file path=ppt/theme/theme1.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