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8" r:id="rId12"/>
    <p:sldId id="267" r:id="rId13"/>
    <p:sldId id="269" r:id="rId14"/>
    <p:sldId id="270"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showGuides="1">
      <p:cViewPr varScale="1">
        <p:scale>
          <a:sx n="68" d="100"/>
          <a:sy n="68" d="100"/>
        </p:scale>
        <p:origin x="9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healthyweight/losing_weight/keepingitoff.html" TargetMode="External"/><Relationship Id="rId7" Type="http://schemas.openxmlformats.org/officeDocument/2006/relationships/hyperlink" Target="https://www.nutrition.gov/topics/healthy-living-and-weight/what-you-should-know-about-popular-diets" TargetMode="External"/><Relationship Id="rId2" Type="http://schemas.openxmlformats.org/officeDocument/2006/relationships/hyperlink" Target="https://www.cdc.gov/healthyweight/losing_weight/eating_habits.html" TargetMode="External"/><Relationship Id="rId1" Type="http://schemas.openxmlformats.org/officeDocument/2006/relationships/slideLayout" Target="../slideLayouts/slideLayout7.xml"/><Relationship Id="rId6" Type="http://schemas.openxmlformats.org/officeDocument/2006/relationships/hyperlink" Target="https://www.nutrition.gov/topics/healthy-living-and-weight/weight-management-youth" TargetMode="External"/><Relationship Id="rId5" Type="http://schemas.openxmlformats.org/officeDocument/2006/relationships/hyperlink" Target="https://www.nutrition.gov/topics/healthy-living-and-weight/strategies-success" TargetMode="External"/><Relationship Id="rId4" Type="http://schemas.openxmlformats.org/officeDocument/2006/relationships/hyperlink" Target="https://www.nutrition.gov/topics/healthy-living-and-weight/body-imag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yoclinic.org/diseases-conditions/obesity/symptoms-causes/syc-20375742#Overview" TargetMode="External"/><Relationship Id="rId2" Type="http://schemas.openxmlformats.org/officeDocument/2006/relationships/hyperlink" Target="https://medlineplus.gov/obesity.html#:~:text=Obesity%20means%20having%20too%20much%20body%20fat.%20It,when%20you%20eat%20more%20calories%20than%20you%20use." TargetMode="External"/><Relationship Id="rId1" Type="http://schemas.openxmlformats.org/officeDocument/2006/relationships/slideLayout" Target="../slideLayouts/slideLayout7.xml"/><Relationship Id="rId6" Type="http://schemas.openxmlformats.org/officeDocument/2006/relationships/hyperlink" Target="https://www.stanfordchildrens.org/en/topic/default?id=obesity-in-adolescents-90-P01627" TargetMode="External"/><Relationship Id="rId5" Type="http://schemas.openxmlformats.org/officeDocument/2006/relationships/hyperlink" Target="https://www.cdc.gov/healthyweight/effects/index.html" TargetMode="External"/><Relationship Id="rId4" Type="http://schemas.openxmlformats.org/officeDocument/2006/relationships/hyperlink" Target="https://www.hsph.harvard.edu/obesity-prevention-source/obesity-definition/how-to-measure-body-fatnes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1259535"/>
          </a:xfrm>
        </p:spPr>
        <p:txBody>
          <a:bodyPr/>
          <a:lstStyle/>
          <a:p>
            <a:r>
              <a:rPr lang="en-US" sz="6600"/>
              <a:t>Obesity</a:t>
            </a:r>
            <a:endParaRPr lang="en-US" sz="6600" dirty="0"/>
          </a:p>
        </p:txBody>
      </p:sp>
      <p:sp>
        <p:nvSpPr>
          <p:cNvPr id="3" name="Subtitle 2"/>
          <p:cNvSpPr>
            <a:spLocks noGrp="1"/>
          </p:cNvSpPr>
          <p:nvPr>
            <p:ph type="subTitle" idx="1"/>
          </p:nvPr>
        </p:nvSpPr>
        <p:spPr>
          <a:xfrm>
            <a:off x="4606753" y="4308231"/>
            <a:ext cx="8689976" cy="1371599"/>
          </a:xfrm>
        </p:spPr>
        <p:txBody>
          <a:bodyPr/>
          <a:lstStyle/>
          <a:p>
            <a:r>
              <a:rPr lang="en-US" b="1">
                <a:solidFill>
                  <a:schemeClr val="tx1">
                    <a:lumMod val="85000"/>
                    <a:lumOff val="15000"/>
                  </a:schemeClr>
                </a:solidFill>
              </a:rPr>
              <a:t>By bassam sweis , faris madanat , aoun hammad , jad kurdi</a:t>
            </a:r>
            <a:endParaRPr lang="en-US" b="1" dirty="0">
              <a:solidFill>
                <a:schemeClr val="tx1">
                  <a:lumMod val="85000"/>
                  <a:lumOff val="15000"/>
                </a:schemeClr>
              </a:solidFill>
            </a:endParaRPr>
          </a:p>
        </p:txBody>
      </p:sp>
    </p:spTree>
    <p:extLst>
      <p:ext uri="{BB962C8B-B14F-4D97-AF65-F5344CB8AC3E}">
        <p14:creationId xmlns:p14="http://schemas.microsoft.com/office/powerpoint/2010/main" val="407941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69" y="115057"/>
            <a:ext cx="10364451" cy="1596177"/>
          </a:xfrm>
        </p:spPr>
        <p:txBody>
          <a:bodyPr/>
          <a:lstStyle/>
          <a:p>
            <a:r>
              <a:rPr lang="en-US" b="1" dirty="0"/>
              <a:t>Health Effects of Overweight and Obesity</a:t>
            </a:r>
            <a:br>
              <a:rPr lang="en-US" b="1" dirty="0"/>
            </a:br>
            <a:endParaRPr lang="en-US" b="1" dirty="0"/>
          </a:p>
        </p:txBody>
      </p:sp>
      <p:sp>
        <p:nvSpPr>
          <p:cNvPr id="3" name="Content Placeholder 2"/>
          <p:cNvSpPr>
            <a:spLocks noGrp="1"/>
          </p:cNvSpPr>
          <p:nvPr>
            <p:ph sz="quarter" idx="13"/>
          </p:nvPr>
        </p:nvSpPr>
        <p:spPr>
          <a:xfrm>
            <a:off x="413824" y="933994"/>
            <a:ext cx="10363826" cy="4990012"/>
          </a:xfrm>
        </p:spPr>
        <p:txBody>
          <a:bodyPr>
            <a:noAutofit/>
          </a:bodyPr>
          <a:lstStyle/>
          <a:p>
            <a:pPr marL="0" indent="0">
              <a:buNone/>
            </a:pPr>
            <a:r>
              <a:rPr lang="en-US" sz="1800" cap="none" dirty="0">
                <a:latin typeface="Arial" panose="020B0604020202020204" pitchFamily="34" charset="0"/>
                <a:cs typeface="Arial" panose="020B0604020202020204" pitchFamily="34" charset="0"/>
              </a:rPr>
              <a:t>People who have overweight or obesity, compared to those with healthy weight, are at increased risk for many serious diseases and health conditions. these include:</a:t>
            </a:r>
          </a:p>
          <a:p>
            <a:r>
              <a:rPr lang="en-US" sz="1800" cap="none" dirty="0">
                <a:latin typeface="Arial" panose="020B0604020202020204" pitchFamily="34" charset="0"/>
                <a:cs typeface="Arial" panose="020B0604020202020204" pitchFamily="34" charset="0"/>
              </a:rPr>
              <a:t>High blood pressure (hypertension).</a:t>
            </a:r>
          </a:p>
          <a:p>
            <a:r>
              <a:rPr lang="en-US" sz="1800" cap="none" dirty="0">
                <a:latin typeface="Arial" panose="020B0604020202020204" pitchFamily="34" charset="0"/>
                <a:cs typeface="Arial" panose="020B0604020202020204" pitchFamily="34" charset="0"/>
              </a:rPr>
              <a:t>High IDL cholesterol, low HDL cholesterol, or high levels of triglycerides (dyslipidemia).</a:t>
            </a:r>
          </a:p>
          <a:p>
            <a:r>
              <a:rPr lang="en-US" sz="1800" cap="none" dirty="0">
                <a:latin typeface="Arial" panose="020B0604020202020204" pitchFamily="34" charset="0"/>
                <a:cs typeface="Arial" panose="020B0604020202020204" pitchFamily="34" charset="0"/>
              </a:rPr>
              <a:t>Type 2 diabetes.</a:t>
            </a:r>
          </a:p>
          <a:p>
            <a:r>
              <a:rPr lang="en-US" sz="1800" cap="none" dirty="0">
                <a:latin typeface="Arial" panose="020B0604020202020204" pitchFamily="34" charset="0"/>
                <a:cs typeface="Arial" panose="020B0604020202020204" pitchFamily="34" charset="0"/>
              </a:rPr>
              <a:t>Coronary heart disease.</a:t>
            </a:r>
          </a:p>
          <a:p>
            <a:r>
              <a:rPr lang="en-US" sz="1800" cap="none" dirty="0">
                <a:latin typeface="Arial" panose="020B0604020202020204" pitchFamily="34" charset="0"/>
                <a:cs typeface="Arial" panose="020B0604020202020204" pitchFamily="34" charset="0"/>
              </a:rPr>
              <a:t>Stroke.</a:t>
            </a:r>
          </a:p>
          <a:p>
            <a:r>
              <a:rPr lang="en-US" sz="1800" cap="none" dirty="0">
                <a:latin typeface="Arial" panose="020B0604020202020204" pitchFamily="34" charset="0"/>
                <a:cs typeface="Arial" panose="020B0604020202020204" pitchFamily="34" charset="0"/>
              </a:rPr>
              <a:t>Gallbladder disease.</a:t>
            </a:r>
          </a:p>
          <a:p>
            <a:r>
              <a:rPr lang="en-US" sz="1800" cap="none" dirty="0">
                <a:latin typeface="Arial" panose="020B0604020202020204" pitchFamily="34" charset="0"/>
                <a:cs typeface="Arial" panose="020B0604020202020204" pitchFamily="34" charset="0"/>
              </a:rPr>
              <a:t>Osteoarthritis (a breakdown of cartilage and bone within a joint).</a:t>
            </a:r>
          </a:p>
          <a:p>
            <a:r>
              <a:rPr lang="en-US" sz="1800" cap="none" dirty="0">
                <a:latin typeface="Arial" panose="020B0604020202020204" pitchFamily="34" charset="0"/>
                <a:cs typeface="Arial" panose="020B0604020202020204" pitchFamily="34" charset="0"/>
              </a:rPr>
              <a:t>Sleep apnea and breathing problems.</a:t>
            </a:r>
          </a:p>
          <a:p>
            <a:r>
              <a:rPr lang="en-US" sz="1800" cap="none" dirty="0">
                <a:latin typeface="Arial" panose="020B0604020202020204" pitchFamily="34" charset="0"/>
                <a:cs typeface="Arial" panose="020B0604020202020204" pitchFamily="34" charset="0"/>
              </a:rPr>
              <a:t>low quality of life.</a:t>
            </a:r>
          </a:p>
          <a:p>
            <a:r>
              <a:rPr lang="en-US" sz="1800" cap="none" dirty="0">
                <a:latin typeface="Arial" panose="020B0604020202020204" pitchFamily="34" charset="0"/>
                <a:cs typeface="Arial" panose="020B0604020202020204" pitchFamily="34" charset="0"/>
              </a:rPr>
              <a:t>Mental illness such as clinical depression, anxiety, and other mental disorders</a:t>
            </a:r>
            <a:r>
              <a:rPr lang="en-US" sz="1800" cap="none" baseline="30000" dirty="0">
                <a:latin typeface="Arial" panose="020B0604020202020204" pitchFamily="34" charset="0"/>
                <a:cs typeface="Arial" panose="020B0604020202020204" pitchFamily="34" charset="0"/>
              </a:rPr>
              <a:t>.</a:t>
            </a:r>
            <a:endParaRPr lang="en-US" sz="1800" cap="none" dirty="0">
              <a:latin typeface="Arial" panose="020B0604020202020204" pitchFamily="34" charset="0"/>
              <a:cs typeface="Arial" panose="020B0604020202020204" pitchFamily="34" charset="0"/>
            </a:endParaRP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74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9024" y="337164"/>
            <a:ext cx="10364451" cy="1596177"/>
          </a:xfrm>
        </p:spPr>
        <p:txBody>
          <a:bodyPr>
            <a:normAutofit/>
          </a:bodyPr>
          <a:lstStyle/>
          <a:p>
            <a:r>
              <a:rPr lang="en-US" sz="4400" b="1" dirty="0"/>
              <a:t>How to end this nightmare?!!!!</a:t>
            </a:r>
          </a:p>
        </p:txBody>
      </p:sp>
    </p:spTree>
    <p:extLst>
      <p:ext uri="{BB962C8B-B14F-4D97-AF65-F5344CB8AC3E}">
        <p14:creationId xmlns:p14="http://schemas.microsoft.com/office/powerpoint/2010/main" val="200100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18903" y="600710"/>
            <a:ext cx="8689975" cy="6165850"/>
          </a:xfrm>
        </p:spPr>
        <p:txBody>
          <a:bodyPr>
            <a:normAutofit fontScale="70000" lnSpcReduction="20000"/>
          </a:bodyPr>
          <a:lstStyle/>
          <a:p>
            <a:r>
              <a:rPr lang="en-US" sz="2300" b="1" u="sng" dirty="0">
                <a:solidFill>
                  <a:schemeClr val="accent2"/>
                </a:solidFill>
                <a:latin typeface="Arial" panose="020B0604020202020204" pitchFamily="34" charset="0"/>
                <a:cs typeface="Arial" panose="020B0604020202020204" pitchFamily="34" charset="0"/>
              </a:rPr>
              <a:t>GETTING STARTED</a:t>
            </a:r>
            <a:br>
              <a:rPr lang="en-US" sz="2300" dirty="0">
                <a:solidFill>
                  <a:schemeClr val="tx1">
                    <a:lumMod val="85000"/>
                    <a:lumOff val="15000"/>
                  </a:schemeClr>
                </a:solidFill>
                <a:latin typeface="Arial" panose="020B0604020202020204" pitchFamily="34" charset="0"/>
                <a:cs typeface="Arial" panose="020B0604020202020204" pitchFamily="34" charset="0"/>
              </a:rPr>
            </a:br>
            <a:r>
              <a:rPr lang="en-US" sz="2300" cap="none" dirty="0">
                <a:solidFill>
                  <a:schemeClr val="tx1">
                    <a:lumMod val="85000"/>
                    <a:lumOff val="15000"/>
                  </a:schemeClr>
                </a:solidFill>
                <a:latin typeface="Arial" panose="020B0604020202020204" pitchFamily="34" charset="0"/>
                <a:cs typeface="Arial" panose="020B0604020202020204" pitchFamily="34" charset="0"/>
              </a:rPr>
              <a:t>check out our step-by-step guide to help you get on the road to weight loss and better health.</a:t>
            </a:r>
          </a:p>
          <a:p>
            <a:r>
              <a:rPr lang="en-US" sz="2300" b="1" u="sng" dirty="0">
                <a:solidFill>
                  <a:schemeClr val="tx1">
                    <a:lumMod val="85000"/>
                    <a:lumOff val="15000"/>
                  </a:schemeClr>
                </a:solidFill>
                <a:latin typeface="Arial" panose="020B0604020202020204" pitchFamily="34" charset="0"/>
                <a:cs typeface="Arial" panose="020B0604020202020204" pitchFamily="34" charset="0"/>
                <a:hlinkClick r:id="rId2"/>
              </a:rPr>
              <a:t>Improving Your Eating Habits</a:t>
            </a:r>
            <a:br>
              <a:rPr lang="en-US" sz="2300" dirty="0">
                <a:solidFill>
                  <a:schemeClr val="tx1">
                    <a:lumMod val="85000"/>
                    <a:lumOff val="15000"/>
                  </a:schemeClr>
                </a:solidFill>
                <a:latin typeface="Arial" panose="020B0604020202020204" pitchFamily="34" charset="0"/>
                <a:cs typeface="Arial" panose="020B0604020202020204" pitchFamily="34" charset="0"/>
              </a:rPr>
            </a:br>
            <a:r>
              <a:rPr lang="en-US" sz="2300" cap="none" dirty="0">
                <a:solidFill>
                  <a:schemeClr val="tx1">
                    <a:lumMod val="85000"/>
                    <a:lumOff val="15000"/>
                  </a:schemeClr>
                </a:solidFill>
                <a:latin typeface="Arial" panose="020B0604020202020204" pitchFamily="34" charset="0"/>
                <a:cs typeface="Arial" panose="020B0604020202020204" pitchFamily="34" charset="0"/>
              </a:rPr>
              <a:t>your eating habits, not just what you eat, may be leading to weight gain—for example, eating too fast, always clearing your plate, eating when you’re not hungry, or skipping meals.</a:t>
            </a:r>
            <a:endParaRPr lang="en-US" sz="2300" dirty="0">
              <a:solidFill>
                <a:schemeClr val="tx1">
                  <a:lumMod val="85000"/>
                  <a:lumOff val="15000"/>
                </a:schemeClr>
              </a:solidFill>
              <a:latin typeface="Arial" panose="020B0604020202020204" pitchFamily="34" charset="0"/>
              <a:cs typeface="Arial" panose="020B0604020202020204" pitchFamily="34" charset="0"/>
            </a:endParaRPr>
          </a:p>
          <a:p>
            <a:r>
              <a:rPr lang="en-US" sz="2300" b="1" u="sng" dirty="0">
                <a:solidFill>
                  <a:schemeClr val="tx1">
                    <a:lumMod val="85000"/>
                    <a:lumOff val="15000"/>
                  </a:schemeClr>
                </a:solidFill>
                <a:latin typeface="Arial" panose="020B0604020202020204" pitchFamily="34" charset="0"/>
                <a:cs typeface="Arial" panose="020B0604020202020204" pitchFamily="34" charset="0"/>
                <a:hlinkClick r:id="rId3"/>
              </a:rPr>
              <a:t>Keeping the Weight Off</a:t>
            </a:r>
            <a:br>
              <a:rPr lang="en-US" sz="2300" dirty="0">
                <a:solidFill>
                  <a:schemeClr val="tx1">
                    <a:lumMod val="85000"/>
                    <a:lumOff val="15000"/>
                  </a:schemeClr>
                </a:solidFill>
                <a:latin typeface="Arial" panose="020B0604020202020204" pitchFamily="34" charset="0"/>
                <a:cs typeface="Arial" panose="020B0604020202020204" pitchFamily="34" charset="0"/>
              </a:rPr>
            </a:br>
            <a:r>
              <a:rPr lang="en-US" sz="2300" cap="none" dirty="0">
                <a:solidFill>
                  <a:schemeClr val="tx1">
                    <a:lumMod val="85000"/>
                    <a:lumOff val="15000"/>
                  </a:schemeClr>
                </a:solidFill>
                <a:latin typeface="Arial" panose="020B0604020202020204" pitchFamily="34" charset="0"/>
                <a:cs typeface="Arial" panose="020B0604020202020204" pitchFamily="34" charset="0"/>
              </a:rPr>
              <a:t>losing weight is the first step. once you’ve lost weight, you’ll want to learn how to keep it off.</a:t>
            </a:r>
            <a:endParaRPr lang="en-US" sz="2300" dirty="0">
              <a:solidFill>
                <a:schemeClr val="tx1">
                  <a:lumMod val="85000"/>
                  <a:lumOff val="15000"/>
                </a:schemeClr>
              </a:solidFill>
              <a:latin typeface="Arial" panose="020B0604020202020204" pitchFamily="34" charset="0"/>
              <a:cs typeface="Arial" panose="020B0604020202020204" pitchFamily="34" charset="0"/>
            </a:endParaRPr>
          </a:p>
          <a:p>
            <a:r>
              <a:rPr lang="en-US" sz="2300" b="1" u="sng" dirty="0">
                <a:solidFill>
                  <a:schemeClr val="tx1">
                    <a:lumMod val="85000"/>
                    <a:lumOff val="15000"/>
                  </a:schemeClr>
                </a:solidFill>
                <a:latin typeface="Arial" panose="020B0604020202020204" pitchFamily="34" charset="0"/>
                <a:cs typeface="Arial" panose="020B0604020202020204" pitchFamily="34" charset="0"/>
                <a:hlinkClick r:id="rId4"/>
              </a:rPr>
              <a:t>Body Image</a:t>
            </a:r>
            <a:br>
              <a:rPr lang="en-US" sz="2300" dirty="0">
                <a:solidFill>
                  <a:schemeClr val="tx1">
                    <a:lumMod val="85000"/>
                    <a:lumOff val="15000"/>
                  </a:schemeClr>
                </a:solidFill>
                <a:latin typeface="Arial" panose="020B0604020202020204" pitchFamily="34" charset="0"/>
                <a:cs typeface="Arial" panose="020B0604020202020204" pitchFamily="34" charset="0"/>
              </a:rPr>
            </a:br>
            <a:r>
              <a:rPr lang="en-US" sz="2300" cap="none" dirty="0">
                <a:solidFill>
                  <a:schemeClr val="tx1">
                    <a:lumMod val="85000"/>
                    <a:lumOff val="15000"/>
                  </a:schemeClr>
                </a:solidFill>
                <a:latin typeface="Arial" panose="020B0604020202020204" pitchFamily="34" charset="0"/>
                <a:cs typeface="Arial" panose="020B0604020202020204" pitchFamily="34" charset="0"/>
              </a:rPr>
              <a:t>creating a positive body image through healthy eating habits</a:t>
            </a:r>
            <a:r>
              <a:rPr lang="en-US" sz="2300" dirty="0">
                <a:solidFill>
                  <a:schemeClr val="tx1">
                    <a:lumMod val="85000"/>
                    <a:lumOff val="15000"/>
                  </a:schemeClr>
                </a:solidFill>
                <a:latin typeface="Arial" panose="020B0604020202020204" pitchFamily="34" charset="0"/>
                <a:cs typeface="Arial" panose="020B0604020202020204" pitchFamily="34" charset="0"/>
              </a:rPr>
              <a:t>.</a:t>
            </a:r>
          </a:p>
          <a:p>
            <a:r>
              <a:rPr lang="en-US" sz="2300" b="1" u="sng" dirty="0">
                <a:solidFill>
                  <a:schemeClr val="tx1">
                    <a:lumMod val="85000"/>
                    <a:lumOff val="15000"/>
                  </a:schemeClr>
                </a:solidFill>
                <a:latin typeface="Arial" panose="020B0604020202020204" pitchFamily="34" charset="0"/>
                <a:cs typeface="Arial" panose="020B0604020202020204" pitchFamily="34" charset="0"/>
                <a:hlinkClick r:id="rId5"/>
              </a:rPr>
              <a:t>Strategies for Success</a:t>
            </a:r>
            <a:br>
              <a:rPr lang="en-US" sz="2300" dirty="0">
                <a:solidFill>
                  <a:schemeClr val="tx1">
                    <a:lumMod val="85000"/>
                    <a:lumOff val="15000"/>
                  </a:schemeClr>
                </a:solidFill>
                <a:latin typeface="Arial" panose="020B0604020202020204" pitchFamily="34" charset="0"/>
                <a:cs typeface="Arial" panose="020B0604020202020204" pitchFamily="34" charset="0"/>
              </a:rPr>
            </a:br>
            <a:r>
              <a:rPr lang="en-US" sz="2300" cap="none" dirty="0">
                <a:solidFill>
                  <a:schemeClr val="tx1">
                    <a:lumMod val="85000"/>
                    <a:lumOff val="15000"/>
                  </a:schemeClr>
                </a:solidFill>
                <a:latin typeface="Arial" panose="020B0604020202020204" pitchFamily="34" charset="0"/>
                <a:cs typeface="Arial" panose="020B0604020202020204" pitchFamily="34" charset="0"/>
              </a:rPr>
              <a:t>find resources to help you lose or gain weight safely and effectively.</a:t>
            </a:r>
            <a:endParaRPr lang="en-US" sz="2300" dirty="0">
              <a:solidFill>
                <a:schemeClr val="tx1">
                  <a:lumMod val="85000"/>
                  <a:lumOff val="15000"/>
                </a:schemeClr>
              </a:solidFill>
              <a:latin typeface="Arial" panose="020B0604020202020204" pitchFamily="34" charset="0"/>
              <a:cs typeface="Arial" panose="020B0604020202020204" pitchFamily="34" charset="0"/>
            </a:endParaRPr>
          </a:p>
          <a:p>
            <a:r>
              <a:rPr lang="en-US" sz="2300" b="1" u="sng" dirty="0">
                <a:solidFill>
                  <a:schemeClr val="tx1">
                    <a:lumMod val="85000"/>
                    <a:lumOff val="15000"/>
                  </a:schemeClr>
                </a:solidFill>
                <a:latin typeface="Arial" panose="020B0604020202020204" pitchFamily="34" charset="0"/>
                <a:cs typeface="Arial" panose="020B0604020202020204" pitchFamily="34" charset="0"/>
                <a:hlinkClick r:id="rId6"/>
              </a:rPr>
              <a:t>Weight Management for Youth</a:t>
            </a:r>
            <a:br>
              <a:rPr lang="en-US" sz="2300" dirty="0">
                <a:solidFill>
                  <a:schemeClr val="tx1">
                    <a:lumMod val="85000"/>
                    <a:lumOff val="15000"/>
                  </a:schemeClr>
                </a:solidFill>
                <a:latin typeface="Arial" panose="020B0604020202020204" pitchFamily="34" charset="0"/>
                <a:cs typeface="Arial" panose="020B0604020202020204" pitchFamily="34" charset="0"/>
              </a:rPr>
            </a:br>
            <a:r>
              <a:rPr lang="en-US" sz="2300" cap="none" dirty="0">
                <a:solidFill>
                  <a:schemeClr val="tx1">
                    <a:lumMod val="85000"/>
                    <a:lumOff val="15000"/>
                  </a:schemeClr>
                </a:solidFill>
                <a:latin typeface="Arial" panose="020B0604020202020204" pitchFamily="34" charset="0"/>
                <a:cs typeface="Arial" panose="020B0604020202020204" pitchFamily="34" charset="0"/>
              </a:rPr>
              <a:t>address weight issues in children and teens with healthy guidelines, links to interactive and skill-building tools, and more.</a:t>
            </a:r>
          </a:p>
          <a:p>
            <a:r>
              <a:rPr lang="en-US" sz="2300" b="1" u="sng" dirty="0">
                <a:solidFill>
                  <a:schemeClr val="tx1">
                    <a:lumMod val="85000"/>
                    <a:lumOff val="15000"/>
                  </a:schemeClr>
                </a:solidFill>
                <a:latin typeface="Arial" panose="020B0604020202020204" pitchFamily="34" charset="0"/>
                <a:cs typeface="Arial" panose="020B0604020202020204" pitchFamily="34" charset="0"/>
                <a:hlinkClick r:id="rId7"/>
              </a:rPr>
              <a:t>What you should know about popular diets</a:t>
            </a:r>
            <a:br>
              <a:rPr lang="en-US" sz="2300" b="1" dirty="0">
                <a:solidFill>
                  <a:schemeClr val="tx1">
                    <a:lumMod val="85000"/>
                    <a:lumOff val="15000"/>
                  </a:schemeClr>
                </a:solidFill>
                <a:latin typeface="Arial" panose="020B0604020202020204" pitchFamily="34" charset="0"/>
                <a:cs typeface="Arial" panose="020B0604020202020204" pitchFamily="34" charset="0"/>
              </a:rPr>
            </a:br>
            <a:r>
              <a:rPr lang="en-US" sz="2300" cap="none" dirty="0">
                <a:solidFill>
                  <a:schemeClr val="tx1">
                    <a:lumMod val="85000"/>
                    <a:lumOff val="15000"/>
                  </a:schemeClr>
                </a:solidFill>
                <a:latin typeface="Arial" panose="020B0604020202020204" pitchFamily="34" charset="0"/>
                <a:cs typeface="Arial" panose="020B0604020202020204" pitchFamily="34" charset="0"/>
              </a:rPr>
              <a:t>learn how to evaluate claims made by weight loss products and diets. find information to choose weight loss strategies that are healthy, effective and safe for you</a:t>
            </a:r>
            <a:r>
              <a:rPr lang="en-US" sz="2300" dirty="0">
                <a:solidFill>
                  <a:schemeClr val="tx1">
                    <a:lumMod val="85000"/>
                    <a:lumOff val="15000"/>
                  </a:schemeClr>
                </a:solidFill>
                <a:latin typeface="Arial" panose="020B0604020202020204" pitchFamily="34" charset="0"/>
                <a:cs typeface="Arial" panose="020B0604020202020204" pitchFamily="34" charset="0"/>
              </a:rPr>
              <a:t>.</a:t>
            </a:r>
          </a:p>
          <a:p>
            <a:endParaRPr lang="en-US" dirty="0"/>
          </a:p>
          <a:p>
            <a:endParaRPr lang="en-US" dirty="0"/>
          </a:p>
          <a:p>
            <a:endParaRPr lang="en-US" dirty="0"/>
          </a:p>
        </p:txBody>
      </p:sp>
    </p:spTree>
    <p:extLst>
      <p:ext uri="{BB962C8B-B14F-4D97-AF65-F5344CB8AC3E}">
        <p14:creationId xmlns:p14="http://schemas.microsoft.com/office/powerpoint/2010/main" val="133750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can I do to help prevent obesity in a teen?</a:t>
            </a:r>
            <a:br>
              <a:rPr lang="en-US" b="1" dirty="0"/>
            </a:br>
            <a:endParaRPr lang="en-US" dirty="0"/>
          </a:p>
        </p:txBody>
      </p:sp>
      <p:sp>
        <p:nvSpPr>
          <p:cNvPr id="3" name="Content Placeholder 2"/>
          <p:cNvSpPr>
            <a:spLocks noGrp="1"/>
          </p:cNvSpPr>
          <p:nvPr>
            <p:ph sz="quarter" idx="13"/>
          </p:nvPr>
        </p:nvSpPr>
        <p:spPr/>
        <p:txBody>
          <a:bodyPr/>
          <a:lstStyle/>
          <a:p>
            <a:pPr marL="0" indent="0">
              <a:buNone/>
            </a:pPr>
            <a:r>
              <a:rPr lang="en-US" cap="none" dirty="0">
                <a:latin typeface="Arial" panose="020B0604020202020204" pitchFamily="34" charset="0"/>
                <a:cs typeface="Arial" panose="020B0604020202020204" pitchFamily="34" charset="0"/>
              </a:rPr>
              <a:t>young people often become overweight or obese because they have poor eating habits and aren’t active enough. genes also play a role.</a:t>
            </a:r>
          </a:p>
          <a:p>
            <a:pPr marL="0" indent="0">
              <a:buNone/>
            </a:pPr>
            <a:r>
              <a:rPr lang="en-US" cap="none" dirty="0">
                <a:latin typeface="Arial" panose="020B0604020202020204" pitchFamily="34" charset="0"/>
                <a:cs typeface="Arial" panose="020B0604020202020204" pitchFamily="34" charset="0"/>
              </a:rPr>
              <a:t>Here are some tips to help your teen stay at a healthy weight:</a:t>
            </a:r>
          </a:p>
          <a:p>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13343" y="1955409"/>
            <a:ext cx="5289452" cy="3835791"/>
          </a:xfrm>
        </p:spPr>
      </p:pic>
    </p:spTree>
    <p:extLst>
      <p:ext uri="{BB962C8B-B14F-4D97-AF65-F5344CB8AC3E}">
        <p14:creationId xmlns:p14="http://schemas.microsoft.com/office/powerpoint/2010/main" val="11170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4" y="3157676"/>
            <a:ext cx="10364451" cy="542648"/>
          </a:xfrm>
        </p:spPr>
        <p:txBody>
          <a:bodyPr>
            <a:noAutofit/>
          </a:bodyPr>
          <a:lstStyle/>
          <a:p>
            <a:pPr algn="l"/>
            <a:br>
              <a:rPr lang="en-US" sz="2000" b="1" dirty="0"/>
            </a:br>
            <a:br>
              <a:rPr lang="en-US" sz="2000" b="1" dirty="0"/>
            </a:br>
            <a:r>
              <a:rPr lang="en-US" sz="2000" b="1" dirty="0"/>
              <a:t>Focus on the whole family.</a:t>
            </a:r>
            <a:r>
              <a:rPr lang="en-US" sz="2000" dirty="0"/>
              <a:t> Slowly work to change your family’s eating habits and activity levels. Don’t focus on a child’s weight.</a:t>
            </a:r>
            <a:br>
              <a:rPr lang="en-US" sz="2000" dirty="0"/>
            </a:br>
            <a:br>
              <a:rPr lang="en-US" sz="2000" dirty="0"/>
            </a:br>
            <a:r>
              <a:rPr lang="en-US" sz="2000" b="1" dirty="0"/>
              <a:t>Be a role model. </a:t>
            </a:r>
            <a:r>
              <a:rPr lang="en-US" sz="2000" dirty="0"/>
              <a:t>Parents who eat healthy foods and are physically active set an example. Their child is more likely to do the same.</a:t>
            </a:r>
            <a:br>
              <a:rPr lang="en-US" sz="2000" dirty="0"/>
            </a:br>
            <a:br>
              <a:rPr lang="en-US" sz="2000" dirty="0"/>
            </a:br>
            <a:r>
              <a:rPr lang="en-US" sz="2000" b="1" dirty="0"/>
              <a:t>Encourage physical activity. </a:t>
            </a:r>
            <a:r>
              <a:rPr lang="en-US" sz="2000" dirty="0"/>
              <a:t>Children should get at least 60 minutes of physical activity each day.</a:t>
            </a:r>
            <a:br>
              <a:rPr lang="en-US" sz="2000" dirty="0"/>
            </a:br>
            <a:br>
              <a:rPr lang="en-US" sz="2000" dirty="0"/>
            </a:br>
            <a:r>
              <a:rPr lang="en-US" sz="2000" b="1" dirty="0"/>
              <a:t>Limit screen time.</a:t>
            </a:r>
            <a:r>
              <a:rPr lang="en-US" sz="2000" dirty="0"/>
              <a:t> Cut your teen’s screen time to less than 2 hours a day in front of the TV and computer.</a:t>
            </a:r>
            <a:br>
              <a:rPr lang="en-US" sz="2000" dirty="0"/>
            </a:br>
            <a:br>
              <a:rPr lang="en-US" sz="2000" dirty="0"/>
            </a:br>
            <a:r>
              <a:rPr lang="en-US" sz="2000" b="1" dirty="0"/>
              <a:t>Have healthy snacks on hand.</a:t>
            </a:r>
            <a:r>
              <a:rPr lang="en-US" sz="2000" dirty="0"/>
              <a:t> Keep the refrigerator stocked with fat-free or low-fat milk instead of soft drinks. Offer fresh fruit and vegetables instead of snacks high in sugar and fat.</a:t>
            </a:r>
            <a:br>
              <a:rPr lang="en-US" sz="2000" dirty="0"/>
            </a:br>
            <a:br>
              <a:rPr lang="en-US" sz="2000" dirty="0"/>
            </a:br>
            <a:r>
              <a:rPr lang="en-US" sz="2000" b="1" dirty="0"/>
              <a:t>Aim for 5 or more.</a:t>
            </a:r>
            <a:r>
              <a:rPr lang="en-US" sz="2000" dirty="0"/>
              <a:t> Serve at least 5 servings of fruits and vegetables each day.</a:t>
            </a:r>
            <a:br>
              <a:rPr lang="en-US" sz="2000" dirty="0"/>
            </a:br>
            <a:br>
              <a:rPr lang="en-US" sz="2000" dirty="0"/>
            </a:br>
            <a:r>
              <a:rPr lang="en-US" sz="2000" b="1" dirty="0"/>
              <a:t>Drink more water. </a:t>
            </a:r>
            <a:r>
              <a:rPr lang="en-US" sz="2000" dirty="0"/>
              <a:t>Encourage teens to have water instead of drinks with added sugar. Limit your child’s intake of soft drinks, sports drinks, and fruit juice drinks.</a:t>
            </a:r>
            <a:br>
              <a:rPr lang="en-US" sz="2000" dirty="0"/>
            </a:br>
            <a:br>
              <a:rPr lang="en-US" sz="2000" dirty="0"/>
            </a:br>
            <a:r>
              <a:rPr lang="en-US" sz="2000" b="1" dirty="0"/>
              <a:t>Get enough sleep. </a:t>
            </a:r>
            <a:r>
              <a:rPr lang="en-US" sz="2000" dirty="0"/>
              <a:t>Encourage teens to get more sleep every night. Earlier bedtimes have been found to decrease rates of obesity.</a:t>
            </a:r>
            <a:br>
              <a:rPr lang="en-US" sz="2000" dirty="0"/>
            </a:br>
            <a:endParaRPr lang="en-US" sz="2000" dirty="0"/>
          </a:p>
        </p:txBody>
      </p:sp>
    </p:spTree>
    <p:extLst>
      <p:ext uri="{BB962C8B-B14F-4D97-AF65-F5344CB8AC3E}">
        <p14:creationId xmlns:p14="http://schemas.microsoft.com/office/powerpoint/2010/main" val="228433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500" y="790873"/>
            <a:ext cx="6096000" cy="369332"/>
          </a:xfrm>
          <a:prstGeom prst="rect">
            <a:avLst/>
          </a:prstGeom>
        </p:spPr>
        <p:txBody>
          <a:bodyPr>
            <a:spAutoFit/>
          </a:bodyPr>
          <a:lstStyle/>
          <a:p>
            <a:r>
              <a:rPr lang="en-US" dirty="0">
                <a:hlinkClick r:id="rId2"/>
              </a:rPr>
              <a:t>Obesity: MedlinePlus</a:t>
            </a:r>
            <a:endParaRPr lang="en-US" dirty="0"/>
          </a:p>
        </p:txBody>
      </p:sp>
      <p:sp>
        <p:nvSpPr>
          <p:cNvPr id="6" name="Rectangle 5"/>
          <p:cNvSpPr/>
          <p:nvPr/>
        </p:nvSpPr>
        <p:spPr>
          <a:xfrm>
            <a:off x="1079500" y="1428597"/>
            <a:ext cx="4379469" cy="369332"/>
          </a:xfrm>
          <a:prstGeom prst="rect">
            <a:avLst/>
          </a:prstGeom>
        </p:spPr>
        <p:txBody>
          <a:bodyPr wrap="none">
            <a:spAutoFit/>
          </a:bodyPr>
          <a:lstStyle/>
          <a:p>
            <a:r>
              <a:rPr lang="en-US" dirty="0">
                <a:hlinkClick r:id="rId3"/>
              </a:rPr>
              <a:t>Obesity - Symptoms and causes - Mayo Clinic</a:t>
            </a:r>
            <a:endParaRPr lang="en-US" dirty="0"/>
          </a:p>
        </p:txBody>
      </p:sp>
      <p:sp>
        <p:nvSpPr>
          <p:cNvPr id="7" name="Rectangle 6"/>
          <p:cNvSpPr/>
          <p:nvPr/>
        </p:nvSpPr>
        <p:spPr>
          <a:xfrm>
            <a:off x="1079500" y="2066321"/>
            <a:ext cx="6096000" cy="646331"/>
          </a:xfrm>
          <a:prstGeom prst="rect">
            <a:avLst/>
          </a:prstGeom>
        </p:spPr>
        <p:txBody>
          <a:bodyPr>
            <a:spAutoFit/>
          </a:bodyPr>
          <a:lstStyle/>
          <a:p>
            <a:r>
              <a:rPr lang="en-US" dirty="0">
                <a:hlinkClick r:id="rId4"/>
              </a:rPr>
              <a:t>Measuring Obesity | Obesity Prevention Source | Harvard T.H. Chan School of Public Health</a:t>
            </a:r>
            <a:endParaRPr lang="en-US" dirty="0"/>
          </a:p>
        </p:txBody>
      </p:sp>
      <p:sp>
        <p:nvSpPr>
          <p:cNvPr id="8" name="Rectangle 7"/>
          <p:cNvSpPr/>
          <p:nvPr/>
        </p:nvSpPr>
        <p:spPr>
          <a:xfrm>
            <a:off x="1079500" y="3105834"/>
            <a:ext cx="6096000" cy="646331"/>
          </a:xfrm>
          <a:prstGeom prst="rect">
            <a:avLst/>
          </a:prstGeom>
        </p:spPr>
        <p:txBody>
          <a:bodyPr>
            <a:spAutoFit/>
          </a:bodyPr>
          <a:lstStyle/>
          <a:p>
            <a:r>
              <a:rPr lang="en-US" dirty="0">
                <a:hlinkClick r:id="rId5"/>
              </a:rPr>
              <a:t>Health Effects of Overweight and Obesity | Healthy Weight, Nutrition, and Physical Activity | CDC</a:t>
            </a:r>
            <a:endParaRPr lang="en-US" dirty="0"/>
          </a:p>
        </p:txBody>
      </p:sp>
      <p:sp>
        <p:nvSpPr>
          <p:cNvPr id="9" name="Rectangle 8"/>
          <p:cNvSpPr/>
          <p:nvPr/>
        </p:nvSpPr>
        <p:spPr>
          <a:xfrm>
            <a:off x="1079500" y="4289363"/>
            <a:ext cx="3796167" cy="369332"/>
          </a:xfrm>
          <a:prstGeom prst="rect">
            <a:avLst/>
          </a:prstGeom>
        </p:spPr>
        <p:txBody>
          <a:bodyPr wrap="none">
            <a:spAutoFit/>
          </a:bodyPr>
          <a:lstStyle/>
          <a:p>
            <a:r>
              <a:rPr lang="en-US" dirty="0">
                <a:hlinkClick r:id="rId6"/>
              </a:rPr>
              <a:t>Obesity in Teens (stanfordchildrens.org)</a:t>
            </a:r>
            <a:endParaRPr lang="en-US" dirty="0"/>
          </a:p>
        </p:txBody>
      </p:sp>
    </p:spTree>
    <p:extLst>
      <p:ext uri="{BB962C8B-B14F-4D97-AF65-F5344CB8AC3E}">
        <p14:creationId xmlns:p14="http://schemas.microsoft.com/office/powerpoint/2010/main" val="267227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380" y="609600"/>
            <a:ext cx="3935688" cy="957943"/>
          </a:xfrm>
        </p:spPr>
        <p:txBody>
          <a:bodyPr>
            <a:normAutofit fontScale="90000"/>
          </a:bodyPr>
          <a:lstStyle/>
          <a:p>
            <a:pPr algn="l"/>
            <a:r>
              <a:rPr lang="en-US" b="1" dirty="0"/>
              <a:t>What is the obesty?!</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599532" y="609600"/>
            <a:ext cx="5156949" cy="5181600"/>
          </a:xfrm>
        </p:spPr>
      </p:pic>
      <p:sp>
        <p:nvSpPr>
          <p:cNvPr id="4" name="Text Placeholder 3"/>
          <p:cNvSpPr>
            <a:spLocks noGrp="1"/>
          </p:cNvSpPr>
          <p:nvPr>
            <p:ph type="body" sz="half" idx="2"/>
          </p:nvPr>
        </p:nvSpPr>
        <p:spPr>
          <a:xfrm>
            <a:off x="311380" y="1815736"/>
            <a:ext cx="4611188" cy="3975463"/>
          </a:xfrm>
        </p:spPr>
        <p:txBody>
          <a:bodyPr>
            <a:normAutofit lnSpcReduction="10000"/>
          </a:bodyPr>
          <a:lstStyle/>
          <a:p>
            <a:pPr algn="l"/>
            <a:r>
              <a:rPr lang="en-US" sz="1700" cap="none" dirty="0">
                <a:latin typeface="Arial" panose="020B0604020202020204" pitchFamily="34" charset="0"/>
                <a:cs typeface="Arial" panose="020B0604020202020204" pitchFamily="34" charset="0"/>
              </a:rPr>
              <a:t>Obesity means having </a:t>
            </a:r>
            <a:r>
              <a:rPr lang="en-US" sz="1700" b="1" cap="none" dirty="0">
                <a:latin typeface="Arial" panose="020B0604020202020204" pitchFamily="34" charset="0"/>
                <a:cs typeface="Arial" panose="020B0604020202020204" pitchFamily="34" charset="0"/>
              </a:rPr>
              <a:t>too much body fat</a:t>
            </a:r>
            <a:r>
              <a:rPr lang="en-US" sz="1700" cap="none" dirty="0">
                <a:latin typeface="Arial" panose="020B0604020202020204" pitchFamily="34" charset="0"/>
                <a:cs typeface="Arial" panose="020B0604020202020204" pitchFamily="34" charset="0"/>
              </a:rPr>
              <a:t>. it is different from being overweight, which means weighing too much. the weight may come from muscle, bone, fat, and/or body water. both terms mean that a person's weight is greater than what's considered healthy for his or her height. obesity happens over time when you eat more calories than you use. obesity is a complex disease involving an excessive amount of body fat. obesity isn't just a cosmetic concern. it's a medical problem that increases the risk of other diseases and health problems</a:t>
            </a:r>
            <a:r>
              <a:rPr lang="en-US" dirty="0">
                <a:latin typeface="Arial" panose="020B0604020202020204" pitchFamily="34" charset="0"/>
                <a:cs typeface="Arial" panose="020B0604020202020204" pitchFamily="34" charset="0"/>
              </a:rPr>
              <a:t>.</a:t>
            </a:r>
          </a:p>
          <a:p>
            <a:endParaRPr lang="en-US" dirty="0"/>
          </a:p>
          <a:p>
            <a:endParaRPr lang="en-US" dirty="0"/>
          </a:p>
        </p:txBody>
      </p:sp>
    </p:spTree>
    <p:extLst>
      <p:ext uri="{BB962C8B-B14F-4D97-AF65-F5344CB8AC3E}">
        <p14:creationId xmlns:p14="http://schemas.microsoft.com/office/powerpoint/2010/main" val="422548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dirty="0"/>
              <a:t>How do you categorize obesity?</a:t>
            </a: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93230" y="337625"/>
            <a:ext cx="5678376" cy="5453575"/>
          </a:xfrm>
        </p:spPr>
      </p:pic>
      <p:sp>
        <p:nvSpPr>
          <p:cNvPr id="4" name="Text Placeholder 3"/>
          <p:cNvSpPr>
            <a:spLocks noGrp="1"/>
          </p:cNvSpPr>
          <p:nvPr>
            <p:ph type="body" sz="half" idx="2"/>
          </p:nvPr>
        </p:nvSpPr>
        <p:spPr>
          <a:xfrm>
            <a:off x="838540" y="2632851"/>
            <a:ext cx="3935689" cy="3158348"/>
          </a:xfrm>
        </p:spPr>
        <p:txBody>
          <a:bodyPr>
            <a:noAutofit/>
          </a:bodyPr>
          <a:lstStyle/>
          <a:p>
            <a:pPr algn="l"/>
            <a:r>
              <a:rPr lang="en-US" cap="none" dirty="0">
                <a:latin typeface="Arial" panose="020B0604020202020204" pitchFamily="34" charset="0"/>
                <a:cs typeface="Arial" panose="020B0604020202020204" pitchFamily="34" charset="0"/>
              </a:rPr>
              <a:t>There are many the ways to determine whether a body is fat or fit? </a:t>
            </a:r>
          </a:p>
          <a:p>
            <a:pPr algn="l"/>
            <a:r>
              <a:rPr lang="en-US" cap="none" dirty="0">
                <a:latin typeface="Arial" panose="020B0604020202020204" pitchFamily="34" charset="0"/>
                <a:cs typeface="Arial" panose="020B0604020202020204" pitchFamily="34" charset="0"/>
              </a:rPr>
              <a:t>Body fat can be measured in several ways, with each body fat assessment method having pros and cons. </a:t>
            </a:r>
          </a:p>
          <a:p>
            <a:pPr algn="l"/>
            <a:r>
              <a:rPr lang="en-US" cap="none" dirty="0">
                <a:latin typeface="Arial" panose="020B0604020202020204" pitchFamily="34" charset="0"/>
                <a:cs typeface="Arial" panose="020B0604020202020204" pitchFamily="34" charset="0"/>
              </a:rPr>
              <a:t>Here is a brief overview of some of the most popular methods for measuring body fat.</a:t>
            </a:r>
          </a:p>
          <a:p>
            <a:pPr algn="l"/>
            <a:endParaRPr lang="en-US" sz="20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9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40" y="879774"/>
            <a:ext cx="10364451" cy="1596177"/>
          </a:xfrm>
        </p:spPr>
        <p:txBody>
          <a:bodyPr/>
          <a:lstStyle/>
          <a:p>
            <a:r>
              <a:rPr lang="en-US" b="1" dirty="0"/>
              <a:t>Body Mass Index (BMI)</a:t>
            </a:r>
            <a:br>
              <a:rPr lang="en-US" b="1" dirty="0"/>
            </a:br>
            <a:br>
              <a:rPr lang="en-US" dirty="0"/>
            </a:br>
            <a:endParaRPr lang="en-US" dirty="0"/>
          </a:p>
        </p:txBody>
      </p:sp>
      <p:sp>
        <p:nvSpPr>
          <p:cNvPr id="3" name="Content Placeholder 2"/>
          <p:cNvSpPr>
            <a:spLocks noGrp="1"/>
          </p:cNvSpPr>
          <p:nvPr>
            <p:ph sz="quarter" idx="13"/>
          </p:nvPr>
        </p:nvSpPr>
        <p:spPr>
          <a:xfrm>
            <a:off x="775228" y="1716946"/>
            <a:ext cx="5106026" cy="3424107"/>
          </a:xfrm>
        </p:spPr>
        <p:txBody>
          <a:bodyPr/>
          <a:lstStyle/>
          <a:p>
            <a:pPr marL="0" indent="0">
              <a:buNone/>
            </a:pPr>
            <a:r>
              <a:rPr lang="en-US" cap="none" dirty="0">
                <a:latin typeface="Arial" panose="020B0604020202020204" pitchFamily="34" charset="0"/>
                <a:cs typeface="Arial" panose="020B0604020202020204" pitchFamily="34" charset="0"/>
              </a:rPr>
              <a:t>Body mass index (</a:t>
            </a:r>
            <a:r>
              <a:rPr lang="en-US" cap="none" dirty="0" err="1">
                <a:latin typeface="Arial" panose="020B0604020202020204" pitchFamily="34" charset="0"/>
                <a:cs typeface="Arial" panose="020B0604020202020204" pitchFamily="34" charset="0"/>
              </a:rPr>
              <a:t>bmi</a:t>
            </a:r>
            <a:r>
              <a:rPr lang="en-US" cap="none" dirty="0">
                <a:latin typeface="Arial" panose="020B0604020202020204" pitchFamily="34" charset="0"/>
                <a:cs typeface="Arial" panose="020B0604020202020204" pitchFamily="34" charset="0"/>
              </a:rPr>
              <a:t>) is the ratio of weight to height, calculated as weight (kg)/height (m</a:t>
            </a:r>
            <a:r>
              <a:rPr lang="en-US" cap="none" baseline="30000" dirty="0">
                <a:latin typeface="Arial" panose="020B0604020202020204" pitchFamily="34" charset="0"/>
                <a:cs typeface="Arial" panose="020B0604020202020204" pitchFamily="34" charset="0"/>
              </a:rPr>
              <a:t>2</a:t>
            </a:r>
            <a:r>
              <a:rPr lang="en-US" cap="none" dirty="0">
                <a:latin typeface="Arial" panose="020B0604020202020204" pitchFamily="34" charset="0"/>
                <a:cs typeface="Arial" panose="020B0604020202020204" pitchFamily="34" charset="0"/>
              </a:rPr>
              <a:t>), or weight (</a:t>
            </a:r>
            <a:r>
              <a:rPr lang="en-US" cap="none" dirty="0" err="1">
                <a:latin typeface="Arial" panose="020B0604020202020204" pitchFamily="34" charset="0"/>
                <a:cs typeface="Arial" panose="020B0604020202020204" pitchFamily="34" charset="0"/>
              </a:rPr>
              <a:t>lb</a:t>
            </a:r>
            <a:r>
              <a:rPr lang="en-US" cap="none" dirty="0">
                <a:latin typeface="Arial" panose="020B0604020202020204" pitchFamily="34" charset="0"/>
                <a:cs typeface="Arial" panose="020B0604020202020204" pitchFamily="34" charset="0"/>
              </a:rPr>
              <a:t>)/height (in</a:t>
            </a:r>
            <a:r>
              <a:rPr lang="en-US" cap="none" baseline="30000" dirty="0">
                <a:latin typeface="Arial" panose="020B0604020202020204" pitchFamily="34" charset="0"/>
                <a:cs typeface="Arial" panose="020B0604020202020204" pitchFamily="34" charset="0"/>
              </a:rPr>
              <a:t>2</a:t>
            </a:r>
            <a:r>
              <a:rPr lang="en-US" cap="none" dirty="0">
                <a:latin typeface="Arial" panose="020B0604020202020204" pitchFamily="34" charset="0"/>
                <a:cs typeface="Arial" panose="020B0604020202020204" pitchFamily="34" charset="0"/>
              </a:rPr>
              <a:t>) multiplied by 703.</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385455" y="3428999"/>
            <a:ext cx="4073235" cy="273585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387636"/>
            <a:ext cx="4650377" cy="5284114"/>
          </a:xfrm>
          <a:prstGeom prst="rect">
            <a:avLst/>
          </a:prstGeom>
        </p:spPr>
      </p:pic>
    </p:spTree>
    <p:extLst>
      <p:ext uri="{BB962C8B-B14F-4D97-AF65-F5344CB8AC3E}">
        <p14:creationId xmlns:p14="http://schemas.microsoft.com/office/powerpoint/2010/main" val="322440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03" y="1099984"/>
            <a:ext cx="10364451" cy="1596177"/>
          </a:xfrm>
        </p:spPr>
        <p:txBody>
          <a:bodyPr/>
          <a:lstStyle/>
          <a:p>
            <a:r>
              <a:rPr lang="en-US" b="1" dirty="0"/>
              <a:t>Waist Circumference</a:t>
            </a:r>
            <a:br>
              <a:rPr lang="en-US" b="1" dirty="0"/>
            </a:br>
            <a:br>
              <a:rPr lang="en-US" dirty="0"/>
            </a:br>
            <a:endParaRPr lang="en-US" dirty="0"/>
          </a:p>
        </p:txBody>
      </p:sp>
      <p:sp>
        <p:nvSpPr>
          <p:cNvPr id="3" name="Content Placeholder 2"/>
          <p:cNvSpPr>
            <a:spLocks noGrp="1"/>
          </p:cNvSpPr>
          <p:nvPr>
            <p:ph sz="quarter" idx="13"/>
          </p:nvPr>
        </p:nvSpPr>
        <p:spPr>
          <a:xfrm>
            <a:off x="567410" y="2006874"/>
            <a:ext cx="5106026" cy="3424107"/>
          </a:xfrm>
        </p:spPr>
        <p:txBody>
          <a:bodyPr>
            <a:normAutofit fontScale="92500" lnSpcReduction="10000"/>
          </a:bodyPr>
          <a:lstStyle/>
          <a:p>
            <a:pPr marL="0" indent="0">
              <a:buNone/>
            </a:pPr>
            <a:r>
              <a:rPr lang="en-US" cap="none" dirty="0">
                <a:latin typeface="Arial" panose="020B0604020202020204" pitchFamily="34" charset="0"/>
                <a:cs typeface="Arial" panose="020B0604020202020204" pitchFamily="34" charset="0"/>
              </a:rPr>
              <a:t>Waist circumference is the simplest and most common way to measure “abdominal obesity”, the extra fat found around the middle that is an important factor in health, even independent of BMI.</a:t>
            </a:r>
          </a:p>
          <a:p>
            <a:pPr marL="0" indent="0">
              <a:buNone/>
            </a:pPr>
            <a:r>
              <a:rPr lang="en-US" cap="none" dirty="0">
                <a:latin typeface="Arial" panose="020B0604020202020204" pitchFamily="34" charset="0"/>
                <a:cs typeface="Arial" panose="020B0604020202020204" pitchFamily="34" charset="0"/>
              </a:rPr>
              <a:t> It’s the circumference of the abdomen, measured at the natural waist (in between the lowest rib and the top of the hip bone), the umbilicus (belly button), or at the narrowest point of the midsection.</a:t>
            </a:r>
          </a:p>
          <a:p>
            <a:pPr marL="0" indent="0">
              <a:buNone/>
            </a:pPr>
            <a:endParaRPr lang="en-US" dirty="0"/>
          </a:p>
          <a:p>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784567" y="1274619"/>
            <a:ext cx="3276751" cy="4516580"/>
          </a:xfrm>
        </p:spPr>
      </p:pic>
    </p:spTree>
    <p:extLst>
      <p:ext uri="{BB962C8B-B14F-4D97-AF65-F5344CB8AC3E}">
        <p14:creationId xmlns:p14="http://schemas.microsoft.com/office/powerpoint/2010/main" val="281900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Skinfold Thickness</a:t>
            </a:r>
            <a:br>
              <a:rPr lang="en-US" b="1" dirty="0"/>
            </a:br>
            <a:endParaRPr lang="en-US" dirty="0"/>
          </a:p>
        </p:txBody>
      </p:sp>
      <p:sp>
        <p:nvSpPr>
          <p:cNvPr id="3" name="Content Placeholder 2"/>
          <p:cNvSpPr>
            <a:spLocks noGrp="1"/>
          </p:cNvSpPr>
          <p:nvPr>
            <p:ph sz="quarter" idx="13"/>
          </p:nvPr>
        </p:nvSpPr>
        <p:spPr/>
        <p:txBody>
          <a:bodyPr>
            <a:normAutofit/>
          </a:bodyPr>
          <a:lstStyle/>
          <a:p>
            <a:pPr marL="0" indent="0">
              <a:buNone/>
            </a:pPr>
            <a:r>
              <a:rPr lang="en-US" cap="none" dirty="0">
                <a:latin typeface="Arial" panose="020B0604020202020204" pitchFamily="34" charset="0"/>
                <a:cs typeface="Arial" panose="020B0604020202020204" pitchFamily="34" charset="0"/>
              </a:rPr>
              <a:t>In this method, researchers use a special caliper to measure the thickness of a “pinch” of skin and the fat beneath it in specific areas of the body (the trunk, the thighs, front and back of the upper arm, and under the shoulder blade). </a:t>
            </a:r>
          </a:p>
          <a:p>
            <a:pPr marL="0" indent="0">
              <a:buNone/>
            </a:pPr>
            <a:r>
              <a:rPr lang="en-US" cap="none" dirty="0">
                <a:latin typeface="Arial" panose="020B0604020202020204" pitchFamily="34" charset="0"/>
                <a:cs typeface="Arial" panose="020B0604020202020204" pitchFamily="34" charset="0"/>
              </a:rPr>
              <a:t>Equations are used to predict body fat percentage based on these measurements.</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342700" y="2366963"/>
            <a:ext cx="3311445" cy="3424237"/>
          </a:xfrm>
        </p:spPr>
      </p:pic>
    </p:spTree>
    <p:extLst>
      <p:ext uri="{BB962C8B-B14F-4D97-AF65-F5344CB8AC3E}">
        <p14:creationId xmlns:p14="http://schemas.microsoft.com/office/powerpoint/2010/main" val="117961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Dual Energy X-ray Absorptiometry (DEXA)</a:t>
            </a:r>
            <a:br>
              <a:rPr lang="en-US" b="1" dirty="0"/>
            </a:br>
            <a:br>
              <a:rPr lang="en-US" dirty="0"/>
            </a:br>
            <a:endParaRPr lang="en-US" dirty="0"/>
          </a:p>
        </p:txBody>
      </p:sp>
      <p:sp>
        <p:nvSpPr>
          <p:cNvPr id="3" name="Content Placeholder 2"/>
          <p:cNvSpPr>
            <a:spLocks noGrp="1"/>
          </p:cNvSpPr>
          <p:nvPr>
            <p:ph sz="quarter" idx="13"/>
          </p:nvPr>
        </p:nvSpPr>
        <p:spPr/>
        <p:txBody>
          <a:bodyPr/>
          <a:lstStyle/>
          <a:p>
            <a:pPr marL="0" indent="0">
              <a:buNone/>
            </a:pPr>
            <a:r>
              <a:rPr lang="en-US" cap="none" dirty="0">
                <a:latin typeface="Arial" panose="020B0604020202020204" pitchFamily="34" charset="0"/>
                <a:cs typeface="Arial" panose="020B0604020202020204" pitchFamily="34" charset="0"/>
              </a:rPr>
              <a:t>X-ray beams pass through different body tissues at different rates. so DEXA uses two low-level x-ray beams to develop estimates of fat-free mass, fat mass, and bone mineral density.  DEXA is typically only used for this purpose in research settings.</a:t>
            </a:r>
          </a:p>
          <a:p>
            <a:pPr marL="0" indent="0">
              <a:buNone/>
            </a:pPr>
            <a:endParaRPr lang="en-US" dirty="0"/>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923499" y="2214694"/>
            <a:ext cx="3602801" cy="3424237"/>
          </a:xfrm>
        </p:spPr>
      </p:pic>
    </p:spTree>
    <p:extLst>
      <p:ext uri="{BB962C8B-B14F-4D97-AF65-F5344CB8AC3E}">
        <p14:creationId xmlns:p14="http://schemas.microsoft.com/office/powerpoint/2010/main" val="241443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214846"/>
            <a:ext cx="10351752" cy="953588"/>
          </a:xfrm>
        </p:spPr>
        <p:txBody>
          <a:bodyPr>
            <a:normAutofit fontScale="90000"/>
          </a:bodyPr>
          <a:lstStyle/>
          <a:p>
            <a:r>
              <a:rPr lang="en-US"/>
              <a:t>Obesity Causes</a:t>
            </a:r>
            <a:br>
              <a:rPr lang="en-US"/>
            </a:br>
            <a:br>
              <a:rPr lang="en-US"/>
            </a:br>
            <a:endParaRPr lang="en-US" dirty="0"/>
          </a:p>
        </p:txBody>
      </p:sp>
      <p:sp>
        <p:nvSpPr>
          <p:cNvPr id="3" name="Text Placeholder 2"/>
          <p:cNvSpPr>
            <a:spLocks noGrp="1"/>
          </p:cNvSpPr>
          <p:nvPr>
            <p:ph type="body" idx="1"/>
          </p:nvPr>
        </p:nvSpPr>
        <p:spPr>
          <a:xfrm>
            <a:off x="913774" y="1423851"/>
            <a:ext cx="10351752" cy="4715692"/>
          </a:xfrm>
        </p:spPr>
        <p:txBody>
          <a:bodyPr>
            <a:normAutofit fontScale="92500" lnSpcReduction="20000"/>
          </a:bodyPr>
          <a:lstStyle/>
          <a:p>
            <a:pPr marL="457200" indent="-457200" algn="l">
              <a:buFont typeface="+mj-lt"/>
              <a:buAutoNum type="arabicPeriod"/>
            </a:pPr>
            <a:r>
              <a:rPr lang="en-US" b="1" cap="none" dirty="0">
                <a:latin typeface="Arial" panose="020B0604020202020204" pitchFamily="34" charset="0"/>
                <a:cs typeface="Arial" panose="020B0604020202020204" pitchFamily="34" charset="0"/>
              </a:rPr>
              <a:t>Genes, </a:t>
            </a:r>
            <a:r>
              <a:rPr lang="en-US" cap="none" dirty="0">
                <a:latin typeface="Arial" panose="020B0604020202020204" pitchFamily="34" charset="0"/>
                <a:cs typeface="Arial" panose="020B0604020202020204" pitchFamily="34" charset="0"/>
              </a:rPr>
              <a:t>genes seem to increase the risk of weight gain and interact with other risk factors in the environment, such as unhealthy diets and inactive lifestyles. and healthy lifestyles can counteract these genetic effects.</a:t>
            </a:r>
          </a:p>
          <a:p>
            <a:pPr marL="457200" indent="-457200" algn="l">
              <a:buFont typeface="+mj-lt"/>
              <a:buAutoNum type="arabicPeriod"/>
            </a:pPr>
            <a:r>
              <a:rPr lang="en-US" b="1" cap="none" dirty="0">
                <a:latin typeface="Arial" panose="020B0604020202020204" pitchFamily="34" charset="0"/>
                <a:cs typeface="Arial" panose="020B0604020202020204" pitchFamily="34" charset="0"/>
              </a:rPr>
              <a:t>Prenatal and postnatal influences, </a:t>
            </a:r>
            <a:r>
              <a:rPr lang="en-US" cap="none" dirty="0">
                <a:latin typeface="Arial" panose="020B0604020202020204" pitchFamily="34" charset="0"/>
                <a:cs typeface="Arial" panose="020B0604020202020204" pitchFamily="34" charset="0"/>
              </a:rPr>
              <a:t>early life is important, too. pregnant mothers who smoke or who are overweight may have children who are more likely to grow up to be obese adults. excessive weight gain during infancy also raises the risk of adult obesity, while being breastfed may lower the risk.</a:t>
            </a:r>
          </a:p>
          <a:p>
            <a:pPr marL="457200" indent="-457200" algn="l">
              <a:buFont typeface="+mj-lt"/>
              <a:buAutoNum type="arabicPeriod"/>
            </a:pPr>
            <a:r>
              <a:rPr lang="en-US" b="1" cap="none" dirty="0">
                <a:latin typeface="Arial" panose="020B0604020202020204" pitchFamily="34" charset="0"/>
                <a:cs typeface="Arial" panose="020B0604020202020204" pitchFamily="34" charset="0"/>
              </a:rPr>
              <a:t>Unhealthy </a:t>
            </a:r>
            <a:r>
              <a:rPr lang="en-US" b="1" cap="none">
                <a:latin typeface="Arial" panose="020B0604020202020204" pitchFamily="34" charset="0"/>
                <a:cs typeface="Arial" panose="020B0604020202020204" pitchFamily="34" charset="0"/>
              </a:rPr>
              <a:t>diets, </a:t>
            </a:r>
            <a:r>
              <a:rPr lang="en-US" cap="none">
                <a:latin typeface="Arial" panose="020B0604020202020204" pitchFamily="34" charset="0"/>
                <a:cs typeface="Arial" panose="020B0604020202020204" pitchFamily="34" charset="0"/>
              </a:rPr>
              <a:t>foods</a:t>
            </a:r>
            <a:r>
              <a:rPr lang="en-US" cap="none" dirty="0">
                <a:latin typeface="Arial" panose="020B0604020202020204" pitchFamily="34" charset="0"/>
                <a:cs typeface="Arial" panose="020B0604020202020204" pitchFamily="34" charset="0"/>
              </a:rPr>
              <a:t> that are lacking in the western diet-whole grains, vegetables, fruits, and nuts-seem to help with weight control, and also help prevent chronic disease.</a:t>
            </a:r>
          </a:p>
          <a:p>
            <a:pPr marL="457200" indent="-457200" algn="l">
              <a:buFont typeface="+mj-lt"/>
              <a:buAutoNum type="arabicPeriod"/>
            </a:pPr>
            <a:r>
              <a:rPr lang="en-US" b="1" cap="none" dirty="0">
                <a:latin typeface="Arial" panose="020B0604020202020204" pitchFamily="34" charset="0"/>
                <a:cs typeface="Arial" panose="020B0604020202020204" pitchFamily="34" charset="0"/>
              </a:rPr>
              <a:t>Too much screen time, too little activity, and too little sleep,</a:t>
            </a:r>
            <a:r>
              <a:rPr lang="en-US" cap="none" dirty="0">
                <a:latin typeface="Arial" panose="020B0604020202020204" pitchFamily="34" charset="0"/>
                <a:cs typeface="Arial" panose="020B0604020202020204" pitchFamily="34" charset="0"/>
              </a:rPr>
              <a:t> screen watching is a strong obesity risk factor, in part because exposure to food and beverage advertising can influence what people eat. physical activity can protect against weight gain, but globally, people just aren’t doing enough of it. lack of sleep-another hallmark of the western lifestyle-is also emerging as a risk factor for obesity.</a:t>
            </a:r>
            <a:endParaRPr lang="en-US" b="1" cap="none" dirty="0">
              <a:latin typeface="Arial" panose="020B0604020202020204" pitchFamily="34" charset="0"/>
              <a:cs typeface="Arial" panose="020B0604020202020204" pitchFamily="34" charset="0"/>
            </a:endParaRPr>
          </a:p>
          <a:p>
            <a:pPr marL="457200" indent="-457200" algn="l">
              <a:buFont typeface="+mj-lt"/>
              <a:buAutoNum type="arabicPeriod"/>
            </a:pPr>
            <a:endParaRPr lang="en-US" b="1" dirty="0"/>
          </a:p>
          <a:p>
            <a:pPr marL="457200" indent="-457200" algn="l">
              <a:buFont typeface="+mj-lt"/>
              <a:buAutoNum type="arabicPeriod"/>
            </a:pPr>
            <a:endParaRPr lang="en-US" dirty="0"/>
          </a:p>
        </p:txBody>
      </p:sp>
    </p:spTree>
    <p:extLst>
      <p:ext uri="{BB962C8B-B14F-4D97-AF65-F5344CB8AC3E}">
        <p14:creationId xmlns:p14="http://schemas.microsoft.com/office/powerpoint/2010/main" val="24075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3774" y="-535576"/>
            <a:ext cx="10351752" cy="1364140"/>
          </a:xfrm>
        </p:spPr>
        <p:txBody>
          <a:bodyPr/>
          <a:lstStyle/>
          <a:p>
            <a:endParaRPr lang="en-US" dirty="0"/>
          </a:p>
        </p:txBody>
      </p:sp>
      <p:sp>
        <p:nvSpPr>
          <p:cNvPr id="3" name="Text Placeholder 2"/>
          <p:cNvSpPr>
            <a:spLocks noGrp="1"/>
          </p:cNvSpPr>
          <p:nvPr>
            <p:ph type="body" idx="1"/>
          </p:nvPr>
        </p:nvSpPr>
        <p:spPr>
          <a:xfrm>
            <a:off x="733665" y="1275408"/>
            <a:ext cx="10351752" cy="4307183"/>
          </a:xfrm>
        </p:spPr>
        <p:txBody>
          <a:bodyPr/>
          <a:lstStyle/>
          <a:p>
            <a:pPr algn="l"/>
            <a:r>
              <a:rPr lang="en-US" dirty="0"/>
              <a:t>5.</a:t>
            </a:r>
            <a:r>
              <a:rPr lang="en-US" b="1" dirty="0"/>
              <a:t> Toxic Environment-Food and Physical Activity,</a:t>
            </a:r>
          </a:p>
          <a:p>
            <a:pPr algn="l"/>
            <a:r>
              <a:rPr lang="en-US" cap="none" dirty="0">
                <a:latin typeface="Arial" panose="020B0604020202020204" pitchFamily="34" charset="0"/>
                <a:cs typeface="Arial" panose="020B0604020202020204" pitchFamily="34" charset="0"/>
              </a:rPr>
              <a:t>The physical and social  environment in which people live plays a huge role in the food and activity choices they make,  the incessant and unavoidable marketing of unhealthy foods and sugary drinks. the lack of safe areas for exercising. the junk food sold at school, at work, and at the corner store. add it up, and it’s tough for individuals to make the healthy choices that are so important to a good quality of life and a healthy weigh.</a:t>
            </a:r>
          </a:p>
        </p:txBody>
      </p:sp>
    </p:spTree>
    <p:extLst>
      <p:ext uri="{BB962C8B-B14F-4D97-AF65-F5344CB8AC3E}">
        <p14:creationId xmlns:p14="http://schemas.microsoft.com/office/powerpoint/2010/main" val="129419611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757</TotalTime>
  <Words>1356</Words>
  <Application>Microsoft Office PowerPoint</Application>
  <PresentationFormat>Widescreen</PresentationFormat>
  <Paragraphs>56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Droplet</vt:lpstr>
      <vt:lpstr>Obesity</vt:lpstr>
      <vt:lpstr>What is the obesty?!</vt:lpstr>
      <vt:lpstr>How do you categorize obesity?</vt:lpstr>
      <vt:lpstr>Body Mass Index (BMI)  </vt:lpstr>
      <vt:lpstr>Waist Circumference  </vt:lpstr>
      <vt:lpstr>Skinfold Thickness </vt:lpstr>
      <vt:lpstr>Dual Energy X-ray Absorptiometry (DEXA)  </vt:lpstr>
      <vt:lpstr>Obesity Causes  </vt:lpstr>
      <vt:lpstr>PowerPoint Presentation</vt:lpstr>
      <vt:lpstr>Health Effects of Overweight and Obesity </vt:lpstr>
      <vt:lpstr>How to end this nightmare?!!!!</vt:lpstr>
      <vt:lpstr>PowerPoint Presentation</vt:lpstr>
      <vt:lpstr>What can I do to help prevent obesity in a teen? </vt:lpstr>
      <vt:lpstr>  Focus on the whole family. Slowly work to change your family’s eating habits and activity levels. Don’t focus on a child’s weight.  Be a role model. Parents who eat healthy foods and are physically active set an example. Their child is more likely to do the same.  Encourage physical activity. Children should get at least 60 minutes of physical activity each day.  Limit screen time. Cut your teen’s screen time to less than 2 hours a day in front of the TV and computer.  Have healthy snacks on hand. Keep the refrigerator stocked with fat-free or low-fat milk instead of soft drinks. Offer fresh fruit and vegetables instead of snacks high in sugar and fat.  Aim for 5 or more. Serve at least 5 servings of fruits and vegetables each day.  Drink more water. Encourage teens to have water instead of drinks with added sugar. Limit your child’s intake of soft drinks, sports drinks, and fruit juice drinks.  Get enough sleep. Encourage teens to get more sleep every night. Earlier bedtimes have been found to decrease rates of obesity.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obesty</dc:title>
  <dc:creator>Rasha</dc:creator>
  <cp:lastModifiedBy>Faris madanat</cp:lastModifiedBy>
  <cp:revision>19</cp:revision>
  <dcterms:created xsi:type="dcterms:W3CDTF">2023-05-16T17:23:53Z</dcterms:created>
  <dcterms:modified xsi:type="dcterms:W3CDTF">2023-05-20T08:41:57Z</dcterms:modified>
</cp:coreProperties>
</file>