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 id="264" r:id="rId3"/>
    <p:sldId id="257" r:id="rId4"/>
    <p:sldId id="259" r:id="rId5"/>
    <p:sldId id="260" r:id="rId6"/>
    <p:sldId id="261" r:id="rId7"/>
    <p:sldId id="262" r:id="rId8"/>
    <p:sldId id="263" r:id="rId9"/>
    <p:sldId id="25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ECF2BE-40A5-45C7-922C-720AC168912E}"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89A9-91D1-4FD8-8AEF-4AA0EF8FA07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128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ECF2BE-40A5-45C7-922C-720AC168912E}"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89A9-91D1-4FD8-8AEF-4AA0EF8FA077}" type="slidenum">
              <a:rPr lang="en-US" smtClean="0"/>
              <a:t>‹#›</a:t>
            </a:fld>
            <a:endParaRPr lang="en-US"/>
          </a:p>
        </p:txBody>
      </p:sp>
    </p:spTree>
    <p:extLst>
      <p:ext uri="{BB962C8B-B14F-4D97-AF65-F5344CB8AC3E}">
        <p14:creationId xmlns:p14="http://schemas.microsoft.com/office/powerpoint/2010/main" val="4269554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ECF2BE-40A5-45C7-922C-720AC168912E}"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89A9-91D1-4FD8-8AEF-4AA0EF8FA077}" type="slidenum">
              <a:rPr lang="en-US" smtClean="0"/>
              <a:t>‹#›</a:t>
            </a:fld>
            <a:endParaRPr lang="en-US"/>
          </a:p>
        </p:txBody>
      </p:sp>
    </p:spTree>
    <p:extLst>
      <p:ext uri="{BB962C8B-B14F-4D97-AF65-F5344CB8AC3E}">
        <p14:creationId xmlns:p14="http://schemas.microsoft.com/office/powerpoint/2010/main" val="265701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ECF2BE-40A5-45C7-922C-720AC168912E}"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89A9-91D1-4FD8-8AEF-4AA0EF8FA077}" type="slidenum">
              <a:rPr lang="en-US" smtClean="0"/>
              <a:t>‹#›</a:t>
            </a:fld>
            <a:endParaRPr lang="en-US"/>
          </a:p>
        </p:txBody>
      </p:sp>
    </p:spTree>
    <p:extLst>
      <p:ext uri="{BB962C8B-B14F-4D97-AF65-F5344CB8AC3E}">
        <p14:creationId xmlns:p14="http://schemas.microsoft.com/office/powerpoint/2010/main" val="3311054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CF2BE-40A5-45C7-922C-720AC168912E}"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89A9-91D1-4FD8-8AEF-4AA0EF8FA07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360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ECF2BE-40A5-45C7-922C-720AC168912E}"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D89A9-91D1-4FD8-8AEF-4AA0EF8FA077}" type="slidenum">
              <a:rPr lang="en-US" smtClean="0"/>
              <a:t>‹#›</a:t>
            </a:fld>
            <a:endParaRPr lang="en-US"/>
          </a:p>
        </p:txBody>
      </p:sp>
    </p:spTree>
    <p:extLst>
      <p:ext uri="{BB962C8B-B14F-4D97-AF65-F5344CB8AC3E}">
        <p14:creationId xmlns:p14="http://schemas.microsoft.com/office/powerpoint/2010/main" val="2335041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ECF2BE-40A5-45C7-922C-720AC168912E}" type="datetimeFigureOut">
              <a:rPr lang="en-US" smtClean="0"/>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2D89A9-91D1-4FD8-8AEF-4AA0EF8FA077}" type="slidenum">
              <a:rPr lang="en-US" smtClean="0"/>
              <a:t>‹#›</a:t>
            </a:fld>
            <a:endParaRPr lang="en-US"/>
          </a:p>
        </p:txBody>
      </p:sp>
    </p:spTree>
    <p:extLst>
      <p:ext uri="{BB962C8B-B14F-4D97-AF65-F5344CB8AC3E}">
        <p14:creationId xmlns:p14="http://schemas.microsoft.com/office/powerpoint/2010/main" val="264307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ECF2BE-40A5-45C7-922C-720AC168912E}" type="datetimeFigureOut">
              <a:rPr lang="en-US" smtClean="0"/>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2D89A9-91D1-4FD8-8AEF-4AA0EF8FA077}" type="slidenum">
              <a:rPr lang="en-US" smtClean="0"/>
              <a:t>‹#›</a:t>
            </a:fld>
            <a:endParaRPr lang="en-US"/>
          </a:p>
        </p:txBody>
      </p:sp>
    </p:spTree>
    <p:extLst>
      <p:ext uri="{BB962C8B-B14F-4D97-AF65-F5344CB8AC3E}">
        <p14:creationId xmlns:p14="http://schemas.microsoft.com/office/powerpoint/2010/main" val="521651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EECF2BE-40A5-45C7-922C-720AC168912E}" type="datetimeFigureOut">
              <a:rPr lang="en-US" smtClean="0"/>
              <a:t>5/20/2023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D2D89A9-91D1-4FD8-8AEF-4AA0EF8FA077}" type="slidenum">
              <a:rPr lang="en-US" smtClean="0"/>
              <a:t>‹#›</a:t>
            </a:fld>
            <a:endParaRPr lang="en-US"/>
          </a:p>
        </p:txBody>
      </p:sp>
    </p:spTree>
    <p:extLst>
      <p:ext uri="{BB962C8B-B14F-4D97-AF65-F5344CB8AC3E}">
        <p14:creationId xmlns:p14="http://schemas.microsoft.com/office/powerpoint/2010/main" val="328391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EECF2BE-40A5-45C7-922C-720AC168912E}" type="datetimeFigureOut">
              <a:rPr lang="en-US" smtClean="0"/>
              <a:t>5/20/2023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D2D89A9-91D1-4FD8-8AEF-4AA0EF8FA077}" type="slidenum">
              <a:rPr lang="en-US" smtClean="0"/>
              <a:t>‹#›</a:t>
            </a:fld>
            <a:endParaRPr lang="en-US"/>
          </a:p>
        </p:txBody>
      </p:sp>
    </p:spTree>
    <p:extLst>
      <p:ext uri="{BB962C8B-B14F-4D97-AF65-F5344CB8AC3E}">
        <p14:creationId xmlns:p14="http://schemas.microsoft.com/office/powerpoint/2010/main" val="3815430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ECF2BE-40A5-45C7-922C-720AC168912E}"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D89A9-91D1-4FD8-8AEF-4AA0EF8FA077}" type="slidenum">
              <a:rPr lang="en-US" smtClean="0"/>
              <a:t>‹#›</a:t>
            </a:fld>
            <a:endParaRPr lang="en-US"/>
          </a:p>
        </p:txBody>
      </p:sp>
    </p:spTree>
    <p:extLst>
      <p:ext uri="{BB962C8B-B14F-4D97-AF65-F5344CB8AC3E}">
        <p14:creationId xmlns:p14="http://schemas.microsoft.com/office/powerpoint/2010/main" val="190507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EECF2BE-40A5-45C7-922C-720AC168912E}" type="datetimeFigureOut">
              <a:rPr lang="en-US" smtClean="0"/>
              <a:t>5/20/2023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D2D89A9-91D1-4FD8-8AEF-4AA0EF8FA07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3176349"/>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ites.google.com/view/lean-life23/hom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nichd.nih.gov/health/topics/obesity/conditioninfo/cause" TargetMode="External"/><Relationship Id="rId2" Type="http://schemas.openxmlformats.org/officeDocument/2006/relationships/hyperlink" Target="https://www.who.int/health-topics/obesity#:~:text=Overweight%20and%20obesity%20are%20defined,and%20over%2030%20is%20obese" TargetMode="External"/><Relationship Id="rId1" Type="http://schemas.openxmlformats.org/officeDocument/2006/relationships/slideLayout" Target="../slideLayouts/slideLayout2.xml"/><Relationship Id="rId4" Type="http://schemas.openxmlformats.org/officeDocument/2006/relationships/hyperlink" Target="https://www.cdc.gov/healthyweight/effects/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5BD41-F050-9B86-D2DE-ADB462ABFA1F}"/>
              </a:ext>
            </a:extLst>
          </p:cNvPr>
          <p:cNvSpPr>
            <a:spLocks noGrp="1"/>
          </p:cNvSpPr>
          <p:nvPr>
            <p:ph type="ctrTitle"/>
          </p:nvPr>
        </p:nvSpPr>
        <p:spPr/>
        <p:txBody>
          <a:bodyPr/>
          <a:lstStyle/>
          <a:p>
            <a:r>
              <a:rPr lang="en-US" dirty="0"/>
              <a:t>Obesity</a:t>
            </a:r>
          </a:p>
        </p:txBody>
      </p:sp>
      <p:sp>
        <p:nvSpPr>
          <p:cNvPr id="3" name="Subtitle 2">
            <a:extLst>
              <a:ext uri="{FF2B5EF4-FFF2-40B4-BE49-F238E27FC236}">
                <a16:creationId xmlns:a16="http://schemas.microsoft.com/office/drawing/2014/main" id="{88E17C93-FFFF-4744-8871-DEA270E3BD08}"/>
              </a:ext>
            </a:extLst>
          </p:cNvPr>
          <p:cNvSpPr>
            <a:spLocks noGrp="1"/>
          </p:cNvSpPr>
          <p:nvPr>
            <p:ph type="subTitle" idx="1"/>
          </p:nvPr>
        </p:nvSpPr>
        <p:spPr/>
        <p:txBody>
          <a:bodyPr/>
          <a:lstStyle/>
          <a:p>
            <a:r>
              <a:rPr lang="en-US" dirty="0"/>
              <a:t>Rakan,Zaid,Alex</a:t>
            </a:r>
          </a:p>
        </p:txBody>
      </p:sp>
    </p:spTree>
    <p:extLst>
      <p:ext uri="{BB962C8B-B14F-4D97-AF65-F5344CB8AC3E}">
        <p14:creationId xmlns:p14="http://schemas.microsoft.com/office/powerpoint/2010/main" val="223664263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69EDD-3D4C-CFB8-CCC2-E26ED2EF97FF}"/>
              </a:ext>
            </a:extLst>
          </p:cNvPr>
          <p:cNvSpPr>
            <a:spLocks noGrp="1"/>
          </p:cNvSpPr>
          <p:nvPr>
            <p:ph type="title"/>
          </p:nvPr>
        </p:nvSpPr>
        <p:spPr/>
        <p:txBody>
          <a:bodyPr/>
          <a:lstStyle/>
          <a:p>
            <a:r>
              <a:rPr lang="en-US" dirty="0"/>
              <a:t>What we will talk about:</a:t>
            </a:r>
          </a:p>
        </p:txBody>
      </p:sp>
      <p:sp>
        <p:nvSpPr>
          <p:cNvPr id="3" name="Content Placeholder 2">
            <a:extLst>
              <a:ext uri="{FF2B5EF4-FFF2-40B4-BE49-F238E27FC236}">
                <a16:creationId xmlns:a16="http://schemas.microsoft.com/office/drawing/2014/main" id="{8A7D5C0C-8365-8FAB-B28E-DC970F709489}"/>
              </a:ext>
            </a:extLst>
          </p:cNvPr>
          <p:cNvSpPr>
            <a:spLocks noGrp="1"/>
          </p:cNvSpPr>
          <p:nvPr>
            <p:ph idx="1"/>
          </p:nvPr>
        </p:nvSpPr>
        <p:spPr/>
        <p:txBody>
          <a:bodyPr/>
          <a:lstStyle/>
          <a:p>
            <a:r>
              <a:rPr lang="en-US" sz="2800" b="1" dirty="0"/>
              <a:t>1) what is obesity </a:t>
            </a:r>
          </a:p>
          <a:p>
            <a:r>
              <a:rPr lang="en-US" sz="2800" b="1" dirty="0"/>
              <a:t>2) what are its consequences </a:t>
            </a:r>
          </a:p>
          <a:p>
            <a:r>
              <a:rPr lang="en-US" sz="2800" b="1" dirty="0"/>
              <a:t>3) Our solution </a:t>
            </a:r>
          </a:p>
          <a:p>
            <a:endParaRPr lang="en-US" dirty="0"/>
          </a:p>
        </p:txBody>
      </p:sp>
    </p:spTree>
    <p:extLst>
      <p:ext uri="{BB962C8B-B14F-4D97-AF65-F5344CB8AC3E}">
        <p14:creationId xmlns:p14="http://schemas.microsoft.com/office/powerpoint/2010/main" val="357394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Obesity Vectors &amp; Illustrations for Free Download | Freepik">
            <a:extLst>
              <a:ext uri="{FF2B5EF4-FFF2-40B4-BE49-F238E27FC236}">
                <a16:creationId xmlns:a16="http://schemas.microsoft.com/office/drawing/2014/main" id="{9D30F5D9-53C3-7926-40F0-C27233C831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8765" y="2278418"/>
            <a:ext cx="6096000" cy="406274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E351192-E04F-C0A9-DE35-7DF3CEB8507E}"/>
              </a:ext>
            </a:extLst>
          </p:cNvPr>
          <p:cNvSpPr>
            <a:spLocks noGrp="1"/>
          </p:cNvSpPr>
          <p:nvPr>
            <p:ph type="title"/>
          </p:nvPr>
        </p:nvSpPr>
        <p:spPr/>
        <p:txBody>
          <a:bodyPr/>
          <a:lstStyle/>
          <a:p>
            <a:r>
              <a:rPr lang="en-US" sz="6600" b="1" dirty="0">
                <a:solidFill>
                  <a:schemeClr val="tx1"/>
                </a:solidFill>
              </a:rPr>
              <a:t>What is obesity?</a:t>
            </a:r>
          </a:p>
        </p:txBody>
      </p:sp>
      <p:sp>
        <p:nvSpPr>
          <p:cNvPr id="3" name="Content Placeholder 2">
            <a:extLst>
              <a:ext uri="{FF2B5EF4-FFF2-40B4-BE49-F238E27FC236}">
                <a16:creationId xmlns:a16="http://schemas.microsoft.com/office/drawing/2014/main" id="{3EDDD4F7-E84B-4A7B-6D02-E4228AF1A1DB}"/>
              </a:ext>
            </a:extLst>
          </p:cNvPr>
          <p:cNvSpPr>
            <a:spLocks noGrp="1"/>
          </p:cNvSpPr>
          <p:nvPr>
            <p:ph idx="1"/>
          </p:nvPr>
        </p:nvSpPr>
        <p:spPr>
          <a:xfrm>
            <a:off x="1152937" y="1845734"/>
            <a:ext cx="5817706" cy="4023360"/>
          </a:xfrm>
        </p:spPr>
        <p:txBody>
          <a:bodyPr>
            <a:normAutofit/>
          </a:bodyPr>
          <a:lstStyle/>
          <a:p>
            <a:pPr marL="0" indent="0">
              <a:buNone/>
            </a:pPr>
            <a:r>
              <a:rPr lang="en-US" sz="2500" b="1" dirty="0">
                <a:solidFill>
                  <a:schemeClr val="tx1"/>
                </a:solidFill>
              </a:rPr>
              <a:t>Overweight and obesity are defined as abnormal or excessive fat accumulation that presents a risk to health.</a:t>
            </a:r>
          </a:p>
          <a:p>
            <a:pPr marL="0" indent="0">
              <a:buNone/>
            </a:pPr>
            <a:r>
              <a:rPr lang="en-US" sz="2500" b="1" dirty="0">
                <a:solidFill>
                  <a:schemeClr val="tx1"/>
                </a:solidFill>
              </a:rPr>
              <a:t>The issue has grown to epidemic proportions, with over 4 million people dying each year as a result of being overweight or obese in 2017 according to the global burden of disease. </a:t>
            </a:r>
          </a:p>
          <a:p>
            <a:pPr marL="0" indent="0">
              <a:buNone/>
            </a:pPr>
            <a:endParaRPr lang="en-US" sz="2500" b="0" i="0" dirty="0">
              <a:solidFill>
                <a:schemeClr val="tx1"/>
              </a:solidFill>
              <a:effectLst/>
              <a:latin typeface="Google Sans"/>
            </a:endParaRPr>
          </a:p>
        </p:txBody>
      </p:sp>
    </p:spTree>
    <p:extLst>
      <p:ext uri="{BB962C8B-B14F-4D97-AF65-F5344CB8AC3E}">
        <p14:creationId xmlns:p14="http://schemas.microsoft.com/office/powerpoint/2010/main" val="114467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2D4D-D959-D777-2062-D51C05DBC302}"/>
              </a:ext>
            </a:extLst>
          </p:cNvPr>
          <p:cNvSpPr>
            <a:spLocks noGrp="1"/>
          </p:cNvSpPr>
          <p:nvPr>
            <p:ph type="title"/>
          </p:nvPr>
        </p:nvSpPr>
        <p:spPr/>
        <p:txBody>
          <a:bodyPr>
            <a:normAutofit/>
          </a:bodyPr>
          <a:lstStyle/>
          <a:p>
            <a:r>
              <a:rPr lang="en-US" sz="6600" b="1" dirty="0">
                <a:solidFill>
                  <a:schemeClr val="tx1"/>
                </a:solidFill>
              </a:rPr>
              <a:t>Causes of obesity</a:t>
            </a:r>
          </a:p>
        </p:txBody>
      </p:sp>
      <p:sp>
        <p:nvSpPr>
          <p:cNvPr id="3" name="Content Placeholder 2">
            <a:extLst>
              <a:ext uri="{FF2B5EF4-FFF2-40B4-BE49-F238E27FC236}">
                <a16:creationId xmlns:a16="http://schemas.microsoft.com/office/drawing/2014/main" id="{F0DAA321-0ECC-5D98-40B9-A6F85F047F2E}"/>
              </a:ext>
            </a:extLst>
          </p:cNvPr>
          <p:cNvSpPr>
            <a:spLocks noGrp="1"/>
          </p:cNvSpPr>
          <p:nvPr>
            <p:ph idx="1"/>
          </p:nvPr>
        </p:nvSpPr>
        <p:spPr>
          <a:xfrm>
            <a:off x="1097280" y="1845734"/>
            <a:ext cx="6098650" cy="4023360"/>
          </a:xfrm>
        </p:spPr>
        <p:txBody>
          <a:bodyPr>
            <a:normAutofit/>
          </a:bodyPr>
          <a:lstStyle/>
          <a:p>
            <a:pPr>
              <a:lnSpc>
                <a:spcPct val="80000"/>
              </a:lnSpc>
              <a:buFont typeface="Arial" panose="020B0604020202020204" pitchFamily="34" charset="0"/>
              <a:buChar char="•"/>
            </a:pPr>
            <a:r>
              <a:rPr lang="en-US" sz="2600" b="1" dirty="0">
                <a:solidFill>
                  <a:schemeClr val="tx1"/>
                </a:solidFill>
              </a:rPr>
              <a:t>Food and Activity. People gain weight when they eat more calories than they burn</a:t>
            </a:r>
          </a:p>
          <a:p>
            <a:pPr>
              <a:lnSpc>
                <a:spcPct val="80000"/>
              </a:lnSpc>
              <a:buFont typeface="Arial" panose="020B0604020202020204" pitchFamily="34" charset="0"/>
              <a:buChar char="•"/>
            </a:pPr>
            <a:r>
              <a:rPr lang="en-US" sz="2600" b="1" dirty="0">
                <a:solidFill>
                  <a:schemeClr val="tx1"/>
                </a:solidFill>
              </a:rPr>
              <a:t>Environment. The world around us influences our ability to maintain a healthy weight.</a:t>
            </a:r>
          </a:p>
          <a:p>
            <a:pPr>
              <a:lnSpc>
                <a:spcPct val="80000"/>
              </a:lnSpc>
              <a:buFont typeface="Arial" panose="020B0604020202020204" pitchFamily="34" charset="0"/>
              <a:buChar char="•"/>
            </a:pPr>
            <a:r>
              <a:rPr lang="en-US" sz="2600" b="1" dirty="0">
                <a:solidFill>
                  <a:schemeClr val="tx1"/>
                </a:solidFill>
              </a:rPr>
              <a:t>Genetics</a:t>
            </a:r>
          </a:p>
          <a:p>
            <a:pPr>
              <a:lnSpc>
                <a:spcPct val="80000"/>
              </a:lnSpc>
              <a:buFont typeface="Arial" panose="020B0604020202020204" pitchFamily="34" charset="0"/>
              <a:buChar char="•"/>
            </a:pPr>
            <a:r>
              <a:rPr lang="en-US" sz="2600" b="1" dirty="0">
                <a:solidFill>
                  <a:schemeClr val="tx1"/>
                </a:solidFill>
              </a:rPr>
              <a:t>Health Conditions and Medications</a:t>
            </a:r>
          </a:p>
          <a:p>
            <a:pPr>
              <a:lnSpc>
                <a:spcPct val="80000"/>
              </a:lnSpc>
              <a:buFont typeface="Arial" panose="020B0604020202020204" pitchFamily="34" charset="0"/>
              <a:buChar char="•"/>
            </a:pPr>
            <a:r>
              <a:rPr lang="en-US" sz="2600" b="1" dirty="0">
                <a:solidFill>
                  <a:schemeClr val="tx1"/>
                </a:solidFill>
              </a:rPr>
              <a:t>Stress, Emotional Factors, and Poor Sleep</a:t>
            </a:r>
          </a:p>
        </p:txBody>
      </p:sp>
    </p:spTree>
    <p:extLst>
      <p:ext uri="{BB962C8B-B14F-4D97-AF65-F5344CB8AC3E}">
        <p14:creationId xmlns:p14="http://schemas.microsoft.com/office/powerpoint/2010/main" val="21597706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9DDA4-6BB1-A1CF-9916-E026A7CFC020}"/>
              </a:ext>
            </a:extLst>
          </p:cNvPr>
          <p:cNvSpPr>
            <a:spLocks noGrp="1"/>
          </p:cNvSpPr>
          <p:nvPr>
            <p:ph type="title"/>
          </p:nvPr>
        </p:nvSpPr>
        <p:spPr/>
        <p:txBody>
          <a:bodyPr/>
          <a:lstStyle/>
          <a:p>
            <a:r>
              <a:rPr lang="en-US" sz="6600" b="1" dirty="0">
                <a:solidFill>
                  <a:schemeClr val="tx1"/>
                </a:solidFill>
              </a:rPr>
              <a:t>Consequences</a:t>
            </a:r>
          </a:p>
        </p:txBody>
      </p:sp>
      <p:sp>
        <p:nvSpPr>
          <p:cNvPr id="3" name="Content Placeholder 2">
            <a:extLst>
              <a:ext uri="{FF2B5EF4-FFF2-40B4-BE49-F238E27FC236}">
                <a16:creationId xmlns:a16="http://schemas.microsoft.com/office/drawing/2014/main" id="{B0BE86AE-3D5A-FC25-A9F6-B6105762A779}"/>
              </a:ext>
            </a:extLst>
          </p:cNvPr>
          <p:cNvSpPr>
            <a:spLocks noGrp="1"/>
          </p:cNvSpPr>
          <p:nvPr>
            <p:ph idx="1"/>
          </p:nvPr>
        </p:nvSpPr>
        <p:spPr>
          <a:xfrm>
            <a:off x="938254" y="1737360"/>
            <a:ext cx="10058400" cy="4023360"/>
          </a:xfrm>
        </p:spPr>
        <p:txBody>
          <a:bodyPr>
            <a:normAutofit fontScale="92500" lnSpcReduction="10000"/>
          </a:bodyPr>
          <a:lstStyle/>
          <a:p>
            <a:pPr>
              <a:buFont typeface="Arial" panose="020B0604020202020204" pitchFamily="34" charset="0"/>
              <a:buChar char="•"/>
            </a:pPr>
            <a:r>
              <a:rPr lang="en-US" sz="2800" b="1" dirty="0">
                <a:solidFill>
                  <a:schemeClr val="tx1"/>
                </a:solidFill>
              </a:rPr>
              <a:t> All-causes of death.</a:t>
            </a:r>
          </a:p>
          <a:p>
            <a:pPr>
              <a:buFont typeface="Arial" panose="020B0604020202020204" pitchFamily="34" charset="0"/>
              <a:buChar char="•"/>
            </a:pPr>
            <a:r>
              <a:rPr lang="en-US" sz="2800" b="1" dirty="0">
                <a:solidFill>
                  <a:schemeClr val="tx1"/>
                </a:solidFill>
              </a:rPr>
              <a:t> High blood pressure.</a:t>
            </a:r>
          </a:p>
          <a:p>
            <a:pPr algn="l">
              <a:buFont typeface="Arial" panose="020B0604020202020204" pitchFamily="34" charset="0"/>
              <a:buChar char="•"/>
            </a:pPr>
            <a:r>
              <a:rPr lang="en-US" sz="2800" b="1" dirty="0">
                <a:solidFill>
                  <a:schemeClr val="tx1"/>
                </a:solidFill>
              </a:rPr>
              <a:t> High LDL cholesterol.</a:t>
            </a:r>
          </a:p>
          <a:p>
            <a:pPr algn="l">
              <a:buFont typeface="Arial" panose="020B0604020202020204" pitchFamily="34" charset="0"/>
              <a:buChar char="•"/>
            </a:pPr>
            <a:r>
              <a:rPr lang="en-US" sz="2800" b="1" dirty="0">
                <a:solidFill>
                  <a:schemeClr val="tx1"/>
                </a:solidFill>
              </a:rPr>
              <a:t> Type 2 diabetes.</a:t>
            </a:r>
          </a:p>
          <a:p>
            <a:pPr algn="l">
              <a:buFont typeface="Arial" panose="020B0604020202020204" pitchFamily="34" charset="0"/>
              <a:buChar char="•"/>
            </a:pPr>
            <a:r>
              <a:rPr lang="en-US" sz="2800" b="1" dirty="0">
                <a:solidFill>
                  <a:schemeClr val="tx1"/>
                </a:solidFill>
              </a:rPr>
              <a:t> Coronary heart disease.</a:t>
            </a:r>
          </a:p>
          <a:p>
            <a:pPr algn="l">
              <a:buFont typeface="Arial" panose="020B0604020202020204" pitchFamily="34" charset="0"/>
              <a:buChar char="•"/>
            </a:pPr>
            <a:r>
              <a:rPr lang="en-US" sz="2800" b="1" dirty="0">
                <a:solidFill>
                  <a:schemeClr val="tx1"/>
                </a:solidFill>
              </a:rPr>
              <a:t> Stroke.</a:t>
            </a:r>
          </a:p>
          <a:p>
            <a:pPr algn="l">
              <a:buFont typeface="Arial" panose="020B0604020202020204" pitchFamily="34" charset="0"/>
              <a:buChar char="•"/>
            </a:pPr>
            <a:r>
              <a:rPr lang="en-US" sz="2800" b="1" dirty="0">
                <a:solidFill>
                  <a:schemeClr val="tx1"/>
                </a:solidFill>
              </a:rPr>
              <a:t> Gallbladder disease.</a:t>
            </a:r>
          </a:p>
          <a:p>
            <a:pPr algn="l">
              <a:buFont typeface="Arial" panose="020B0604020202020204" pitchFamily="34" charset="0"/>
              <a:buChar char="•"/>
            </a:pPr>
            <a:r>
              <a:rPr lang="en-US" sz="2800" b="1" dirty="0">
                <a:solidFill>
                  <a:schemeClr val="tx1"/>
                </a:solidFill>
              </a:rPr>
              <a:t> Sleep apnea and breathing problems.</a:t>
            </a:r>
          </a:p>
          <a:p>
            <a:endParaRPr lang="en-US" dirty="0"/>
          </a:p>
        </p:txBody>
      </p:sp>
    </p:spTree>
    <p:extLst>
      <p:ext uri="{BB962C8B-B14F-4D97-AF65-F5344CB8AC3E}">
        <p14:creationId xmlns:p14="http://schemas.microsoft.com/office/powerpoint/2010/main" val="334060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2E8C7-3835-4C1E-3952-33A92956F861}"/>
              </a:ext>
            </a:extLst>
          </p:cNvPr>
          <p:cNvSpPr>
            <a:spLocks noGrp="1"/>
          </p:cNvSpPr>
          <p:nvPr>
            <p:ph type="title"/>
          </p:nvPr>
        </p:nvSpPr>
        <p:spPr/>
        <p:txBody>
          <a:bodyPr/>
          <a:lstStyle/>
          <a:p>
            <a:r>
              <a:rPr lang="en-US" b="1" dirty="0">
                <a:solidFill>
                  <a:schemeClr val="tx1"/>
                </a:solidFill>
              </a:rPr>
              <a:t>Solution</a:t>
            </a:r>
          </a:p>
        </p:txBody>
      </p:sp>
      <p:sp>
        <p:nvSpPr>
          <p:cNvPr id="3" name="Content Placeholder 2">
            <a:extLst>
              <a:ext uri="{FF2B5EF4-FFF2-40B4-BE49-F238E27FC236}">
                <a16:creationId xmlns:a16="http://schemas.microsoft.com/office/drawing/2014/main" id="{C617955F-2738-3D27-2718-ABA42FEA7695}"/>
              </a:ext>
            </a:extLst>
          </p:cNvPr>
          <p:cNvSpPr>
            <a:spLocks noGrp="1"/>
          </p:cNvSpPr>
          <p:nvPr>
            <p:ph idx="1"/>
          </p:nvPr>
        </p:nvSpPr>
        <p:spPr>
          <a:xfrm>
            <a:off x="1097280" y="1845734"/>
            <a:ext cx="7650935" cy="4023360"/>
          </a:xfrm>
        </p:spPr>
        <p:txBody>
          <a:bodyPr/>
          <a:lstStyle/>
          <a:p>
            <a:r>
              <a:rPr lang="en-US" b="1" dirty="0">
                <a:solidFill>
                  <a:schemeClr val="tx1"/>
                </a:solidFill>
              </a:rPr>
              <a:t>Obesity is a major public health concern that can lead to serious health problems such as heart disease, diabetes, and cancer. To prevent obesity, it is essential to adopt a healthy lifestyle, which includes a balanced diet and regular physical activity. Reducing the intake of high calorie foods and sugary drinks and increasing the consumption of fruits, vegetables, whole grains, and lean proteins can help maintain a healthy weight. Regular physical activity, such as walking, cycling, or swimming, can also help prevent obesity. Additionally, getting enough sleep, managing stress levels, and avoiding smoking and excessive alcohol consumption can contribute to a healthy lifestyle and prevent obesity. We will encourage people to do physical activities by constantly doing physical events that involve sports that can help reduce obesity, and any money made will be donated to charity’s.</a:t>
            </a:r>
          </a:p>
        </p:txBody>
      </p:sp>
    </p:spTree>
    <p:extLst>
      <p:ext uri="{BB962C8B-B14F-4D97-AF65-F5344CB8AC3E}">
        <p14:creationId xmlns:p14="http://schemas.microsoft.com/office/powerpoint/2010/main" val="4020193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F155-D27D-93C4-3CAC-2F15A779502E}"/>
              </a:ext>
            </a:extLst>
          </p:cNvPr>
          <p:cNvSpPr>
            <a:spLocks noGrp="1"/>
          </p:cNvSpPr>
          <p:nvPr>
            <p:ph type="title"/>
          </p:nvPr>
        </p:nvSpPr>
        <p:spPr>
          <a:xfrm>
            <a:off x="1097280" y="263527"/>
            <a:ext cx="10058400" cy="1450757"/>
          </a:xfrm>
        </p:spPr>
        <p:txBody>
          <a:bodyPr/>
          <a:lstStyle/>
          <a:p>
            <a:r>
              <a:rPr lang="en-US" b="1" dirty="0"/>
              <a:t>Our Goal:</a:t>
            </a:r>
          </a:p>
        </p:txBody>
      </p:sp>
      <p:sp>
        <p:nvSpPr>
          <p:cNvPr id="3" name="Content Placeholder 2">
            <a:extLst>
              <a:ext uri="{FF2B5EF4-FFF2-40B4-BE49-F238E27FC236}">
                <a16:creationId xmlns:a16="http://schemas.microsoft.com/office/drawing/2014/main" id="{DB12BFDF-01A1-AEF3-E2B5-3EF79F7DEEE0}"/>
              </a:ext>
            </a:extLst>
          </p:cNvPr>
          <p:cNvSpPr>
            <a:spLocks noGrp="1"/>
          </p:cNvSpPr>
          <p:nvPr>
            <p:ph idx="1"/>
          </p:nvPr>
        </p:nvSpPr>
        <p:spPr/>
        <p:txBody>
          <a:bodyPr>
            <a:normAutofit/>
          </a:bodyPr>
          <a:lstStyle/>
          <a:p>
            <a:r>
              <a:rPr lang="en-US" sz="2400" b="1" dirty="0"/>
              <a:t>Our goal is to lower the rates of obesity and allow people to have a healthier life style. We will do this by constantly making physical activities and events.</a:t>
            </a:r>
          </a:p>
        </p:txBody>
      </p:sp>
    </p:spTree>
    <p:extLst>
      <p:ext uri="{BB962C8B-B14F-4D97-AF65-F5344CB8AC3E}">
        <p14:creationId xmlns:p14="http://schemas.microsoft.com/office/powerpoint/2010/main" val="4046790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37CAB-EE6A-C017-01B0-137F6AA11554}"/>
              </a:ext>
            </a:extLst>
          </p:cNvPr>
          <p:cNvSpPr>
            <a:spLocks noGrp="1"/>
          </p:cNvSpPr>
          <p:nvPr>
            <p:ph type="title"/>
          </p:nvPr>
        </p:nvSpPr>
        <p:spPr/>
        <p:txBody>
          <a:bodyPr/>
          <a:lstStyle/>
          <a:p>
            <a:r>
              <a:rPr lang="en-US" dirty="0"/>
              <a:t>Our website:</a:t>
            </a:r>
          </a:p>
        </p:txBody>
      </p:sp>
      <p:sp>
        <p:nvSpPr>
          <p:cNvPr id="3" name="Content Placeholder 2">
            <a:extLst>
              <a:ext uri="{FF2B5EF4-FFF2-40B4-BE49-F238E27FC236}">
                <a16:creationId xmlns:a16="http://schemas.microsoft.com/office/drawing/2014/main" id="{68F8CE4F-154D-F354-63B2-3C99FEABBB9A}"/>
              </a:ext>
            </a:extLst>
          </p:cNvPr>
          <p:cNvSpPr>
            <a:spLocks noGrp="1"/>
          </p:cNvSpPr>
          <p:nvPr>
            <p:ph idx="1"/>
          </p:nvPr>
        </p:nvSpPr>
        <p:spPr/>
        <p:txBody>
          <a:bodyPr/>
          <a:lstStyle/>
          <a:p>
            <a:r>
              <a:rPr lang="en-US" dirty="0">
                <a:hlinkClick r:id="rId2"/>
              </a:rPr>
              <a:t>https://sites.google.com/view/lean-life23/home</a:t>
            </a:r>
            <a:endParaRPr lang="en-US" dirty="0"/>
          </a:p>
          <a:p>
            <a:endParaRPr lang="en-US" dirty="0"/>
          </a:p>
        </p:txBody>
      </p:sp>
    </p:spTree>
    <p:extLst>
      <p:ext uri="{BB962C8B-B14F-4D97-AF65-F5344CB8AC3E}">
        <p14:creationId xmlns:p14="http://schemas.microsoft.com/office/powerpoint/2010/main" val="351466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C4B88-C4D8-E863-9415-506D8A7E2FC0}"/>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ED7EC139-9741-E111-9CAB-B4BBF220202A}"/>
              </a:ext>
            </a:extLst>
          </p:cNvPr>
          <p:cNvSpPr>
            <a:spLocks noGrp="1"/>
          </p:cNvSpPr>
          <p:nvPr>
            <p:ph idx="1"/>
          </p:nvPr>
        </p:nvSpPr>
        <p:spPr/>
        <p:txBody>
          <a:bodyPr/>
          <a:lstStyle/>
          <a:p>
            <a:r>
              <a:rPr lang="en-US" dirty="0">
                <a:hlinkClick r:id="rId2"/>
              </a:rPr>
              <a:t>https://www.who.int/health-topics/obesity#:~:text=Overweight%20and%20obesity%20are%20defined,and%20over%2030%20is%20obese</a:t>
            </a:r>
            <a:r>
              <a:rPr lang="en-US" dirty="0"/>
              <a:t>.</a:t>
            </a:r>
          </a:p>
          <a:p>
            <a:r>
              <a:rPr lang="en-US" dirty="0">
                <a:hlinkClick r:id="rId3"/>
              </a:rPr>
              <a:t>https://www.nichd.nih.gov/health/topics/obesity/conditioninfo/cause</a:t>
            </a:r>
            <a:r>
              <a:rPr lang="en-US" dirty="0"/>
              <a:t> </a:t>
            </a:r>
          </a:p>
          <a:p>
            <a:r>
              <a:rPr lang="en-US" dirty="0">
                <a:hlinkClick r:id="rId4"/>
              </a:rPr>
              <a:t>https://www.cdc.gov/healthyweight/effects/index.html</a:t>
            </a:r>
            <a:endParaRPr lang="en-US" dirty="0"/>
          </a:p>
          <a:p>
            <a:endParaRPr lang="en-US" dirty="0"/>
          </a:p>
        </p:txBody>
      </p:sp>
    </p:spTree>
    <p:extLst>
      <p:ext uri="{BB962C8B-B14F-4D97-AF65-F5344CB8AC3E}">
        <p14:creationId xmlns:p14="http://schemas.microsoft.com/office/powerpoint/2010/main" val="139804907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74</TotalTime>
  <Words>444</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Google Sans</vt:lpstr>
      <vt:lpstr>Retrospect</vt:lpstr>
      <vt:lpstr>Obesity</vt:lpstr>
      <vt:lpstr>What we will talk about:</vt:lpstr>
      <vt:lpstr>What is obesity?</vt:lpstr>
      <vt:lpstr>Causes of obesity</vt:lpstr>
      <vt:lpstr>Consequences</vt:lpstr>
      <vt:lpstr>Solution</vt:lpstr>
      <vt:lpstr>Our Goal:</vt:lpstr>
      <vt:lpstr>Our website:</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Munir Haddad</dc:creator>
  <cp:lastModifiedBy>Rakan nahhas</cp:lastModifiedBy>
  <cp:revision>7</cp:revision>
  <dcterms:created xsi:type="dcterms:W3CDTF">2023-05-09T08:14:42Z</dcterms:created>
  <dcterms:modified xsi:type="dcterms:W3CDTF">2023-05-20T20:38:32Z</dcterms:modified>
</cp:coreProperties>
</file>