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8" r:id="rId6"/>
    <p:sldId id="269" r:id="rId7"/>
    <p:sldId id="270" r:id="rId8"/>
    <p:sldId id="271" r:id="rId9"/>
    <p:sldId id="277" r:id="rId10"/>
    <p:sldId id="273" r:id="rId11"/>
    <p:sldId id="279" r:id="rId12"/>
    <p:sldId id="278" r:id="rId13"/>
    <p:sldId id="280" r:id="rId14"/>
    <p:sldId id="28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5" autoAdjust="0"/>
  </p:normalViewPr>
  <p:slideViewPr>
    <p:cSldViewPr snapToGrid="0" showGuides="1">
      <p:cViewPr>
        <p:scale>
          <a:sx n="73" d="100"/>
          <a:sy n="73" d="100"/>
        </p:scale>
        <p:origin x="99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الجنس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B0-498E-B359-0880FA1DB5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B0-498E-B359-0880FA1DB5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ذكور</c:v>
                </c:pt>
                <c:pt idx="1">
                  <c:v>اناث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9-4D45-A079-9DF887D3CF8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العمر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E8-154A-9681-C6C3C60B7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age 6-8</c:v>
                </c:pt>
                <c:pt idx="1">
                  <c:v>age 9-12</c:v>
                </c:pt>
                <c:pt idx="2">
                  <c:v>age 13-18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نعم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هل تفكر بتأثير البلاستيك على البيئة</c:v>
                </c:pt>
                <c:pt idx="1">
                  <c:v>هل تتطلع لدخول نادي البيئة؟</c:v>
                </c:pt>
                <c:pt idx="2">
                  <c:v>هل سبق لك أن شاركت في فعالية تنظيف المجتمع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0-411E-8FE6-A2A0458CD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لا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هل تفكر بتأثير البلاستيك على البيئة</c:v>
                </c:pt>
                <c:pt idx="1">
                  <c:v>هل تتطلع لدخول نادي البيئة؟</c:v>
                </c:pt>
                <c:pt idx="2">
                  <c:v>هل سبق لك أن شاركت في فعالية تنظيف المجتمع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0-411E-8FE6-A2A0458CD5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بعض الأاحيان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هل تفكر بتأثير البلاستيك على البيئة</c:v>
                </c:pt>
                <c:pt idx="1">
                  <c:v>هل تتطلع لدخول نادي البيئة؟</c:v>
                </c:pt>
                <c:pt idx="2">
                  <c:v>هل سبق لك أن شاركت في فعالية تنظيف المجتمع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0-411E-8FE6-A2A0458CD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6777800"/>
        <c:axId val="746777408"/>
      </c:barChart>
      <c:catAx>
        <c:axId val="74677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777408"/>
        <c:crosses val="autoZero"/>
        <c:auto val="1"/>
        <c:lblAlgn val="ctr"/>
        <c:lblOffset val="100"/>
        <c:noMultiLvlLbl val="0"/>
      </c:catAx>
      <c:valAx>
        <c:axId val="7467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77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26804771823901"/>
          <c:y val="0.92916973829902993"/>
          <c:w val="0.42472980990650283"/>
          <c:h val="7.0830261700969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20-May-23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20-May-23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02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35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20-May-23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sticcollectors.com/ar/" TargetMode="External"/><Relationship Id="rId2" Type="http://schemas.openxmlformats.org/officeDocument/2006/relationships/hyperlink" Target="https://givingcompass.org/article/10-facts-about-plastic-pollution-you-absolutely-need-to-know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3" y="929293"/>
            <a:ext cx="5881814" cy="48855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ar-JO" sz="9600" dirty="0" smtClean="0"/>
              <a:t>البلاستيك و البيئة</a:t>
            </a:r>
            <a:endParaRPr lang="en-US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 تيا الأويوب و تالا معشر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ar-JO" dirty="0" smtClean="0"/>
              <a:t> خمس حقائق عن البلاستيك: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47800" y="1513490"/>
            <a:ext cx="8600872" cy="4508937"/>
          </a:xfrm>
        </p:spPr>
        <p:txBody>
          <a:bodyPr>
            <a:normAutofit/>
          </a:bodyPr>
          <a:lstStyle/>
          <a:p>
            <a:pPr algn="r"/>
            <a:r>
              <a:rPr lang="ar-JO" sz="2400" dirty="0" smtClean="0"/>
              <a:t>فقط 9% من البلاستيك المستخدم يتم اعادة تدويره.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2 مليون كيس بلاستيك يستخدم في العالم كل دقيقة.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في عام 2050 سيكون البلاستيك بالبحار اكثر من الأسماك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99% من طيور البحر ستتغذى على البلاستيك في عام 2050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95% من البلاستيك في المحيطاتقادم من 10 انهار </a:t>
            </a:r>
          </a:p>
          <a:p>
            <a:pPr algn="r"/>
            <a:endParaRPr lang="ar-JO" sz="1200" dirty="0" smtClean="0"/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98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JO" sz="2000" dirty="0" smtClean="0"/>
              <a:t>المراجع:</a:t>
            </a: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givingcompass.org/article/10-facts-about-plastic-pollution-you-absolutely-need-to-know</a:t>
            </a:r>
            <a:endParaRPr lang="ar-JO" sz="2000" dirty="0" smtClean="0"/>
          </a:p>
          <a:p>
            <a:r>
              <a:rPr lang="en-US" sz="2000" dirty="0">
                <a:hlinkClick r:id="rId3"/>
              </a:rPr>
              <a:t>https://www.plasticcollectors.com/ar</a:t>
            </a:r>
            <a:r>
              <a:rPr lang="en-US" sz="2000" dirty="0" smtClean="0">
                <a:hlinkClick r:id="rId3"/>
              </a:rPr>
              <a:t>/</a:t>
            </a:r>
            <a:endParaRPr lang="ar-JO" sz="2000" dirty="0" smtClean="0"/>
          </a:p>
          <a:p>
            <a:endParaRPr lang="ar-JO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5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2" y="826851"/>
            <a:ext cx="7616065" cy="513620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FD2133-BC23-492A-A99B-5D049116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شكرا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JO" sz="4000" dirty="0" smtClean="0"/>
              <a:t>تيا الأيوب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043" y="5223837"/>
            <a:ext cx="4533900" cy="503238"/>
          </a:xfrm>
        </p:spPr>
        <p:txBody>
          <a:bodyPr/>
          <a:lstStyle/>
          <a:p>
            <a:pPr algn="ctr"/>
            <a:r>
              <a:rPr lang="ar-JO" sz="3600" dirty="0" smtClean="0"/>
              <a:t>تالا معشر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59" y="2899008"/>
            <a:ext cx="5831927" cy="38836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7882" y="1224161"/>
            <a:ext cx="4528970" cy="4221677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البلاستيك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هو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مادة صناعية شديدة التحمل والمتانة، وهو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موجود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في العديد من الأشكال والأحجام والألوان. </a:t>
            </a:r>
            <a:endParaRPr lang="en-US" altLang="en-US" sz="2300" dirty="0" smtClean="0">
              <a:solidFill>
                <a:srgbClr val="202124"/>
              </a:solidFill>
              <a:latin typeface="inherit"/>
              <a:cs typeface="+mj-cs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ar-JO" altLang="en-US" sz="2300" dirty="0">
              <a:solidFill>
                <a:srgbClr val="202124"/>
              </a:solidFill>
              <a:latin typeface="inherit"/>
              <a:cs typeface="+mj-cs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يمكن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استخدامه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في العديد من المنتجات المختلفة.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ولكن للأسف،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يتم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التخلص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من البلاستيك بطريقه غير صحيحة، وهذا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يؤثرعلى 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البيئة: مثل رميه في الشوارع أو في المحيطات، فإنه يتسبب في تلوث البيئة و قتل الحيوانات البريَة. </a:t>
            </a: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ar-JO" altLang="en-US" sz="2300" dirty="0" smtClean="0">
              <a:solidFill>
                <a:srgbClr val="202124"/>
              </a:solidFill>
              <a:latin typeface="inherit"/>
              <a:cs typeface="+mj-cs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فالبلاستيك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يستغرق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وقتًا طويلاً للتحلل ويمكن أن يظل في الطبيعة لعدة قرون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.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 flipH="1" flipV="1">
            <a:off x="13694978" y="6362574"/>
            <a:ext cx="777768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khbar M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5174" y="813748"/>
            <a:ext cx="2101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9600" dirty="0">
                <a:solidFill>
                  <a:srgbClr val="202124"/>
                </a:solidFill>
                <a:latin typeface="inherit"/>
                <a:cs typeface="Akhbar MT" pitchFamily="2" charset="-78"/>
              </a:rPr>
              <a:t>مقدمة</a:t>
            </a:r>
            <a:r>
              <a:rPr lang="en-US" altLang="en-US" sz="9600" dirty="0">
                <a:cs typeface="Akhbar MT" pitchFamily="2" charset="-78"/>
              </a:rPr>
              <a:t> </a:t>
            </a:r>
            <a:endParaRPr lang="en-US" altLang="en-US" sz="9600" dirty="0">
              <a:latin typeface="Arial" panose="020B060402020202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0" y="782915"/>
            <a:ext cx="4334491" cy="5413490"/>
          </a:xfrm>
        </p:spPr>
        <p:txBody>
          <a:bodyPr/>
          <a:lstStyle/>
          <a:p>
            <a:pPr algn="r"/>
            <a:r>
              <a:rPr lang="en-US" sz="2300" b="0" dirty="0" smtClean="0"/>
              <a:t> </a:t>
            </a:r>
            <a:r>
              <a:rPr lang="ar-JO" sz="2400" b="0" dirty="0" smtClean="0"/>
              <a:t>سنتحدث </a:t>
            </a:r>
            <a:r>
              <a:rPr lang="ar-JO" sz="2400" b="0" dirty="0"/>
              <a:t>عن </a:t>
            </a:r>
            <a:r>
              <a:rPr lang="ar-JO" sz="2400" dirty="0"/>
              <a:t>اربعة</a:t>
            </a:r>
            <a:r>
              <a:rPr lang="ar-JO" sz="2400" b="0" dirty="0"/>
              <a:t> </a:t>
            </a:r>
            <a:r>
              <a:rPr lang="ar-JO" sz="2400" dirty="0"/>
              <a:t>أنواع</a:t>
            </a:r>
            <a:r>
              <a:rPr lang="ar-JO" sz="2400" b="0" dirty="0"/>
              <a:t> من التلوث الناتجه عن </a:t>
            </a:r>
            <a:r>
              <a:rPr lang="ar-JO" sz="2400" b="0" dirty="0" smtClean="0"/>
              <a:t>البلاستيك:</a:t>
            </a:r>
            <a:r>
              <a:rPr lang="en-US" sz="2400" b="0" dirty="0" smtClean="0"/>
              <a:t> </a:t>
            </a:r>
            <a:r>
              <a:rPr lang="ar-JO" sz="2300" b="0" dirty="0" smtClean="0"/>
              <a:t/>
            </a:r>
            <a:br>
              <a:rPr lang="ar-JO" sz="2300" b="0" dirty="0" smtClean="0"/>
            </a:br>
            <a:r>
              <a:rPr lang="ar-JO" sz="2300" b="0" dirty="0"/>
              <a:t/>
            </a:r>
            <a:br>
              <a:rPr lang="ar-JO" sz="2300" b="0" dirty="0"/>
            </a:br>
            <a:r>
              <a:rPr lang="ar-JO" sz="2300" b="0" dirty="0"/>
              <a:t>1. </a:t>
            </a:r>
            <a:r>
              <a:rPr lang="ar-JO" sz="2300" dirty="0"/>
              <a:t>تلوث المحيطات</a:t>
            </a:r>
            <a:r>
              <a:rPr lang="ar-JO" sz="2300" b="0" dirty="0"/>
              <a:t>: حيث يتم تفريغ البلاستيك في المحيطات </a:t>
            </a:r>
            <a:r>
              <a:rPr lang="ar-JO" sz="2300" b="0" dirty="0" smtClean="0"/>
              <a:t>والبحار، </a:t>
            </a:r>
            <a:r>
              <a:rPr lang="ar-JO" sz="2300" b="0" dirty="0"/>
              <a:t>مما </a:t>
            </a:r>
            <a:r>
              <a:rPr lang="ar-JO" sz="2300" b="0" dirty="0" smtClean="0"/>
              <a:t>ي</a:t>
            </a:r>
            <a:r>
              <a:rPr lang="ar-JO" sz="2300" b="0" dirty="0" smtClean="0"/>
              <a:t>سبب</a:t>
            </a:r>
            <a:r>
              <a:rPr lang="ar-JO" sz="2300" b="0" dirty="0" smtClean="0"/>
              <a:t> </a:t>
            </a:r>
            <a:r>
              <a:rPr lang="ar-JO" sz="2300" b="0" dirty="0"/>
              <a:t>تلوث المياه </a:t>
            </a:r>
            <a:r>
              <a:rPr lang="ar-JO" sz="2300" b="0" dirty="0" smtClean="0"/>
              <a:t> </a:t>
            </a:r>
            <a:r>
              <a:rPr lang="ar-JO" sz="2300" b="0" dirty="0"/>
              <a:t>والأحياء البحرية والطيور </a:t>
            </a:r>
            <a:r>
              <a:rPr lang="ar-JO" sz="2300" b="0" dirty="0" smtClean="0"/>
              <a:t>البحرية.</a:t>
            </a:r>
            <a:br>
              <a:rPr lang="ar-JO" sz="2300" b="0" dirty="0" smtClean="0"/>
            </a:br>
            <a:r>
              <a:rPr lang="ar-JO" sz="2300" b="0" dirty="0" smtClean="0"/>
              <a:t/>
            </a:r>
            <a:br>
              <a:rPr lang="ar-JO" sz="2300" b="0" dirty="0" smtClean="0"/>
            </a:br>
            <a:r>
              <a:rPr lang="ar-JO" sz="2300" b="0" dirty="0"/>
              <a:t>2. </a:t>
            </a:r>
            <a:r>
              <a:rPr lang="ar-JO" sz="2300" dirty="0"/>
              <a:t>تلوث الأرض</a:t>
            </a:r>
            <a:r>
              <a:rPr lang="ar-JO" sz="2300" b="0" dirty="0"/>
              <a:t>: حيث يتم التخلص من النفايات البلاستيكية في </a:t>
            </a:r>
            <a:r>
              <a:rPr lang="ar-JO" sz="2300" b="0" dirty="0" smtClean="0"/>
              <a:t>الصحراء والمكبّات والحدائق</a:t>
            </a:r>
            <a:r>
              <a:rPr lang="ar-JO" sz="2300" b="0" dirty="0"/>
              <a:t>، مما </a:t>
            </a:r>
            <a:r>
              <a:rPr lang="ar-JO" sz="2300" b="0" dirty="0" smtClean="0"/>
              <a:t>يسبب</a:t>
            </a:r>
            <a:r>
              <a:rPr lang="ar-JO" sz="2300" b="0" dirty="0" smtClean="0"/>
              <a:t> </a:t>
            </a:r>
            <a:r>
              <a:rPr lang="ar-JO" sz="2300" b="0" dirty="0"/>
              <a:t>تلوث التربة والمياه الجوفية.</a:t>
            </a:r>
            <a:endParaRPr lang="en-US" sz="2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flipV="1">
            <a:off x="-2598002" y="1225898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526" y="2144467"/>
            <a:ext cx="5181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056" name="Picture 8" descr="For Animals, Plastic Is Turning the Ocean Into a Minefiel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r="13769"/>
          <a:stretch>
            <a:fillRect/>
          </a:stretch>
        </p:blipFill>
        <p:spPr bwMode="auto">
          <a:xfrm>
            <a:off x="7118366" y="688489"/>
            <a:ext cx="4245330" cy="27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Problem of Marine Plastic Pollution | Clean Water 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55" y="3786996"/>
            <a:ext cx="4034118" cy="24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685315"/>
            <a:ext cx="4151027" cy="2972285"/>
          </a:xfrm>
        </p:spPr>
        <p:txBody>
          <a:bodyPr/>
          <a:lstStyle/>
          <a:p>
            <a:pPr marL="0" indent="0" algn="r">
              <a:buNone/>
            </a:pPr>
            <a:r>
              <a:rPr lang="ar-JO" sz="1800" dirty="0"/>
              <a:t>3</a:t>
            </a:r>
            <a:r>
              <a:rPr lang="ar-JO" sz="2300" dirty="0" smtClean="0">
                <a:cs typeface="+mj-cs"/>
              </a:rPr>
              <a:t>. </a:t>
            </a:r>
            <a:r>
              <a:rPr lang="ar-JO" sz="2300" b="1" dirty="0">
                <a:cs typeface="+mj-cs"/>
              </a:rPr>
              <a:t>التلوث الهوائي</a:t>
            </a:r>
            <a:r>
              <a:rPr lang="ar-JO" sz="2300" dirty="0">
                <a:cs typeface="+mj-cs"/>
              </a:rPr>
              <a:t>: يتم إطلاق البلاستيك في الهواء عند </a:t>
            </a:r>
            <a:r>
              <a:rPr lang="ar-JO" sz="2300" dirty="0" smtClean="0">
                <a:cs typeface="+mj-cs"/>
              </a:rPr>
              <a:t>حرقه، </a:t>
            </a:r>
            <a:r>
              <a:rPr lang="ar-JO" sz="2300" dirty="0">
                <a:cs typeface="+mj-cs"/>
              </a:rPr>
              <a:t>مما </a:t>
            </a:r>
            <a:r>
              <a:rPr lang="ar-JO" sz="2300" dirty="0" smtClean="0">
                <a:cs typeface="+mj-cs"/>
              </a:rPr>
              <a:t>يسبب</a:t>
            </a:r>
            <a:r>
              <a:rPr lang="ar-JO" sz="2300" dirty="0" smtClean="0">
                <a:cs typeface="+mj-cs"/>
              </a:rPr>
              <a:t> </a:t>
            </a:r>
            <a:r>
              <a:rPr lang="ar-JO" sz="2300" dirty="0">
                <a:cs typeface="+mj-cs"/>
              </a:rPr>
              <a:t>تلوث </a:t>
            </a:r>
            <a:r>
              <a:rPr lang="ar-JO" sz="2300" dirty="0" smtClean="0">
                <a:cs typeface="+mj-cs"/>
              </a:rPr>
              <a:t>الهواء </a:t>
            </a:r>
            <a:r>
              <a:rPr lang="ar-JO" sz="2300" dirty="0">
                <a:cs typeface="+mj-cs"/>
              </a:rPr>
              <a:t>بالكيماويات الضارة</a:t>
            </a:r>
            <a:r>
              <a:rPr lang="ar-JO" sz="2300" dirty="0" smtClean="0">
                <a:cs typeface="+mj-cs"/>
              </a:rPr>
              <a:t>.</a:t>
            </a:r>
            <a:endParaRPr lang="ar-JO" sz="2300" dirty="0" smtClean="0">
              <a:cs typeface="+mj-cs"/>
            </a:endParaRPr>
          </a:p>
          <a:p>
            <a:pPr marL="0" indent="0" algn="r">
              <a:buNone/>
            </a:pPr>
            <a:r>
              <a:rPr lang="ar-JO" sz="2300" dirty="0">
                <a:cs typeface="+mj-cs"/>
              </a:rPr>
              <a:t>4</a:t>
            </a:r>
            <a:r>
              <a:rPr lang="ar-JO" sz="2300" dirty="0" smtClean="0">
                <a:cs typeface="+mj-cs"/>
              </a:rPr>
              <a:t>. </a:t>
            </a:r>
            <a:r>
              <a:rPr lang="ar-JO" sz="2300" b="1" dirty="0">
                <a:cs typeface="+mj-cs"/>
              </a:rPr>
              <a:t>تلوث الحياة البرية</a:t>
            </a:r>
            <a:r>
              <a:rPr lang="ar-JO" sz="2300" dirty="0">
                <a:cs typeface="+mj-cs"/>
              </a:rPr>
              <a:t>: حيث </a:t>
            </a:r>
            <a:r>
              <a:rPr lang="ar-JO" sz="2300" dirty="0" smtClean="0">
                <a:cs typeface="+mj-cs"/>
              </a:rPr>
              <a:t>يسبب</a:t>
            </a:r>
            <a:r>
              <a:rPr lang="ar-JO" sz="2300" dirty="0" smtClean="0">
                <a:cs typeface="+mj-cs"/>
              </a:rPr>
              <a:t> </a:t>
            </a:r>
            <a:r>
              <a:rPr lang="ar-JO" sz="2300" dirty="0">
                <a:cs typeface="+mj-cs"/>
              </a:rPr>
              <a:t>البلاستيك </a:t>
            </a:r>
            <a:r>
              <a:rPr lang="ar-JO" sz="2300" dirty="0" smtClean="0">
                <a:cs typeface="+mj-cs"/>
              </a:rPr>
              <a:t>مقتل </a:t>
            </a:r>
            <a:r>
              <a:rPr lang="ar-JO" sz="2300" dirty="0">
                <a:cs typeface="+mj-cs"/>
              </a:rPr>
              <a:t>الحيوانات البرية </a:t>
            </a:r>
            <a:r>
              <a:rPr lang="ar-JO" sz="2300" dirty="0" smtClean="0">
                <a:cs typeface="+mj-cs"/>
              </a:rPr>
              <a:t>والطيور والأسماك</a:t>
            </a:r>
            <a:r>
              <a:rPr lang="ar-JO" sz="2300" dirty="0">
                <a:cs typeface="+mj-cs"/>
              </a:rPr>
              <a:t>، إما بابتلاعها أو </a:t>
            </a:r>
            <a:r>
              <a:rPr lang="ar-JO" sz="2300" dirty="0" smtClean="0">
                <a:cs typeface="+mj-cs"/>
              </a:rPr>
              <a:t>الإختناق بها</a:t>
            </a:r>
            <a:r>
              <a:rPr lang="ar-JO" sz="2300" dirty="0" smtClean="0">
                <a:cs typeface="+mj-cs"/>
              </a:rPr>
              <a:t> </a:t>
            </a:r>
            <a:r>
              <a:rPr lang="ar-JO" sz="2300" dirty="0">
                <a:cs typeface="+mj-cs"/>
              </a:rPr>
              <a:t>والحصول على إصابات</a:t>
            </a:r>
            <a:r>
              <a:rPr lang="ar-JO" sz="1800" dirty="0"/>
              <a:t>.</a:t>
            </a:r>
            <a:endParaRPr lang="en-US" sz="1800" dirty="0"/>
          </a:p>
        </p:txBody>
      </p:sp>
      <p:pic>
        <p:nvPicPr>
          <p:cNvPr id="7" name="Picture Placeholder 6" descr="skyscrappers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The problem with plastics | The Humane Society of the United St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5" y="3430960"/>
            <a:ext cx="3905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عدة طرق للتخلص من البلاستيك و المحافظة على البيئة</a:t>
            </a:r>
            <a:r>
              <a:rPr lang="en-US" dirty="0" smtClean="0"/>
              <a:t> </a:t>
            </a:r>
            <a:r>
              <a:rPr lang="ar-JO" dirty="0" smtClean="0"/>
              <a:t>هناك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ar-JO" sz="2400" dirty="0">
                <a:cs typeface="+mj-cs"/>
              </a:rPr>
              <a:t>التحلل</a:t>
            </a:r>
            <a:r>
              <a:rPr lang="ar-JO" sz="2400" dirty="0"/>
              <a:t> الحيوي</a:t>
            </a:r>
            <a:endParaRPr lang="en-US" sz="24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9" y="1663431"/>
            <a:ext cx="4424362" cy="4182892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ar-JO" sz="2400" dirty="0"/>
              <a:t>إعادة التدوير </a:t>
            </a:r>
            <a:r>
              <a:rPr lang="ar-JO" sz="2400" dirty="0" smtClean="0"/>
              <a:t>و الاستبدال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 smtClean="0">
                <a:cs typeface="+mj-cs"/>
              </a:rPr>
              <a:t>يمكن </a:t>
            </a:r>
            <a:r>
              <a:rPr lang="ar-JO" sz="2000" dirty="0">
                <a:cs typeface="+mj-cs"/>
              </a:rPr>
              <a:t>إعادة </a:t>
            </a:r>
            <a:r>
              <a:rPr lang="ar-JO" sz="2000" dirty="0" smtClean="0">
                <a:cs typeface="+mj-cs"/>
              </a:rPr>
              <a:t>تدوير</a:t>
            </a:r>
            <a:r>
              <a:rPr lang="ar-JO" sz="2000" dirty="0" smtClean="0">
                <a:cs typeface="+mj-cs"/>
              </a:rPr>
              <a:t> </a:t>
            </a:r>
            <a:r>
              <a:rPr lang="ar-JO" sz="2000" dirty="0">
                <a:cs typeface="+mj-cs"/>
              </a:rPr>
              <a:t>البلاستيك وتحويله إلى منتجات جديده </a:t>
            </a:r>
            <a:r>
              <a:rPr lang="ar-JO" sz="2000" dirty="0" smtClean="0">
                <a:cs typeface="+mj-cs"/>
              </a:rPr>
              <a:t>أو </a:t>
            </a:r>
            <a:r>
              <a:rPr lang="ar-JO" sz="2000" dirty="0" smtClean="0">
                <a:cs typeface="+mj-cs"/>
              </a:rPr>
              <a:t>استبدال البلاستيك بمنتجات </a:t>
            </a:r>
            <a:r>
              <a:rPr lang="ar-JO" sz="2000" dirty="0">
                <a:cs typeface="+mj-cs"/>
              </a:rPr>
              <a:t>مصنوعة من مواد أخرى، مثل الزجاج</a:t>
            </a:r>
            <a:endParaRPr lang="en-US" sz="20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 smtClean="0">
                <a:cs typeface="+mj-cs"/>
              </a:rPr>
              <a:t>يمكن </a:t>
            </a:r>
            <a:r>
              <a:rPr lang="ar-JO" sz="2000" dirty="0">
                <a:cs typeface="+mj-cs"/>
              </a:rPr>
              <a:t>استخدام بعض الأنواع من البلاستيك الذي يتحلل بسهولة في الطبيعة.</a:t>
            </a:r>
            <a:endParaRPr lang="en-US" sz="2000" dirty="0">
              <a:cs typeface="+mj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عدة طرق للتخلص من البلاستيك و المحافظة على البيئة</a:t>
            </a:r>
            <a:r>
              <a:rPr lang="en-US" dirty="0" smtClean="0"/>
              <a:t> </a:t>
            </a:r>
            <a:r>
              <a:rPr lang="ar-JO" dirty="0" smtClean="0"/>
              <a:t>هناك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ar-JO" sz="2400" dirty="0" smtClean="0"/>
              <a:t>التوعية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ar-JO" sz="2400" dirty="0"/>
              <a:t>التخلص بطريقة صحيحة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>
                <a:cs typeface="+mj-cs"/>
              </a:rPr>
              <a:t>مثل رميه في حاويات النفايات المخصصة للبلاستيك، وعدم رميه في الشوارع أو المياه.</a:t>
            </a:r>
            <a:endParaRPr lang="en-US" sz="20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>
                <a:cs typeface="+mj-cs"/>
              </a:rPr>
              <a:t>يجب توعية الآخرين حول أهمية المحافظة على </a:t>
            </a:r>
            <a:r>
              <a:rPr lang="ar-JO" sz="2000" dirty="0" smtClean="0">
                <a:cs typeface="+mj-cs"/>
              </a:rPr>
              <a:t>البيئة </a:t>
            </a:r>
            <a:r>
              <a:rPr lang="ar-JO" sz="2000" dirty="0" smtClean="0">
                <a:cs typeface="+mj-cs"/>
              </a:rPr>
              <a:t>بتقليل استخدام </a:t>
            </a:r>
            <a:r>
              <a:rPr lang="ar-JO" sz="2000" dirty="0" smtClean="0">
                <a:cs typeface="+mj-cs"/>
              </a:rPr>
              <a:t>البلاستيك</a:t>
            </a:r>
            <a:endParaRPr lang="en-US" sz="2000" dirty="0">
              <a:cs typeface="+mj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4100" name="Picture 4" descr="UK recycling system requires 'dramatic overhaul', report find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93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  أستبيان لطلبة الوطنية الأرثوذكسية </a:t>
            </a:r>
            <a:endParaRPr lang="en-US" dirty="0"/>
          </a:p>
        </p:txBody>
      </p:sp>
      <p:graphicFrame>
        <p:nvGraphicFramePr>
          <p:cNvPr id="6" name="Chart 5" descr="column chart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063025"/>
              </p:ext>
            </p:extLst>
          </p:nvPr>
        </p:nvGraphicFramePr>
        <p:xfrm>
          <a:off x="370023" y="1480669"/>
          <a:ext cx="6400677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66743"/>
              </p:ext>
            </p:extLst>
          </p:nvPr>
        </p:nvGraphicFramePr>
        <p:xfrm>
          <a:off x="5715663" y="1593796"/>
          <a:ext cx="6106686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AutoShape 2" descr="Forms response chart. Question title: كم عمرك ؟. Number of responses: 12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5398919" cy="53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hart 4" descr="column chart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780155"/>
              </p:ext>
            </p:extLst>
          </p:nvPr>
        </p:nvGraphicFramePr>
        <p:xfrm>
          <a:off x="1994171" y="1149928"/>
          <a:ext cx="7918314" cy="507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7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ما هو دورنا كطلاب الوطنية الأرثوذكسية من ناحية البيئة: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345762" y="1734207"/>
            <a:ext cx="9296400" cy="365908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ar-JO" dirty="0" smtClean="0">
                <a:cs typeface="+mj-cs"/>
              </a:rPr>
              <a:t>يجب المشاركة في نادي البيئة.</a:t>
            </a:r>
          </a:p>
          <a:p>
            <a:pPr algn="r"/>
            <a:r>
              <a:rPr lang="ar-JO" dirty="0" smtClean="0">
                <a:cs typeface="+mj-cs"/>
              </a:rPr>
              <a:t>تقليل استخدام </a:t>
            </a:r>
            <a:r>
              <a:rPr lang="ar-JO" dirty="0">
                <a:cs typeface="+mj-cs"/>
              </a:rPr>
              <a:t>البلاستيك في </a:t>
            </a:r>
            <a:r>
              <a:rPr lang="ar-JO" dirty="0" smtClean="0">
                <a:cs typeface="+mj-cs"/>
              </a:rPr>
              <a:t>المدرسة.</a:t>
            </a:r>
            <a:endParaRPr lang="ar-JO" dirty="0">
              <a:cs typeface="+mj-cs"/>
            </a:endParaRPr>
          </a:p>
          <a:p>
            <a:pPr algn="r"/>
            <a:r>
              <a:rPr lang="ar-JO" dirty="0" smtClean="0">
                <a:cs typeface="+mj-cs"/>
              </a:rPr>
              <a:t>استخدام المطرات بدل العبوات </a:t>
            </a:r>
            <a:r>
              <a:rPr lang="ar-JO" dirty="0" smtClean="0">
                <a:cs typeface="+mj-cs"/>
              </a:rPr>
              <a:t>البلاستيكيه.</a:t>
            </a:r>
            <a:endParaRPr lang="ar-JO" dirty="0" smtClean="0">
              <a:cs typeface="+mj-cs"/>
            </a:endParaRPr>
          </a:p>
          <a:p>
            <a:pPr algn="r"/>
            <a:r>
              <a:rPr lang="ar-JO" dirty="0">
                <a:cs typeface="+mj-cs"/>
              </a:rPr>
              <a:t>التوقف عن شراء كراسي أو مكاتب بلاستيكية </a:t>
            </a:r>
            <a:r>
              <a:rPr lang="ar-JO" dirty="0" smtClean="0">
                <a:cs typeface="+mj-cs"/>
              </a:rPr>
              <a:t>جديدة.</a:t>
            </a:r>
            <a:endParaRPr lang="ar-JO" dirty="0" smtClean="0">
              <a:cs typeface="+mj-cs"/>
            </a:endParaRPr>
          </a:p>
          <a:p>
            <a:pPr algn="r"/>
            <a:r>
              <a:rPr lang="ar-JO" dirty="0" smtClean="0">
                <a:cs typeface="+mj-cs"/>
              </a:rPr>
              <a:t>يجب المشاركة </a:t>
            </a:r>
            <a:r>
              <a:rPr lang="ar-JO" dirty="0" smtClean="0">
                <a:cs typeface="+mj-cs"/>
              </a:rPr>
              <a:t>في </a:t>
            </a:r>
            <a:r>
              <a:rPr lang="ar-JO" dirty="0" smtClean="0">
                <a:cs typeface="+mj-cs"/>
              </a:rPr>
              <a:t>تنظيف الحدائق العامة و الغابات, مثل غابات عجلون.</a:t>
            </a:r>
          </a:p>
          <a:p>
            <a:pPr algn="r"/>
            <a:r>
              <a:rPr lang="ar-JO" dirty="0" smtClean="0">
                <a:cs typeface="+mj-cs"/>
              </a:rPr>
              <a:t>يجب المشاركة </a:t>
            </a:r>
            <a:r>
              <a:rPr lang="ar-JO" dirty="0" smtClean="0">
                <a:cs typeface="+mj-cs"/>
              </a:rPr>
              <a:t>في </a:t>
            </a:r>
            <a:r>
              <a:rPr lang="ar-JO" dirty="0" smtClean="0">
                <a:cs typeface="+mj-cs"/>
              </a:rPr>
              <a:t>تنظيف </a:t>
            </a:r>
            <a:r>
              <a:rPr lang="ar-JO" dirty="0" smtClean="0">
                <a:cs typeface="+mj-cs"/>
              </a:rPr>
              <a:t>البحر </a:t>
            </a:r>
            <a:r>
              <a:rPr lang="ar-JO" dirty="0" smtClean="0">
                <a:cs typeface="+mj-cs"/>
              </a:rPr>
              <a:t>الأحمر بالعقبة</a:t>
            </a:r>
            <a:r>
              <a:rPr lang="ar-JO" dirty="0" smtClean="0">
                <a:cs typeface="+mj-cs"/>
              </a:rPr>
              <a:t>.</a:t>
            </a:r>
            <a:endParaRPr lang="ar-JO" dirty="0" smtClean="0">
              <a:cs typeface="+mj-cs"/>
            </a:endParaRPr>
          </a:p>
          <a:p>
            <a:pPr algn="r"/>
            <a:endParaRPr lang="ar-JO" sz="2000" dirty="0"/>
          </a:p>
          <a:p>
            <a:pPr algn="l"/>
            <a:r>
              <a:rPr lang="ar-JO" sz="2000" dirty="0" smtClean="0"/>
              <a:t>		و شكرا</a:t>
            </a:r>
          </a:p>
        </p:txBody>
      </p:sp>
    </p:spTree>
    <p:extLst>
      <p:ext uri="{BB962C8B-B14F-4D97-AF65-F5344CB8AC3E}">
        <p14:creationId xmlns:p14="http://schemas.microsoft.com/office/powerpoint/2010/main" val="42185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72F8CF-3688-4B14-A13A-EB7FF46D2F47}">
  <ds:schemaRefs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presentation</Template>
  <TotalTime>0</TotalTime>
  <Words>376</Words>
  <Application>Microsoft Office PowerPoint</Application>
  <PresentationFormat>Widescreen</PresentationFormat>
  <Paragraphs>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Akhbar MT</vt:lpstr>
      <vt:lpstr>Arial</vt:lpstr>
      <vt:lpstr>Calibri</vt:lpstr>
      <vt:lpstr>Corbel</vt:lpstr>
      <vt:lpstr>inherit</vt:lpstr>
      <vt:lpstr>Office Theme</vt:lpstr>
      <vt:lpstr> البلاستيك و البيئة</vt:lpstr>
      <vt:lpstr>PowerPoint Presentation</vt:lpstr>
      <vt:lpstr> سنتحدث عن اربعة أنواع من التلوث الناتجه عن البلاستيك:   1. تلوث المحيطات: حيث يتم تفريغ البلاستيك في المحيطات والبحار، مما يسبب تلوث المياه  والأحياء البحرية والطيور البحرية.  2. تلوث الأرض: حيث يتم التخلص من النفايات البلاستيكية في الصحراء والمكبّات والحدائق، مما يسبب تلوث التربة والمياه الجوفية.</vt:lpstr>
      <vt:lpstr> </vt:lpstr>
      <vt:lpstr>عدة طرق للتخلص من البلاستيك و المحافظة على البيئة هناك</vt:lpstr>
      <vt:lpstr>عدة طرق للتخلص من البلاستيك و المحافظة على البيئة هناك</vt:lpstr>
      <vt:lpstr>  أستبيان لطلبة الوطنية الأرثوذكسية </vt:lpstr>
      <vt:lpstr>PowerPoint Presentation</vt:lpstr>
      <vt:lpstr>ما هو دورنا كطلاب الوطنية الأرثوذكسية من ناحية البيئة:</vt:lpstr>
      <vt:lpstr>  خمس حقائق عن البلاستيك:</vt:lpstr>
      <vt:lpstr>PowerPoint Presentation</vt:lpstr>
      <vt:lpstr>شكرا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2023-05-17T17:26:55Z</dcterms:created>
  <dcterms:modified xsi:type="dcterms:W3CDTF">2023-05-20T20:16:05Z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