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3FB1-C10F-9771-31B9-A089FDBF0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DE57F-042E-1E74-A1DE-5FF700FDD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C294C-4721-A916-BBF3-F3B29BFE5B83}"/>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5" name="Footer Placeholder 4">
            <a:extLst>
              <a:ext uri="{FF2B5EF4-FFF2-40B4-BE49-F238E27FC236}">
                <a16:creationId xmlns:a16="http://schemas.microsoft.com/office/drawing/2014/main" id="{049285D7-0F40-9B1C-6D92-E15B57AA0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BE71D-D9A2-C7D9-504C-EDF519F7DCFB}"/>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259986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E54B-2F76-5D1F-7B8E-F1ACE7C02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9083D3-1D29-0A4D-E545-58020E669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B71C8-6315-F8A2-5EEE-ABECBC9B6D09}"/>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5" name="Footer Placeholder 4">
            <a:extLst>
              <a:ext uri="{FF2B5EF4-FFF2-40B4-BE49-F238E27FC236}">
                <a16:creationId xmlns:a16="http://schemas.microsoft.com/office/drawing/2014/main" id="{8EC6F538-01E6-6609-EED7-CD369EAF2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97AE4-62B3-0E1C-6A49-BF71589E93D1}"/>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379226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20898-75DF-61DD-A4BB-4252733F36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588BAD-5FE6-E95C-D210-0EFA15B076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A89A-C357-59AD-2AA3-BE2BFBCAAB0B}"/>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5" name="Footer Placeholder 4">
            <a:extLst>
              <a:ext uri="{FF2B5EF4-FFF2-40B4-BE49-F238E27FC236}">
                <a16:creationId xmlns:a16="http://schemas.microsoft.com/office/drawing/2014/main" id="{B2AE5308-9797-B42B-31A2-D94B45801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AF3F4-D71F-2516-6429-5A2BD319C2FE}"/>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5996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B270-692D-9607-53F0-8A5FCD24A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757F8-2C70-EEF9-C4FC-593460F27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851A8-E816-82DA-2EF8-304142F722A7}"/>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5" name="Footer Placeholder 4">
            <a:extLst>
              <a:ext uri="{FF2B5EF4-FFF2-40B4-BE49-F238E27FC236}">
                <a16:creationId xmlns:a16="http://schemas.microsoft.com/office/drawing/2014/main" id="{B5FA06DD-956A-2634-D7B0-B5129B4B8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F67EA-EDF0-7B9A-6E28-80A7373262FD}"/>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344549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54C7-808C-4779-D86C-E3F3C5B24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653A8-10A5-AFDE-0A20-E33A772C8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C19ED4-08DF-B247-C358-672422DA69C8}"/>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5" name="Footer Placeholder 4">
            <a:extLst>
              <a:ext uri="{FF2B5EF4-FFF2-40B4-BE49-F238E27FC236}">
                <a16:creationId xmlns:a16="http://schemas.microsoft.com/office/drawing/2014/main" id="{432B89C8-75F8-D608-B37B-F428180CF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1AF39-ECA1-D9F5-064C-BE85F1768F2F}"/>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393739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FA0-1726-6EF5-1CDA-955D5F7CF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5263C-1BD7-C4E9-2803-C9A235ACE4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D9EF4-0F74-4E2D-56AD-CCBC288CBF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5F0758-7C31-0DEF-B311-E47216ECD2B8}"/>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6" name="Footer Placeholder 5">
            <a:extLst>
              <a:ext uri="{FF2B5EF4-FFF2-40B4-BE49-F238E27FC236}">
                <a16:creationId xmlns:a16="http://schemas.microsoft.com/office/drawing/2014/main" id="{70C072EA-87C4-14FD-1530-E02A5BFC9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809C29-2DAB-7C88-4CD8-13357A361F3C}"/>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42835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E354-9F99-AEA8-57DB-F7566EEB5D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2F328B-C75A-B518-F7C6-D5A82D067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28AB8-CA90-FBC0-A328-7498C6FCD3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324702-C933-7A95-9DFB-7A6875D41B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33200-FD34-9D46-98AD-2752301E0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2B9E31-B805-BF2E-B541-9211385419F9}"/>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8" name="Footer Placeholder 7">
            <a:extLst>
              <a:ext uri="{FF2B5EF4-FFF2-40B4-BE49-F238E27FC236}">
                <a16:creationId xmlns:a16="http://schemas.microsoft.com/office/drawing/2014/main" id="{493D49F5-E812-B330-CDD1-3EEDD31E7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2CAAB8-F0FA-C81E-C7B9-BAF04C69D61B}"/>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226475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ED9B-A97B-A2F4-4F8E-A79767AA5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0165B1-9EE1-A90B-4B8E-697D3F7DC1AE}"/>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4" name="Footer Placeholder 3">
            <a:extLst>
              <a:ext uri="{FF2B5EF4-FFF2-40B4-BE49-F238E27FC236}">
                <a16:creationId xmlns:a16="http://schemas.microsoft.com/office/drawing/2014/main" id="{408F6CDA-49A6-4829-CB94-2EA363812F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F5B2D-B011-F4D5-AD33-75EE420425EF}"/>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109492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700A01-3BF9-3B38-16B6-6CE9E4B603D8}"/>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3" name="Footer Placeholder 2">
            <a:extLst>
              <a:ext uri="{FF2B5EF4-FFF2-40B4-BE49-F238E27FC236}">
                <a16:creationId xmlns:a16="http://schemas.microsoft.com/office/drawing/2014/main" id="{FDDD6147-7FE7-28BE-C7D6-6DEEC10A0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6481EE-ED21-8DE3-9FBB-7049D5783F45}"/>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166575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FEAB-2322-ADE6-1E21-01A747A5D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BB931-5A6D-9F54-7AA7-FA2CA8B0A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57BC65-09AE-8F09-4877-9962D054A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43A4F-9A4A-E3AB-2B0C-785A429B3593}"/>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6" name="Footer Placeholder 5">
            <a:extLst>
              <a:ext uri="{FF2B5EF4-FFF2-40B4-BE49-F238E27FC236}">
                <a16:creationId xmlns:a16="http://schemas.microsoft.com/office/drawing/2014/main" id="{56EDF9D8-2843-E39E-BF76-CE6662B23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3C17C-D4DA-D7CB-D787-676B2DA38CC9}"/>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6361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BA1B-9227-A625-FCB2-A11B1EDB8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B3B38-78B0-9A81-5B29-F5D59ADF8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FE6F5-19C8-DE23-509E-F4EAD87E1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BCCA5-7808-4F41-282C-B51ABEBAB8DD}"/>
              </a:ext>
            </a:extLst>
          </p:cNvPr>
          <p:cNvSpPr>
            <a:spLocks noGrp="1"/>
          </p:cNvSpPr>
          <p:nvPr>
            <p:ph type="dt" sz="half" idx="10"/>
          </p:nvPr>
        </p:nvSpPr>
        <p:spPr/>
        <p:txBody>
          <a:bodyPr/>
          <a:lstStyle/>
          <a:p>
            <a:fld id="{35CB682E-0D98-4059-B6F7-BCF884404FAC}" type="datetimeFigureOut">
              <a:rPr lang="en-US" smtClean="0"/>
              <a:t>5/20/2023</a:t>
            </a:fld>
            <a:endParaRPr lang="en-US"/>
          </a:p>
        </p:txBody>
      </p:sp>
      <p:sp>
        <p:nvSpPr>
          <p:cNvPr id="6" name="Footer Placeholder 5">
            <a:extLst>
              <a:ext uri="{FF2B5EF4-FFF2-40B4-BE49-F238E27FC236}">
                <a16:creationId xmlns:a16="http://schemas.microsoft.com/office/drawing/2014/main" id="{9C2B8247-ADBA-775E-E1F9-A9734DBF1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8901C-6892-EAA2-EDE7-7134DB1297B1}"/>
              </a:ext>
            </a:extLst>
          </p:cNvPr>
          <p:cNvSpPr>
            <a:spLocks noGrp="1"/>
          </p:cNvSpPr>
          <p:nvPr>
            <p:ph type="sldNum" sz="quarter" idx="12"/>
          </p:nvPr>
        </p:nvSpPr>
        <p:spPr/>
        <p:txBody>
          <a:bodyPr/>
          <a:lstStyle/>
          <a:p>
            <a:fld id="{C05FED1B-87AE-4584-ABE8-6E3556B54EBC}" type="slidenum">
              <a:rPr lang="en-US" smtClean="0"/>
              <a:t>‹#›</a:t>
            </a:fld>
            <a:endParaRPr lang="en-US"/>
          </a:p>
        </p:txBody>
      </p:sp>
    </p:spTree>
    <p:extLst>
      <p:ext uri="{BB962C8B-B14F-4D97-AF65-F5344CB8AC3E}">
        <p14:creationId xmlns:p14="http://schemas.microsoft.com/office/powerpoint/2010/main" val="6852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36083-4DC2-7507-896B-84036559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5E75BE-6F68-D38F-2B44-A4E0533CA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DB843-AD5E-4FFC-B531-4F009DCFF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682E-0D98-4059-B6F7-BCF884404FAC}" type="datetimeFigureOut">
              <a:rPr lang="en-US" smtClean="0"/>
              <a:t>5/20/2023</a:t>
            </a:fld>
            <a:endParaRPr lang="en-US"/>
          </a:p>
        </p:txBody>
      </p:sp>
      <p:sp>
        <p:nvSpPr>
          <p:cNvPr id="5" name="Footer Placeholder 4">
            <a:extLst>
              <a:ext uri="{FF2B5EF4-FFF2-40B4-BE49-F238E27FC236}">
                <a16:creationId xmlns:a16="http://schemas.microsoft.com/office/drawing/2014/main" id="{2E3A7232-A1ED-0B77-4E91-51B1B386E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4BF162-D971-78E6-5520-BCE225753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FED1B-87AE-4584-ABE8-6E3556B54EBC}" type="slidenum">
              <a:rPr lang="en-US" smtClean="0"/>
              <a:t>‹#›</a:t>
            </a:fld>
            <a:endParaRPr lang="en-US"/>
          </a:p>
        </p:txBody>
      </p:sp>
    </p:spTree>
    <p:extLst>
      <p:ext uri="{BB962C8B-B14F-4D97-AF65-F5344CB8AC3E}">
        <p14:creationId xmlns:p14="http://schemas.microsoft.com/office/powerpoint/2010/main" val="98898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ytips10.blogspot.com/2015/07/what-is-calcium-carbonate-used-for.html"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flawlesschemical.en.made-in-china.com/product/aSrQudGMvgpz/China-Soda-Ash-Sodium-Carbonate-Dense-Light-Powder-Na2co3-96-99-.html"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ubicaciondepersonas.cdmx.gob.mx/black-iron-oxide-ee-20384191"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mgso4sales.com/magnesium-sulfate/magnesium-sulfate-lotion.html"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pestellminerals.com/product/potassium-chloride/"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F84BDE5-9AC7-649C-F6B9-5CACBE58C309}"/>
              </a:ext>
            </a:extLst>
          </p:cNvPr>
          <p:cNvSpPr>
            <a:spLocks noGrp="1"/>
          </p:cNvSpPr>
          <p:nvPr>
            <p:ph type="ctrTitle"/>
          </p:nvPr>
        </p:nvSpPr>
        <p:spPr>
          <a:xfrm>
            <a:off x="789708" y="1014574"/>
            <a:ext cx="9725730" cy="2226769"/>
          </a:xfrm>
        </p:spPr>
        <p:txBody>
          <a:bodyPr anchor="ctr">
            <a:normAutofit/>
          </a:bodyPr>
          <a:lstStyle/>
          <a:p>
            <a:pPr algn="l"/>
            <a:r>
              <a:rPr lang="en-US" sz="4800" b="1">
                <a:solidFill>
                  <a:schemeClr val="bg1"/>
                </a:solidFill>
              </a:rPr>
              <a:t>Testing Chemical Substances (Dissolved In Water)</a:t>
            </a:r>
          </a:p>
        </p:txBody>
      </p:sp>
      <p:sp>
        <p:nvSpPr>
          <p:cNvPr id="3" name="Subtitle 2">
            <a:extLst>
              <a:ext uri="{FF2B5EF4-FFF2-40B4-BE49-F238E27FC236}">
                <a16:creationId xmlns:a16="http://schemas.microsoft.com/office/drawing/2014/main" id="{1C413501-2362-EAEB-9426-AE6EBF6AD031}"/>
              </a:ext>
            </a:extLst>
          </p:cNvPr>
          <p:cNvSpPr>
            <a:spLocks noGrp="1"/>
          </p:cNvSpPr>
          <p:nvPr>
            <p:ph type="subTitle" idx="1"/>
          </p:nvPr>
        </p:nvSpPr>
        <p:spPr>
          <a:xfrm>
            <a:off x="789708" y="3640633"/>
            <a:ext cx="9725730" cy="2487212"/>
          </a:xfrm>
        </p:spPr>
        <p:txBody>
          <a:bodyPr anchor="ctr">
            <a:normAutofit/>
          </a:bodyPr>
          <a:lstStyle/>
          <a:p>
            <a:pPr algn="l"/>
            <a:r>
              <a:rPr lang="en-US">
                <a:solidFill>
                  <a:schemeClr val="tx2"/>
                </a:solidFill>
              </a:rPr>
              <a:t>By: Tia Karadsheh, Katia Ebaid And Tala Alwazani </a:t>
            </a:r>
          </a:p>
        </p:txBody>
      </p:sp>
    </p:spTree>
    <p:extLst>
      <p:ext uri="{BB962C8B-B14F-4D97-AF65-F5344CB8AC3E}">
        <p14:creationId xmlns:p14="http://schemas.microsoft.com/office/powerpoint/2010/main" val="18784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12">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14">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FB2A0-A538-C374-821C-3EF112CFE9A5}"/>
              </a:ext>
            </a:extLst>
          </p:cNvPr>
          <p:cNvSpPr>
            <a:spLocks noGrp="1"/>
          </p:cNvSpPr>
          <p:nvPr>
            <p:ph type="title"/>
          </p:nvPr>
        </p:nvSpPr>
        <p:spPr>
          <a:xfrm>
            <a:off x="504967" y="675564"/>
            <a:ext cx="3609833" cy="5204085"/>
          </a:xfrm>
        </p:spPr>
        <p:txBody>
          <a:bodyPr vert="horz" lIns="91440" tIns="45720" rIns="91440" bIns="45720" rtlCol="0" anchor="ctr">
            <a:normAutofit/>
          </a:bodyPr>
          <a:lstStyle/>
          <a:p>
            <a:r>
              <a:rPr lang="en-US" b="1" kern="1200">
                <a:solidFill>
                  <a:schemeClr val="tx1"/>
                </a:solidFill>
                <a:latin typeface="+mj-lt"/>
                <a:ea typeface="+mj-ea"/>
                <a:cs typeface="+mj-cs"/>
              </a:rPr>
              <a:t>Calcium Carbonate (CaCO3</a:t>
            </a:r>
            <a:r>
              <a:rPr lang="en-US" kern="1200">
                <a:solidFill>
                  <a:schemeClr val="tx1"/>
                </a:solidFill>
                <a:latin typeface="+mj-lt"/>
                <a:ea typeface="+mj-ea"/>
                <a:cs typeface="+mj-cs"/>
              </a:rPr>
              <a:t>)</a:t>
            </a:r>
          </a:p>
        </p:txBody>
      </p:sp>
      <p:cxnSp>
        <p:nvCxnSpPr>
          <p:cNvPr id="19" name="Straight Connector 18">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714C02C-1422-225B-0FFD-47596F3259BE}"/>
              </a:ext>
            </a:extLst>
          </p:cNvPr>
          <p:cNvSpPr>
            <a:spLocks noGrp="1"/>
          </p:cNvSpPr>
          <p:nvPr>
            <p:ph type="body" idx="4294967295"/>
          </p:nvPr>
        </p:nvSpPr>
        <p:spPr>
          <a:xfrm>
            <a:off x="4540920" y="1097281"/>
            <a:ext cx="4625057" cy="2639832"/>
          </a:xfrm>
        </p:spPr>
        <p:txBody>
          <a:bodyPr>
            <a:normAutofit fontScale="55000" lnSpcReduction="20000"/>
          </a:bodyPr>
          <a:lstStyle/>
          <a:p>
            <a:pPr marL="139446" indent="-139446" defTabSz="557784">
              <a:spcBef>
                <a:spcPts val="610"/>
              </a:spcBef>
            </a:pPr>
            <a:r>
              <a:rPr lang="en-US" sz="3600" kern="1200" dirty="0">
                <a:solidFill>
                  <a:schemeClr val="tx1"/>
                </a:solidFill>
                <a:latin typeface="+mn-lt"/>
                <a:ea typeface="+mn-ea"/>
                <a:cs typeface="+mn-cs"/>
              </a:rPr>
              <a:t>Calcium Carbonate is included in milk  and other sources of dairy products such as cheese and yogurt.</a:t>
            </a:r>
          </a:p>
          <a:p>
            <a:pPr marL="139446" indent="-139446" defTabSz="557784">
              <a:spcBef>
                <a:spcPts val="610"/>
              </a:spcBef>
            </a:pPr>
            <a:endParaRPr lang="en-US" sz="3600" kern="1200" dirty="0">
              <a:solidFill>
                <a:schemeClr val="tx1"/>
              </a:solidFill>
              <a:latin typeface="+mn-lt"/>
              <a:ea typeface="+mn-ea"/>
              <a:cs typeface="+mn-cs"/>
            </a:endParaRPr>
          </a:p>
          <a:p>
            <a:pPr marL="139446" indent="-139446" defTabSz="557784">
              <a:spcBef>
                <a:spcPts val="610"/>
              </a:spcBef>
            </a:pPr>
            <a:r>
              <a:rPr lang="en-US" sz="3600" kern="1200" dirty="0">
                <a:solidFill>
                  <a:schemeClr val="tx1"/>
                </a:solidFill>
                <a:latin typeface="+mn-lt"/>
                <a:ea typeface="+mn-ea"/>
                <a:cs typeface="+mn-cs"/>
              </a:rPr>
              <a:t>Dissolving calcium carbonate in water is exothermic, this is because less energy is required to break the bonds in the NaHCO3 and CaCl2 molecules than is released when the CaCO3, NaCl, CO2 and H2O molecules form. </a:t>
            </a:r>
          </a:p>
          <a:p>
            <a:pPr marL="0" indent="0" defTabSz="557784">
              <a:spcBef>
                <a:spcPts val="610"/>
              </a:spcBef>
              <a:buNone/>
            </a:pPr>
            <a:endParaRPr lang="en-US" sz="3600" kern="1200" dirty="0">
              <a:solidFill>
                <a:schemeClr val="tx1"/>
              </a:solidFill>
              <a:latin typeface="+mn-lt"/>
              <a:ea typeface="+mn-ea"/>
              <a:cs typeface="+mn-cs"/>
            </a:endParaRPr>
          </a:p>
          <a:p>
            <a:pPr marL="0" indent="0">
              <a:buNone/>
            </a:pPr>
            <a:endParaRPr lang="en-US" sz="1500" dirty="0"/>
          </a:p>
        </p:txBody>
      </p:sp>
      <p:sp>
        <p:nvSpPr>
          <p:cNvPr id="5" name="Text Placeholder 4">
            <a:extLst>
              <a:ext uri="{FF2B5EF4-FFF2-40B4-BE49-F238E27FC236}">
                <a16:creationId xmlns:a16="http://schemas.microsoft.com/office/drawing/2014/main" id="{6D4B8833-F5DD-A573-F500-BC4DC41035C4}"/>
              </a:ext>
            </a:extLst>
          </p:cNvPr>
          <p:cNvSpPr>
            <a:spLocks noGrp="1"/>
          </p:cNvSpPr>
          <p:nvPr>
            <p:ph type="body" sz="quarter" idx="4294967295"/>
          </p:nvPr>
        </p:nvSpPr>
        <p:spPr>
          <a:xfrm>
            <a:off x="4540920" y="3910412"/>
            <a:ext cx="3979793" cy="1969237"/>
          </a:xfrm>
        </p:spPr>
        <p:txBody>
          <a:bodyPr>
            <a:normAutofit fontScale="92500"/>
          </a:bodyPr>
          <a:lstStyle/>
          <a:p>
            <a:pPr marL="0" indent="0" defTabSz="557784">
              <a:spcBef>
                <a:spcPts val="610"/>
              </a:spcBef>
              <a:buNone/>
            </a:pPr>
            <a:r>
              <a:rPr lang="en-US" sz="2200" b="1" kern="1200" dirty="0">
                <a:solidFill>
                  <a:schemeClr val="tx1"/>
                </a:solidFill>
                <a:latin typeface="+mn-lt"/>
                <a:ea typeface="+mn-ea"/>
                <a:cs typeface="+mn-cs"/>
              </a:rPr>
              <a:t>Chemical property:</a:t>
            </a:r>
          </a:p>
          <a:p>
            <a:pPr marL="0" indent="0" defTabSz="557784">
              <a:spcBef>
                <a:spcPts val="610"/>
              </a:spcBef>
              <a:buNone/>
            </a:pPr>
            <a:r>
              <a:rPr lang="en-US" sz="2200" kern="1200" dirty="0">
                <a:solidFill>
                  <a:schemeClr val="tx1"/>
                </a:solidFill>
                <a:latin typeface="+mn-lt"/>
                <a:ea typeface="+mn-ea"/>
                <a:cs typeface="+mn-cs"/>
              </a:rPr>
              <a:t>calcium carbonate is an odorless white powder formed by two main elements: carbon and oxygen.</a:t>
            </a:r>
          </a:p>
          <a:p>
            <a:pPr marL="0" indent="0" defTabSz="557784">
              <a:spcBef>
                <a:spcPts val="610"/>
              </a:spcBef>
              <a:buNone/>
            </a:pPr>
            <a:endParaRPr lang="en-US" sz="1700" kern="1200" dirty="0">
              <a:solidFill>
                <a:schemeClr val="tx1"/>
              </a:solidFill>
              <a:latin typeface="+mn-lt"/>
              <a:ea typeface="+mn-ea"/>
              <a:cs typeface="+mn-cs"/>
            </a:endParaRPr>
          </a:p>
          <a:p>
            <a:pPr marL="0" indent="0" defTabSz="557784">
              <a:spcBef>
                <a:spcPts val="610"/>
              </a:spcBef>
              <a:buNone/>
            </a:pPr>
            <a:r>
              <a:rPr lang="en-US" sz="1700" kern="1200" dirty="0">
                <a:solidFill>
                  <a:schemeClr val="tx1"/>
                </a:solidFill>
                <a:latin typeface="+mn-lt"/>
                <a:ea typeface="+mn-ea"/>
                <a:cs typeface="+mn-cs"/>
              </a:rPr>
              <a:t> </a:t>
            </a:r>
            <a:endParaRPr lang="en-US" sz="1700" dirty="0"/>
          </a:p>
        </p:txBody>
      </p:sp>
      <p:pic>
        <p:nvPicPr>
          <p:cNvPr id="6" name="Picture 5" descr="A pile of white powder&#10;&#10;Description automatically generated">
            <a:extLst>
              <a:ext uri="{FF2B5EF4-FFF2-40B4-BE49-F238E27FC236}">
                <a16:creationId xmlns:a16="http://schemas.microsoft.com/office/drawing/2014/main" id="{B3B6E6FB-BB49-63C5-5195-1E3F968093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7515" y="1632141"/>
            <a:ext cx="1988475" cy="1609357"/>
          </a:xfrm>
          <a:prstGeom prst="rect">
            <a:avLst/>
          </a:prstGeom>
        </p:spPr>
      </p:pic>
    </p:spTree>
    <p:extLst>
      <p:ext uri="{BB962C8B-B14F-4D97-AF65-F5344CB8AC3E}">
        <p14:creationId xmlns:p14="http://schemas.microsoft.com/office/powerpoint/2010/main" val="134819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F25CF9F0-F8C1-414D-B348-B5FA27CCE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4" name="Color">
              <a:extLst>
                <a:ext uri="{FF2B5EF4-FFF2-40B4-BE49-F238E27FC236}">
                  <a16:creationId xmlns:a16="http://schemas.microsoft.com/office/drawing/2014/main" id="{C1E318F7-B291-4FDB-985C-DB1629D67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37E06338-E21A-4BCF-BAD5-9E9C1121D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pile of white powder&#10;&#10;Description automatically generated">
            <a:extLst>
              <a:ext uri="{FF2B5EF4-FFF2-40B4-BE49-F238E27FC236}">
                <a16:creationId xmlns:a16="http://schemas.microsoft.com/office/drawing/2014/main" id="{1C1990E5-3BA6-587C-6141-EF9584C3FFA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815" r="1" b="18853"/>
          <a:stretch/>
        </p:blipFill>
        <p:spPr>
          <a:xfrm>
            <a:off x="1552671" y="2133556"/>
            <a:ext cx="3313527" cy="2965783"/>
          </a:xfrm>
          <a:prstGeom prst="rect">
            <a:avLst/>
          </a:prstGeom>
        </p:spPr>
      </p:pic>
      <p:grpSp>
        <p:nvGrpSpPr>
          <p:cNvPr id="28" name="Group 16">
            <a:extLst>
              <a:ext uri="{FF2B5EF4-FFF2-40B4-BE49-F238E27FC236}">
                <a16:creationId xmlns:a16="http://schemas.microsoft.com/office/drawing/2014/main" id="{B21CE605-3A03-402B-BB38-A81222A0B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8" name="Freeform: Shape 17">
              <a:extLst>
                <a:ext uri="{FF2B5EF4-FFF2-40B4-BE49-F238E27FC236}">
                  <a16:creationId xmlns:a16="http://schemas.microsoft.com/office/drawing/2014/main" id="{EC27C7F5-25D6-4030-88D6-FDD42629F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27FFAF58-47B3-4979-854A-961A54F72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790E1CE-5AF7-4666-8A98-695A942CB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0">
              <a:extLst>
                <a:ext uri="{FF2B5EF4-FFF2-40B4-BE49-F238E27FC236}">
                  <a16:creationId xmlns:a16="http://schemas.microsoft.com/office/drawing/2014/main" id="{47352469-6A4A-46CB-A5D7-3FB2CE659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0526BE3-3011-4473-BF37-E41AC235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EDF85AF-945D-4F82-95F6-BEDCBE6DA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FE8AFB9-0F63-4CDE-822A-06D83023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C67A803-8AA6-F95B-8E0F-565D2587C3CB}"/>
              </a:ext>
            </a:extLst>
          </p:cNvPr>
          <p:cNvSpPr>
            <a:spLocks noGrp="1"/>
          </p:cNvSpPr>
          <p:nvPr>
            <p:ph type="title"/>
          </p:nvPr>
        </p:nvSpPr>
        <p:spPr>
          <a:xfrm>
            <a:off x="786384" y="576072"/>
            <a:ext cx="10377484" cy="1546533"/>
          </a:xfrm>
        </p:spPr>
        <p:txBody>
          <a:bodyPr vert="horz" lIns="91440" tIns="45720" rIns="91440" bIns="45720" rtlCol="0" anchor="t">
            <a:normAutofit/>
          </a:bodyPr>
          <a:lstStyle/>
          <a:p>
            <a:r>
              <a:rPr lang="en-US" sz="4800" b="1">
                <a:solidFill>
                  <a:schemeClr val="bg1"/>
                </a:solidFill>
              </a:rPr>
              <a:t>Sodium Carbonate (Na2CO3)</a:t>
            </a:r>
          </a:p>
        </p:txBody>
      </p:sp>
      <p:sp>
        <p:nvSpPr>
          <p:cNvPr id="6" name="TextBox 5">
            <a:extLst>
              <a:ext uri="{FF2B5EF4-FFF2-40B4-BE49-F238E27FC236}">
                <a16:creationId xmlns:a16="http://schemas.microsoft.com/office/drawing/2014/main" id="{828F5320-C19F-020F-33D6-5F33A26E2AA0}"/>
              </a:ext>
            </a:extLst>
          </p:cNvPr>
          <p:cNvSpPr txBox="1"/>
          <p:nvPr/>
        </p:nvSpPr>
        <p:spPr>
          <a:xfrm>
            <a:off x="5975126" y="2083307"/>
            <a:ext cx="4699459" cy="3903163"/>
          </a:xfrm>
          <a:prstGeom prst="rect">
            <a:avLst/>
          </a:prstGeom>
        </p:spPr>
        <p:txBody>
          <a:bodyPr vert="horz" lIns="91440" tIns="45720" rIns="91440" bIns="45720" rtlCol="0" anchor="ctr">
            <a:normAutofit fontScale="70000" lnSpcReduction="20000"/>
          </a:bodyPr>
          <a:lstStyle/>
          <a:p>
            <a:pPr marL="342900" indent="-228600">
              <a:lnSpc>
                <a:spcPct val="90000"/>
              </a:lnSpc>
              <a:spcAft>
                <a:spcPts val="600"/>
              </a:spcAft>
              <a:buFont typeface="Arial" panose="020B0604020202020204" pitchFamily="34" charset="0"/>
              <a:buChar char="•"/>
            </a:pPr>
            <a:r>
              <a:rPr lang="en-US" sz="2700" dirty="0">
                <a:solidFill>
                  <a:schemeClr val="bg1"/>
                </a:solidFill>
              </a:rPr>
              <a:t>We can find sodium carbonate in some types of mineral waters. In addition, large quantities of this salt are used in forming glass.</a:t>
            </a:r>
          </a:p>
          <a:p>
            <a:pPr marL="342900" indent="-228600">
              <a:lnSpc>
                <a:spcPct val="90000"/>
              </a:lnSpc>
              <a:spcAft>
                <a:spcPts val="600"/>
              </a:spcAft>
              <a:buFont typeface="Arial" panose="020B0604020202020204" pitchFamily="34" charset="0"/>
              <a:buChar char="•"/>
            </a:pPr>
            <a:endParaRPr lang="en-US" sz="2700" dirty="0">
              <a:solidFill>
                <a:schemeClr val="bg1"/>
              </a:solidFill>
            </a:endParaRPr>
          </a:p>
          <a:p>
            <a:pPr marL="342900" indent="-228600">
              <a:lnSpc>
                <a:spcPct val="90000"/>
              </a:lnSpc>
              <a:spcAft>
                <a:spcPts val="600"/>
              </a:spcAft>
              <a:buFont typeface="Arial" panose="020B0604020202020204" pitchFamily="34" charset="0"/>
              <a:buChar char="•"/>
            </a:pPr>
            <a:r>
              <a:rPr lang="en-US" sz="2700" dirty="0">
                <a:solidFill>
                  <a:schemeClr val="bg1"/>
                </a:solidFill>
              </a:rPr>
              <a:t>When we dissolve sodium carbonate an exothermic rection occurs, because the energy required to separate the particles of sodium carbonate is less than the energy released by bonding of water molecules to the particles of sodium carbonate. </a:t>
            </a:r>
          </a:p>
          <a:p>
            <a:pPr indent="-228600">
              <a:lnSpc>
                <a:spcPct val="90000"/>
              </a:lnSpc>
              <a:spcAft>
                <a:spcPts val="600"/>
              </a:spcAft>
              <a:buFont typeface="Arial" panose="020B0604020202020204" pitchFamily="34" charset="0"/>
              <a:buChar char="•"/>
            </a:pPr>
            <a:endParaRPr lang="en-US" sz="2700" dirty="0">
              <a:solidFill>
                <a:schemeClr val="bg1"/>
              </a:solidFill>
            </a:endParaRPr>
          </a:p>
          <a:p>
            <a:pPr indent="-228600">
              <a:lnSpc>
                <a:spcPct val="90000"/>
              </a:lnSpc>
              <a:spcAft>
                <a:spcPts val="600"/>
              </a:spcAft>
              <a:buFont typeface="Arial" panose="020B0604020202020204" pitchFamily="34" charset="0"/>
              <a:buChar char="•"/>
            </a:pPr>
            <a:r>
              <a:rPr lang="en-US" sz="2700" b="1" dirty="0">
                <a:solidFill>
                  <a:schemeClr val="bg1"/>
                </a:solidFill>
              </a:rPr>
              <a:t>Chemical property:</a:t>
            </a:r>
          </a:p>
          <a:p>
            <a:pPr indent="-228600">
              <a:lnSpc>
                <a:spcPct val="90000"/>
              </a:lnSpc>
              <a:spcAft>
                <a:spcPts val="600"/>
              </a:spcAft>
              <a:buFont typeface="Arial" panose="020B0604020202020204" pitchFamily="34" charset="0"/>
              <a:buChar char="•"/>
            </a:pPr>
            <a:r>
              <a:rPr lang="en-US" sz="2700" dirty="0">
                <a:solidFill>
                  <a:schemeClr val="bg1"/>
                </a:solidFill>
              </a:rPr>
              <a:t>Sodium carbonate forms carbonic acid and sodium hydroxide.</a:t>
            </a:r>
          </a:p>
          <a:p>
            <a:pPr indent="-228600">
              <a:lnSpc>
                <a:spcPct val="90000"/>
              </a:lnSpc>
              <a:spcAft>
                <a:spcPts val="600"/>
              </a:spcAft>
              <a:buFont typeface="Arial" panose="020B0604020202020204" pitchFamily="34" charset="0"/>
              <a:buChar char="•"/>
            </a:pPr>
            <a:endParaRPr lang="en-US" sz="1700" dirty="0">
              <a:solidFill>
                <a:schemeClr val="bg1"/>
              </a:solidFill>
            </a:endParaRPr>
          </a:p>
        </p:txBody>
      </p:sp>
    </p:spTree>
    <p:extLst>
      <p:ext uri="{BB962C8B-B14F-4D97-AF65-F5344CB8AC3E}">
        <p14:creationId xmlns:p14="http://schemas.microsoft.com/office/powerpoint/2010/main" val="369793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0EC70-7A9B-6A46-D613-D2CD27BE1633}"/>
              </a:ext>
            </a:extLst>
          </p:cNvPr>
          <p:cNvSpPr>
            <a:spLocks noGrp="1"/>
          </p:cNvSpPr>
          <p:nvPr>
            <p:ph type="title"/>
          </p:nvPr>
        </p:nvSpPr>
        <p:spPr>
          <a:xfrm>
            <a:off x="1179576" y="1261423"/>
            <a:ext cx="9829800" cy="1325880"/>
          </a:xfrm>
        </p:spPr>
        <p:txBody>
          <a:bodyPr vert="horz" lIns="91440" tIns="45720" rIns="91440" bIns="45720" rtlCol="0" anchor="b">
            <a:normAutofit/>
          </a:bodyPr>
          <a:lstStyle/>
          <a:p>
            <a:pPr algn="ctr"/>
            <a:r>
              <a:rPr lang="en-US" sz="3600" b="1" kern="1200">
                <a:solidFill>
                  <a:schemeClr val="tx2"/>
                </a:solidFill>
                <a:latin typeface="+mj-lt"/>
                <a:ea typeface="+mj-ea"/>
                <a:cs typeface="+mj-cs"/>
              </a:rPr>
              <a:t>Iron Oxide (Fe2O)</a:t>
            </a:r>
          </a:p>
        </p:txBody>
      </p:sp>
      <p:grpSp>
        <p:nvGrpSpPr>
          <p:cNvPr id="20" name="Group 19">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1" name="Freeform: Shape 20">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723AA1D-8B0B-2F8E-5550-46B2FE952339}"/>
              </a:ext>
            </a:extLst>
          </p:cNvPr>
          <p:cNvSpPr txBox="1"/>
          <p:nvPr/>
        </p:nvSpPr>
        <p:spPr>
          <a:xfrm>
            <a:off x="900087" y="2719346"/>
            <a:ext cx="5126896" cy="3558830"/>
          </a:xfrm>
          <a:prstGeom prst="rect">
            <a:avLst/>
          </a:prstGeom>
        </p:spPr>
        <p:txBody>
          <a:bodyPr vert="horz" lIns="91440" tIns="45720" rIns="91440" bIns="45720" rtlCol="0" anchor="ctr">
            <a:normAutofit lnSpcReduction="10000"/>
          </a:bodyPr>
          <a:lstStyle/>
          <a:p>
            <a:pPr marL="342900" indent="-228600">
              <a:lnSpc>
                <a:spcPct val="90000"/>
              </a:lnSpc>
              <a:spcAft>
                <a:spcPts val="600"/>
              </a:spcAft>
              <a:buFont typeface="Arial" panose="020B0604020202020204" pitchFamily="34" charset="0"/>
              <a:buChar char="•"/>
            </a:pPr>
            <a:r>
              <a:rPr lang="en-US" sz="2000" dirty="0">
                <a:solidFill>
                  <a:schemeClr val="tx2"/>
                </a:solidFill>
              </a:rPr>
              <a:t>they are used in pigments found in paints, coatings and colored concrete.</a:t>
            </a:r>
          </a:p>
          <a:p>
            <a:pPr marL="342900" indent="-228600">
              <a:lnSpc>
                <a:spcPct val="90000"/>
              </a:lnSpc>
              <a:spcAft>
                <a:spcPts val="600"/>
              </a:spcAft>
              <a:buFont typeface="Arial" panose="020B0604020202020204" pitchFamily="34" charset="0"/>
              <a:buChar char="•"/>
            </a:pPr>
            <a:endParaRPr lang="en-US" sz="2000" dirty="0">
              <a:solidFill>
                <a:schemeClr val="tx2"/>
              </a:solidFill>
            </a:endParaRPr>
          </a:p>
          <a:p>
            <a:pPr marL="342900" indent="-228600">
              <a:lnSpc>
                <a:spcPct val="90000"/>
              </a:lnSpc>
              <a:spcAft>
                <a:spcPts val="600"/>
              </a:spcAft>
              <a:buFont typeface="Arial" panose="020B0604020202020204" pitchFamily="34" charset="0"/>
              <a:buChar char="•"/>
            </a:pPr>
            <a:r>
              <a:rPr lang="en-US" sz="2000" dirty="0">
                <a:solidFill>
                  <a:schemeClr val="tx2"/>
                </a:solidFill>
              </a:rPr>
              <a:t>Iron oxide takes in and absorbs heat/energy from its surroundings, which makes it an endothermic reaction when dissolved in water.   </a:t>
            </a:r>
          </a:p>
          <a:p>
            <a:pPr indent="-228600">
              <a:lnSpc>
                <a:spcPct val="90000"/>
              </a:lnSpc>
              <a:spcAft>
                <a:spcPts val="600"/>
              </a:spcAft>
              <a:buFont typeface="Arial" panose="020B0604020202020204" pitchFamily="34" charset="0"/>
              <a:buChar char="•"/>
            </a:pPr>
            <a:endParaRPr lang="en-US" sz="2000" dirty="0">
              <a:solidFill>
                <a:schemeClr val="tx2"/>
              </a:solidFill>
            </a:endParaRPr>
          </a:p>
          <a:p>
            <a:pPr indent="-228600">
              <a:lnSpc>
                <a:spcPct val="90000"/>
              </a:lnSpc>
              <a:spcAft>
                <a:spcPts val="600"/>
              </a:spcAft>
              <a:buFont typeface="Arial" panose="020B0604020202020204" pitchFamily="34" charset="0"/>
              <a:buChar char="•"/>
            </a:pPr>
            <a:r>
              <a:rPr lang="en-US" sz="2000" b="1" dirty="0">
                <a:solidFill>
                  <a:schemeClr val="tx2"/>
                </a:solidFill>
              </a:rPr>
              <a:t>Chemical property:</a:t>
            </a:r>
          </a:p>
          <a:p>
            <a:pPr indent="-228600">
              <a:lnSpc>
                <a:spcPct val="90000"/>
              </a:lnSpc>
              <a:spcAft>
                <a:spcPts val="600"/>
              </a:spcAft>
              <a:buFont typeface="Arial" panose="020B0604020202020204" pitchFamily="34" charset="0"/>
              <a:buChar char="•"/>
            </a:pPr>
            <a:r>
              <a:rPr lang="en-US" sz="2000" dirty="0">
                <a:solidFill>
                  <a:schemeClr val="tx2"/>
                </a:solidFill>
              </a:rPr>
              <a:t>Iron oxide is a chemical complex which occurs naturally comprising iron and oxygen. </a:t>
            </a:r>
          </a:p>
          <a:p>
            <a:pPr indent="-228600">
              <a:lnSpc>
                <a:spcPct val="90000"/>
              </a:lnSpc>
              <a:spcAft>
                <a:spcPts val="600"/>
              </a:spcAft>
              <a:buFont typeface="Arial" panose="020B0604020202020204" pitchFamily="34" charset="0"/>
              <a:buChar char="•"/>
            </a:pPr>
            <a:endParaRPr lang="en-US" dirty="0">
              <a:solidFill>
                <a:schemeClr val="tx2"/>
              </a:solidFill>
            </a:endParaRPr>
          </a:p>
        </p:txBody>
      </p:sp>
      <p:grpSp>
        <p:nvGrpSpPr>
          <p:cNvPr id="26" name="Group 25">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7" name="Freeform: Shape 26">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pile of black powder&#10;&#10;Description automatically generated with medium confidence">
            <a:extLst>
              <a:ext uri="{FF2B5EF4-FFF2-40B4-BE49-F238E27FC236}">
                <a16:creationId xmlns:a16="http://schemas.microsoft.com/office/drawing/2014/main" id="{7737A346-E6F4-D9F0-23BC-104B438D41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5075" y="3283974"/>
            <a:ext cx="4040840" cy="2760778"/>
          </a:xfrm>
          <a:prstGeom prst="rect">
            <a:avLst/>
          </a:prstGeom>
        </p:spPr>
      </p:pic>
    </p:spTree>
    <p:extLst>
      <p:ext uri="{BB962C8B-B14F-4D97-AF65-F5344CB8AC3E}">
        <p14:creationId xmlns:p14="http://schemas.microsoft.com/office/powerpoint/2010/main" val="400608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3" name="Rectangle 12">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41F8B24-1FDF-76EC-D4CE-AFE1C0CEA054}"/>
              </a:ext>
            </a:extLst>
          </p:cNvPr>
          <p:cNvSpPr>
            <a:spLocks noGrp="1"/>
          </p:cNvSpPr>
          <p:nvPr>
            <p:ph type="title"/>
          </p:nvPr>
        </p:nvSpPr>
        <p:spPr>
          <a:xfrm>
            <a:off x="6667498" y="1143002"/>
            <a:ext cx="4953000" cy="1216153"/>
          </a:xfrm>
        </p:spPr>
        <p:txBody>
          <a:bodyPr vert="horz" lIns="91440" tIns="45720" rIns="91440" bIns="45720" rtlCol="0" anchor="t">
            <a:normAutofit/>
          </a:bodyPr>
          <a:lstStyle/>
          <a:p>
            <a:r>
              <a:rPr lang="en-US" sz="4000" dirty="0"/>
              <a:t>Magnesium sulfate (MgSO4)</a:t>
            </a:r>
          </a:p>
        </p:txBody>
      </p:sp>
      <p:sp>
        <p:nvSpPr>
          <p:cNvPr id="3" name="TextBox 2">
            <a:extLst>
              <a:ext uri="{FF2B5EF4-FFF2-40B4-BE49-F238E27FC236}">
                <a16:creationId xmlns:a16="http://schemas.microsoft.com/office/drawing/2014/main" id="{A9288D48-390A-0745-B7D9-C5F6AA7674DE}"/>
              </a:ext>
            </a:extLst>
          </p:cNvPr>
          <p:cNvSpPr txBox="1"/>
          <p:nvPr/>
        </p:nvSpPr>
        <p:spPr>
          <a:xfrm>
            <a:off x="6553193" y="2341534"/>
            <a:ext cx="4953000" cy="175259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solidFill>
                  <a:schemeClr val="tx1">
                    <a:lumMod val="95000"/>
                    <a:lumOff val="5000"/>
                    <a:alpha val="55000"/>
                  </a:schemeClr>
                </a:solidFill>
              </a:rPr>
              <a:t>Magnesium sulfate is mainly found in soils, seawater and mineral springs. </a:t>
            </a:r>
          </a:p>
          <a:p>
            <a:pPr marL="342900" indent="-228600">
              <a:lnSpc>
                <a:spcPct val="90000"/>
              </a:lnSpc>
              <a:spcAft>
                <a:spcPts val="600"/>
              </a:spcAft>
              <a:buFont typeface="Arial" panose="020B0604020202020204" pitchFamily="34" charset="0"/>
              <a:buChar char="•"/>
            </a:pPr>
            <a:endParaRPr lang="en-US" sz="2000" dirty="0">
              <a:solidFill>
                <a:schemeClr val="tx1">
                  <a:lumMod val="95000"/>
                  <a:lumOff val="5000"/>
                  <a:alpha val="55000"/>
                </a:schemeClr>
              </a:solidFill>
            </a:endParaRPr>
          </a:p>
          <a:p>
            <a:pPr marL="342900" indent="-228600">
              <a:lnSpc>
                <a:spcPct val="90000"/>
              </a:lnSpc>
              <a:spcAft>
                <a:spcPts val="600"/>
              </a:spcAft>
              <a:buFont typeface="Arial" panose="020B0604020202020204" pitchFamily="34" charset="0"/>
              <a:buChar char="•"/>
            </a:pPr>
            <a:r>
              <a:rPr lang="en-US" sz="2000" dirty="0">
                <a:solidFill>
                  <a:schemeClr val="tx1">
                    <a:lumMod val="95000"/>
                    <a:lumOff val="5000"/>
                    <a:alpha val="55000"/>
                  </a:schemeClr>
                </a:solidFill>
              </a:rPr>
              <a:t>When magnesium sulfate is dissolved in water, energy or heat is released and given out, which makes this reaction an exothermic reaction. </a:t>
            </a:r>
          </a:p>
          <a:p>
            <a:pPr marL="114300">
              <a:lnSpc>
                <a:spcPct val="90000"/>
              </a:lnSpc>
              <a:spcAft>
                <a:spcPts val="600"/>
              </a:spcAft>
            </a:pPr>
            <a:endParaRPr lang="en-US" sz="200" dirty="0">
              <a:solidFill>
                <a:schemeClr val="tx1">
                  <a:lumMod val="95000"/>
                  <a:lumOff val="5000"/>
                  <a:alpha val="55000"/>
                </a:schemeClr>
              </a:solidFill>
            </a:endParaRPr>
          </a:p>
          <a:p>
            <a:pPr>
              <a:lnSpc>
                <a:spcPct val="90000"/>
              </a:lnSpc>
              <a:spcAft>
                <a:spcPts val="600"/>
              </a:spcAft>
            </a:pPr>
            <a:r>
              <a:rPr lang="en-US" sz="2000" b="1" dirty="0">
                <a:solidFill>
                  <a:schemeClr val="tx1">
                    <a:lumMod val="95000"/>
                    <a:lumOff val="5000"/>
                    <a:alpha val="55000"/>
                  </a:schemeClr>
                </a:solidFill>
              </a:rPr>
              <a:t>Chemical property:</a:t>
            </a:r>
          </a:p>
          <a:p>
            <a:pPr>
              <a:lnSpc>
                <a:spcPct val="90000"/>
              </a:lnSpc>
              <a:spcAft>
                <a:spcPts val="600"/>
              </a:spcAft>
            </a:pPr>
            <a:r>
              <a:rPr lang="en-US" sz="2000" dirty="0">
                <a:solidFill>
                  <a:schemeClr val="tx1">
                    <a:lumMod val="95000"/>
                    <a:lumOff val="5000"/>
                    <a:alpha val="55000"/>
                  </a:schemeClr>
                </a:solidFill>
              </a:rPr>
              <a:t>Magnesium sulfate is made up with sulfuric acid and sodium hydroxide for ph. adjustment.</a:t>
            </a:r>
          </a:p>
        </p:txBody>
      </p:sp>
      <p:sp useBgFill="1">
        <p:nvSpPr>
          <p:cNvPr id="20" name="Rectangle 19">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pile of white crystals&#10;&#10;Description automatically generated with low confidence">
            <a:extLst>
              <a:ext uri="{FF2B5EF4-FFF2-40B4-BE49-F238E27FC236}">
                <a16:creationId xmlns:a16="http://schemas.microsoft.com/office/drawing/2014/main" id="{CEC1ACF3-CCCF-37C6-478B-357029F152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125"/>
          <a:stretch/>
        </p:blipFill>
        <p:spPr>
          <a:xfrm>
            <a:off x="914399" y="990597"/>
            <a:ext cx="4724400" cy="4876799"/>
          </a:xfrm>
          <a:prstGeom prst="rect">
            <a:avLst/>
          </a:prstGeom>
        </p:spPr>
      </p:pic>
    </p:spTree>
    <p:extLst>
      <p:ext uri="{BB962C8B-B14F-4D97-AF65-F5344CB8AC3E}">
        <p14:creationId xmlns:p14="http://schemas.microsoft.com/office/powerpoint/2010/main" val="212908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picture containing powder&#10;&#10;Description automatically generated with medium confidence">
            <a:extLst>
              <a:ext uri="{FF2B5EF4-FFF2-40B4-BE49-F238E27FC236}">
                <a16:creationId xmlns:a16="http://schemas.microsoft.com/office/drawing/2014/main" id="{40032692-CD3B-1AF0-3375-82E231B82F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5030" y="1065276"/>
            <a:ext cx="4727448" cy="4727448"/>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4D31A51-EB4A-742C-5409-9EDF0FBB28ED}"/>
              </a:ext>
            </a:extLst>
          </p:cNvPr>
          <p:cNvSpPr>
            <a:spLocks noGrp="1"/>
          </p:cNvSpPr>
          <p:nvPr>
            <p:ph type="title"/>
          </p:nvPr>
        </p:nvSpPr>
        <p:spPr>
          <a:xfrm>
            <a:off x="786383" y="516647"/>
            <a:ext cx="5692953" cy="2587131"/>
          </a:xfrm>
        </p:spPr>
        <p:txBody>
          <a:bodyPr vert="horz" lIns="91440" tIns="45720" rIns="91440" bIns="45720" rtlCol="0" anchor="b">
            <a:normAutofit/>
          </a:bodyPr>
          <a:lstStyle/>
          <a:p>
            <a:r>
              <a:rPr lang="en-US" sz="4800" kern="1200" dirty="0">
                <a:solidFill>
                  <a:schemeClr val="bg1"/>
                </a:solidFill>
                <a:latin typeface="+mj-lt"/>
                <a:ea typeface="+mj-ea"/>
                <a:cs typeface="+mj-cs"/>
              </a:rPr>
              <a:t>Potassium chloride (KCl)</a:t>
            </a:r>
          </a:p>
        </p:txBody>
      </p:sp>
      <p:sp>
        <p:nvSpPr>
          <p:cNvPr id="5" name="TextBox 4">
            <a:extLst>
              <a:ext uri="{FF2B5EF4-FFF2-40B4-BE49-F238E27FC236}">
                <a16:creationId xmlns:a16="http://schemas.microsoft.com/office/drawing/2014/main" id="{A293693A-92C5-826D-187C-E0569026EB79}"/>
              </a:ext>
            </a:extLst>
          </p:cNvPr>
          <p:cNvSpPr txBox="1"/>
          <p:nvPr/>
        </p:nvSpPr>
        <p:spPr>
          <a:xfrm>
            <a:off x="490438" y="3442262"/>
            <a:ext cx="5824155" cy="3745065"/>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1900" dirty="0">
                <a:solidFill>
                  <a:schemeClr val="tx2"/>
                </a:solidFill>
              </a:rPr>
              <a:t>It can be used as a salt replacer, and it can be found In many other foods including cereals and frozen entrees.</a:t>
            </a:r>
          </a:p>
          <a:p>
            <a:pPr marL="114300">
              <a:lnSpc>
                <a:spcPct val="90000"/>
              </a:lnSpc>
              <a:spcAft>
                <a:spcPts val="600"/>
              </a:spcAft>
            </a:pPr>
            <a:endParaRPr lang="en-US" sz="1900" dirty="0">
              <a:solidFill>
                <a:schemeClr val="tx2"/>
              </a:solidFill>
            </a:endParaRPr>
          </a:p>
          <a:p>
            <a:pPr marL="342900" indent="-228600">
              <a:lnSpc>
                <a:spcPct val="90000"/>
              </a:lnSpc>
              <a:spcAft>
                <a:spcPts val="600"/>
              </a:spcAft>
              <a:buFont typeface="Arial" panose="020B0604020202020204" pitchFamily="34" charset="0"/>
              <a:buChar char="•"/>
            </a:pPr>
            <a:r>
              <a:rPr lang="en-US" sz="1900" dirty="0">
                <a:solidFill>
                  <a:schemeClr val="tx2"/>
                </a:solidFill>
              </a:rPr>
              <a:t>Potassium chloride is endothermic when it's dissolved in water, that’s because it absorbs heat from its surroundings which makes it an endothermic reaction.</a:t>
            </a:r>
          </a:p>
          <a:p>
            <a:pPr>
              <a:lnSpc>
                <a:spcPct val="90000"/>
              </a:lnSpc>
              <a:spcAft>
                <a:spcPts val="600"/>
              </a:spcAft>
            </a:pPr>
            <a:endParaRPr lang="en-US" sz="200" dirty="0">
              <a:solidFill>
                <a:schemeClr val="tx2"/>
              </a:solidFill>
            </a:endParaRPr>
          </a:p>
          <a:p>
            <a:pPr>
              <a:lnSpc>
                <a:spcPct val="90000"/>
              </a:lnSpc>
              <a:spcAft>
                <a:spcPts val="600"/>
              </a:spcAft>
            </a:pPr>
            <a:r>
              <a:rPr lang="en-US" sz="1900" b="1" dirty="0">
                <a:solidFill>
                  <a:schemeClr val="tx2"/>
                </a:solidFill>
              </a:rPr>
              <a:t>Chemical property:</a:t>
            </a:r>
          </a:p>
          <a:p>
            <a:pPr>
              <a:lnSpc>
                <a:spcPct val="90000"/>
              </a:lnSpc>
              <a:spcAft>
                <a:spcPts val="600"/>
              </a:spcAft>
            </a:pPr>
            <a:r>
              <a:rPr lang="en-US" sz="1900" dirty="0">
                <a:solidFill>
                  <a:schemeClr val="tx2"/>
                </a:solidFill>
              </a:rPr>
              <a:t>Potassium chloride is a colorless, crystalline appearance which is unscented. </a:t>
            </a:r>
          </a:p>
          <a:p>
            <a:pPr>
              <a:lnSpc>
                <a:spcPct val="90000"/>
              </a:lnSpc>
              <a:spcAft>
                <a:spcPts val="600"/>
              </a:spcAft>
            </a:pPr>
            <a:r>
              <a:rPr lang="en-US" sz="2000" dirty="0">
                <a:solidFill>
                  <a:schemeClr val="tx2"/>
                </a:solidFill>
              </a:rPr>
              <a:t> </a:t>
            </a:r>
          </a:p>
        </p:txBody>
      </p:sp>
    </p:spTree>
    <p:extLst>
      <p:ext uri="{BB962C8B-B14F-4D97-AF65-F5344CB8AC3E}">
        <p14:creationId xmlns:p14="http://schemas.microsoft.com/office/powerpoint/2010/main" val="268739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184</TotalTime>
  <Words>376</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Testing Chemical Substances (Dissolved In Water)</vt:lpstr>
      <vt:lpstr>Calcium Carbonate (CaCO3)</vt:lpstr>
      <vt:lpstr>Sodium Carbonate (Na2CO3)</vt:lpstr>
      <vt:lpstr>Iron Oxide (Fe2O)</vt:lpstr>
      <vt:lpstr>Magnesium sulfate (MgSO4)</vt:lpstr>
      <vt:lpstr>Potassium chloride (KCl)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Chemical Substances (Dissolved In Water)</dc:title>
  <dc:creator>Tia Karadsheh</dc:creator>
  <cp:lastModifiedBy>Tia Karadsheh</cp:lastModifiedBy>
  <cp:revision>3</cp:revision>
  <dcterms:created xsi:type="dcterms:W3CDTF">2023-05-20T14:33:37Z</dcterms:created>
  <dcterms:modified xsi:type="dcterms:W3CDTF">2023-05-20T20:01:44Z</dcterms:modified>
</cp:coreProperties>
</file>