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2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117710649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151653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94503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4007718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4613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4063605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401984523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338351893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62137166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631E7-9D9B-422F-9AFB-E7656AA98EE4}"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108401667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6631E7-9D9B-422F-9AFB-E7656AA98EE4}"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269006118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6631E7-9D9B-422F-9AFB-E7656AA98EE4}"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167586041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6631E7-9D9B-422F-9AFB-E7656AA98EE4}" type="datetimeFigureOut">
              <a:rPr lang="en-US" smtClean="0"/>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350383597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631E7-9D9B-422F-9AFB-E7656AA98EE4}" type="datetimeFigureOut">
              <a:rPr lang="en-US" smtClean="0"/>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141444886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6631E7-9D9B-422F-9AFB-E7656AA98EE4}"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260486964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6631E7-9D9B-422F-9AFB-E7656AA98EE4}"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440EC6-5D92-4184-BFA5-76C19DC55149}" type="slidenum">
              <a:rPr lang="en-US" smtClean="0"/>
              <a:t>‹#›</a:t>
            </a:fld>
            <a:endParaRPr lang="en-US"/>
          </a:p>
        </p:txBody>
      </p:sp>
    </p:spTree>
    <p:extLst>
      <p:ext uri="{BB962C8B-B14F-4D97-AF65-F5344CB8AC3E}">
        <p14:creationId xmlns:p14="http://schemas.microsoft.com/office/powerpoint/2010/main" val="2729286659"/>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6631E7-9D9B-422F-9AFB-E7656AA98EE4}" type="datetimeFigureOut">
              <a:rPr lang="en-US" smtClean="0"/>
              <a:t>5/20/2023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440EC6-5D92-4184-BFA5-76C19DC55149}" type="slidenum">
              <a:rPr lang="en-US" smtClean="0"/>
              <a:t>‹#›</a:t>
            </a:fld>
            <a:endParaRPr lang="en-US"/>
          </a:p>
        </p:txBody>
      </p:sp>
    </p:spTree>
    <p:extLst>
      <p:ext uri="{BB962C8B-B14F-4D97-AF65-F5344CB8AC3E}">
        <p14:creationId xmlns:p14="http://schemas.microsoft.com/office/powerpoint/2010/main" val="416338416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ljazeera.net/health/2021/11/8/" TargetMode="External"/><Relationship Id="rId2" Type="http://schemas.openxmlformats.org/officeDocument/2006/relationships/hyperlink" Target="https://www.mayoclinic.org/ar/diseases-conditions/obesity/diagnosis-treatment/drc-2037574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3E0BD-E44F-D9D3-71B4-B8A2CB07A7C8}"/>
              </a:ext>
            </a:extLst>
          </p:cNvPr>
          <p:cNvSpPr>
            <a:spLocks noGrp="1"/>
          </p:cNvSpPr>
          <p:nvPr>
            <p:ph type="ctrTitle"/>
          </p:nvPr>
        </p:nvSpPr>
        <p:spPr/>
        <p:txBody>
          <a:bodyPr/>
          <a:lstStyle/>
          <a:p>
            <a:r>
              <a:rPr lang="ar-JO" dirty="0"/>
              <a:t>السمنة</a:t>
            </a:r>
            <a:endParaRPr lang="en-US" dirty="0"/>
          </a:p>
        </p:txBody>
      </p:sp>
      <p:sp>
        <p:nvSpPr>
          <p:cNvPr id="3" name="Subtitle 2">
            <a:extLst>
              <a:ext uri="{FF2B5EF4-FFF2-40B4-BE49-F238E27FC236}">
                <a16:creationId xmlns:a16="http://schemas.microsoft.com/office/drawing/2014/main" id="{7CCDFF0C-7E90-698B-A897-2C88C255AD4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727027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FEF36-3210-5ACC-35BB-97569367E3F5}"/>
              </a:ext>
            </a:extLst>
          </p:cNvPr>
          <p:cNvSpPr>
            <a:spLocks noGrp="1"/>
          </p:cNvSpPr>
          <p:nvPr>
            <p:ph type="title"/>
          </p:nvPr>
        </p:nvSpPr>
        <p:spPr/>
        <p:txBody>
          <a:bodyPr/>
          <a:lstStyle/>
          <a:p>
            <a:pPr algn="r"/>
            <a:r>
              <a:rPr lang="ar-JO" dirty="0"/>
              <a:t>تعريف السمنة</a:t>
            </a:r>
            <a:endParaRPr lang="en-US" dirty="0"/>
          </a:p>
        </p:txBody>
      </p:sp>
      <p:sp>
        <p:nvSpPr>
          <p:cNvPr id="3" name="Content Placeholder 2">
            <a:extLst>
              <a:ext uri="{FF2B5EF4-FFF2-40B4-BE49-F238E27FC236}">
                <a16:creationId xmlns:a16="http://schemas.microsoft.com/office/drawing/2014/main" id="{5A9A16B7-A322-C7DD-5B31-51C86B16B6AA}"/>
              </a:ext>
            </a:extLst>
          </p:cNvPr>
          <p:cNvSpPr>
            <a:spLocks noGrp="1"/>
          </p:cNvSpPr>
          <p:nvPr>
            <p:ph idx="1"/>
          </p:nvPr>
        </p:nvSpPr>
        <p:spPr/>
        <p:txBody>
          <a:bodyPr/>
          <a:lstStyle/>
          <a:p>
            <a:pPr marL="0" indent="0" algn="r">
              <a:buNone/>
            </a:pPr>
            <a:r>
              <a:rPr lang="ar-JO" dirty="0"/>
              <a:t>تُعَرَّف السمنة بأنها تلك الحالة الطبية التي تتراكم فيها الدهون الزائدة بالجسم إلى درجةٍ </a:t>
            </a:r>
          </a:p>
          <a:p>
            <a:pPr marL="0" indent="0" algn="r">
              <a:buNone/>
            </a:pPr>
            <a:r>
              <a:rPr lang="ar-JO" dirty="0"/>
              <a:t>تتسبب معها في وقوع آثارٍ سلبيةٍ على الصحة، مؤديةً بذلك إلى انخفاض متوسط عمر</a:t>
            </a:r>
          </a:p>
          <a:p>
            <a:pPr marL="0" indent="0" algn="r">
              <a:buNone/>
            </a:pPr>
            <a:r>
              <a:rPr lang="ar-JO" dirty="0"/>
              <a:t> الفرد المأمول و/أو إلى وقوع مشاكل صحيةٍ متزايدةٍ</a:t>
            </a:r>
            <a:endParaRPr lang="en-US" dirty="0"/>
          </a:p>
        </p:txBody>
      </p:sp>
      <p:pic>
        <p:nvPicPr>
          <p:cNvPr id="5" name="Picture 4">
            <a:extLst>
              <a:ext uri="{FF2B5EF4-FFF2-40B4-BE49-F238E27FC236}">
                <a16:creationId xmlns:a16="http://schemas.microsoft.com/office/drawing/2014/main" id="{54EEEA0A-BAE1-2D5A-AC7A-CBD379B1A29B}"/>
              </a:ext>
            </a:extLst>
          </p:cNvPr>
          <p:cNvPicPr>
            <a:picLocks noChangeAspect="1"/>
          </p:cNvPicPr>
          <p:nvPr/>
        </p:nvPicPr>
        <p:blipFill>
          <a:blip r:embed="rId2"/>
          <a:stretch>
            <a:fillRect/>
          </a:stretch>
        </p:blipFill>
        <p:spPr>
          <a:xfrm>
            <a:off x="172402" y="2086261"/>
            <a:ext cx="1709152" cy="3998016"/>
          </a:xfrm>
          <a:prstGeom prst="rect">
            <a:avLst/>
          </a:prstGeom>
        </p:spPr>
      </p:pic>
    </p:spTree>
    <p:extLst>
      <p:ext uri="{BB962C8B-B14F-4D97-AF65-F5344CB8AC3E}">
        <p14:creationId xmlns:p14="http://schemas.microsoft.com/office/powerpoint/2010/main" val="38147156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66827-4A55-9773-18D7-3B5EE5B28AFE}"/>
              </a:ext>
            </a:extLst>
          </p:cNvPr>
          <p:cNvSpPr>
            <a:spLocks noGrp="1"/>
          </p:cNvSpPr>
          <p:nvPr>
            <p:ph type="title"/>
          </p:nvPr>
        </p:nvSpPr>
        <p:spPr/>
        <p:txBody>
          <a:bodyPr/>
          <a:lstStyle/>
          <a:p>
            <a:pPr algn="r"/>
            <a:r>
              <a:rPr lang="ar-JO" dirty="0"/>
              <a:t>ما هي أسباب السمنة</a:t>
            </a:r>
            <a:endParaRPr lang="en-US" dirty="0"/>
          </a:p>
        </p:txBody>
      </p:sp>
      <p:sp>
        <p:nvSpPr>
          <p:cNvPr id="3" name="Content Placeholder 2">
            <a:extLst>
              <a:ext uri="{FF2B5EF4-FFF2-40B4-BE49-F238E27FC236}">
                <a16:creationId xmlns:a16="http://schemas.microsoft.com/office/drawing/2014/main" id="{2963D89C-2AB3-C1CA-4085-227DB1436533}"/>
              </a:ext>
            </a:extLst>
          </p:cNvPr>
          <p:cNvSpPr>
            <a:spLocks noGrp="1"/>
          </p:cNvSpPr>
          <p:nvPr>
            <p:ph idx="1"/>
          </p:nvPr>
        </p:nvSpPr>
        <p:spPr/>
        <p:txBody>
          <a:bodyPr/>
          <a:lstStyle/>
          <a:p>
            <a:pPr algn="r"/>
            <a:endParaRPr lang="ar-JO" dirty="0"/>
          </a:p>
          <a:p>
            <a:pPr marL="0" indent="0" algn="r">
              <a:buNone/>
            </a:pPr>
            <a:r>
              <a:rPr lang="ar-JO" dirty="0"/>
              <a:t>‫‬‎ويعدّ السبب الرئيسي لزيادة الوزن والسمنة: اختلال توازن الطاقة بين السعرات الحرارية التي تدخل الجسم والسعرات الحرارية التي يحرقها.</a:t>
            </a:r>
          </a:p>
          <a:p>
            <a:pPr algn="r"/>
            <a:endParaRPr lang="ar-JO" dirty="0"/>
          </a:p>
        </p:txBody>
      </p:sp>
      <p:pic>
        <p:nvPicPr>
          <p:cNvPr id="6" name="Picture 5">
            <a:extLst>
              <a:ext uri="{FF2B5EF4-FFF2-40B4-BE49-F238E27FC236}">
                <a16:creationId xmlns:a16="http://schemas.microsoft.com/office/drawing/2014/main" id="{18EE8386-37E8-0E69-CAD9-0B3A05509767}"/>
              </a:ext>
            </a:extLst>
          </p:cNvPr>
          <p:cNvPicPr>
            <a:picLocks noChangeAspect="1"/>
          </p:cNvPicPr>
          <p:nvPr/>
        </p:nvPicPr>
        <p:blipFill rotWithShape="1">
          <a:blip r:embed="rId2"/>
          <a:srcRect b="8727"/>
          <a:stretch/>
        </p:blipFill>
        <p:spPr>
          <a:xfrm>
            <a:off x="441612" y="3552340"/>
            <a:ext cx="4456949" cy="2624505"/>
          </a:xfrm>
          <a:prstGeom prst="rect">
            <a:avLst/>
          </a:prstGeom>
        </p:spPr>
      </p:pic>
    </p:spTree>
    <p:extLst>
      <p:ext uri="{BB962C8B-B14F-4D97-AF65-F5344CB8AC3E}">
        <p14:creationId xmlns:p14="http://schemas.microsoft.com/office/powerpoint/2010/main" val="379899277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79737-4AF0-F849-76C6-18F6AF94442E}"/>
              </a:ext>
            </a:extLst>
          </p:cNvPr>
          <p:cNvSpPr>
            <a:spLocks noGrp="1"/>
          </p:cNvSpPr>
          <p:nvPr>
            <p:ph type="title"/>
          </p:nvPr>
        </p:nvSpPr>
        <p:spPr/>
        <p:txBody>
          <a:bodyPr/>
          <a:lstStyle/>
          <a:p>
            <a:pPr algn="r"/>
            <a:r>
              <a:rPr lang="ar-JO" dirty="0"/>
              <a:t>آثار السمنة</a:t>
            </a:r>
            <a:endParaRPr lang="en-US" dirty="0"/>
          </a:p>
        </p:txBody>
      </p:sp>
      <p:sp>
        <p:nvSpPr>
          <p:cNvPr id="3" name="Content Placeholder 2">
            <a:extLst>
              <a:ext uri="{FF2B5EF4-FFF2-40B4-BE49-F238E27FC236}">
                <a16:creationId xmlns:a16="http://schemas.microsoft.com/office/drawing/2014/main" id="{6702CC4F-EBF0-1D25-85DF-B11AF7AE4A19}"/>
              </a:ext>
            </a:extLst>
          </p:cNvPr>
          <p:cNvSpPr>
            <a:spLocks noGrp="1"/>
          </p:cNvSpPr>
          <p:nvPr>
            <p:ph idx="1"/>
          </p:nvPr>
        </p:nvSpPr>
        <p:spPr/>
        <p:txBody>
          <a:bodyPr/>
          <a:lstStyle/>
          <a:p>
            <a:pPr marL="0" indent="0" algn="r">
              <a:buNone/>
            </a:pPr>
            <a:r>
              <a:rPr lang="ar-JO" dirty="0"/>
              <a:t>هناك نوعين من آثار السمنة:</a:t>
            </a:r>
          </a:p>
          <a:p>
            <a:pPr marL="0" indent="0" algn="r">
              <a:buNone/>
            </a:pPr>
            <a:r>
              <a:rPr lang="ar-JO" dirty="0"/>
              <a:t>اجتماعية</a:t>
            </a:r>
          </a:p>
          <a:p>
            <a:pPr marL="0" indent="0" algn="r">
              <a:buNone/>
            </a:pPr>
            <a:r>
              <a:rPr lang="ar-JO" dirty="0"/>
              <a:t>نفسية</a:t>
            </a:r>
            <a:endParaRPr lang="en-US" dirty="0"/>
          </a:p>
        </p:txBody>
      </p:sp>
    </p:spTree>
    <p:extLst>
      <p:ext uri="{BB962C8B-B14F-4D97-AF65-F5344CB8AC3E}">
        <p14:creationId xmlns:p14="http://schemas.microsoft.com/office/powerpoint/2010/main" val="1349370067"/>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57C36-FE2E-8F9C-F333-311662049213}"/>
              </a:ext>
            </a:extLst>
          </p:cNvPr>
          <p:cNvSpPr>
            <a:spLocks noGrp="1"/>
          </p:cNvSpPr>
          <p:nvPr>
            <p:ph type="title"/>
          </p:nvPr>
        </p:nvSpPr>
        <p:spPr/>
        <p:txBody>
          <a:bodyPr/>
          <a:lstStyle/>
          <a:p>
            <a:pPr algn="r"/>
            <a:r>
              <a:rPr lang="ar-JO" dirty="0"/>
              <a:t>ما هي الآثار الإجتماعية للسمنة </a:t>
            </a:r>
            <a:endParaRPr lang="en-US" dirty="0"/>
          </a:p>
        </p:txBody>
      </p:sp>
      <p:sp>
        <p:nvSpPr>
          <p:cNvPr id="3" name="Content Placeholder 2">
            <a:extLst>
              <a:ext uri="{FF2B5EF4-FFF2-40B4-BE49-F238E27FC236}">
                <a16:creationId xmlns:a16="http://schemas.microsoft.com/office/drawing/2014/main" id="{3825F489-307D-0D91-7B2C-28B2B3CB2090}"/>
              </a:ext>
            </a:extLst>
          </p:cNvPr>
          <p:cNvSpPr>
            <a:spLocks noGrp="1"/>
          </p:cNvSpPr>
          <p:nvPr>
            <p:ph idx="1"/>
          </p:nvPr>
        </p:nvSpPr>
        <p:spPr/>
        <p:txBody>
          <a:bodyPr/>
          <a:lstStyle/>
          <a:p>
            <a:pPr marL="0" indent="0" algn="r">
              <a:buNone/>
            </a:pPr>
            <a:r>
              <a:rPr lang="ar-JO" dirty="0"/>
              <a:t>قد تؤدي السمنة إلى تدنى جودة الحياة بصفة عامة. فقد تعجز عن أداء أنشطة بدنية كنت تستمتع بها. وقد تتجنب الظهور في الأماكن العامة. بل قد يتعرض الأشخاص المصابون بالسمنة إلى التمييز.</a:t>
            </a:r>
            <a:endParaRPr lang="en-US" dirty="0"/>
          </a:p>
        </p:txBody>
      </p:sp>
    </p:spTree>
    <p:extLst>
      <p:ext uri="{BB962C8B-B14F-4D97-AF65-F5344CB8AC3E}">
        <p14:creationId xmlns:p14="http://schemas.microsoft.com/office/powerpoint/2010/main" val="81806827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1CBAF-716F-0893-A225-12F079EAC832}"/>
              </a:ext>
            </a:extLst>
          </p:cNvPr>
          <p:cNvSpPr>
            <a:spLocks noGrp="1"/>
          </p:cNvSpPr>
          <p:nvPr>
            <p:ph type="title"/>
          </p:nvPr>
        </p:nvSpPr>
        <p:spPr/>
        <p:txBody>
          <a:bodyPr/>
          <a:lstStyle/>
          <a:p>
            <a:pPr algn="r"/>
            <a:r>
              <a:rPr lang="ar-JO" dirty="0"/>
              <a:t>ما هي الآثار النفسية للسمنة</a:t>
            </a:r>
            <a:endParaRPr lang="en-US" dirty="0"/>
          </a:p>
        </p:txBody>
      </p:sp>
      <p:sp>
        <p:nvSpPr>
          <p:cNvPr id="3" name="Content Placeholder 2">
            <a:extLst>
              <a:ext uri="{FF2B5EF4-FFF2-40B4-BE49-F238E27FC236}">
                <a16:creationId xmlns:a16="http://schemas.microsoft.com/office/drawing/2014/main" id="{E9CD34BA-AB45-9392-33FC-343D39122E9C}"/>
              </a:ext>
            </a:extLst>
          </p:cNvPr>
          <p:cNvSpPr>
            <a:spLocks noGrp="1"/>
          </p:cNvSpPr>
          <p:nvPr>
            <p:ph idx="1"/>
          </p:nvPr>
        </p:nvSpPr>
        <p:spPr/>
        <p:txBody>
          <a:bodyPr/>
          <a:lstStyle/>
          <a:p>
            <a:pPr marL="0" indent="0" algn="r">
              <a:buNone/>
            </a:pPr>
            <a:r>
              <a:rPr lang="ar-JO" dirty="0"/>
              <a:t>الأمراض النفسية</a:t>
            </a:r>
          </a:p>
          <a:p>
            <a:pPr marL="0" indent="0" algn="r">
              <a:buNone/>
            </a:pPr>
            <a:r>
              <a:rPr lang="ar-JO" dirty="0"/>
              <a:t>إن الدراسات الحديثة تبين أن السمنة قد تزيد من خطر الإصابة بالاكتئاب، كما أن الاكتئاب يزيد بدوره من خطر الإصابة بالسمنة، إذ إنه قد يدفع الشخص المريض إلى تبنّي سلوكيات غير صحية كالإفراط في تناول الطعام أو الخمول أو احتساء الكثير من الكحول.</a:t>
            </a:r>
            <a:endParaRPr lang="en-US" dirty="0"/>
          </a:p>
        </p:txBody>
      </p:sp>
    </p:spTree>
    <p:extLst>
      <p:ext uri="{BB962C8B-B14F-4D97-AF65-F5344CB8AC3E}">
        <p14:creationId xmlns:p14="http://schemas.microsoft.com/office/powerpoint/2010/main" val="322421163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5E42-81D3-4F3C-01C5-B32641B705BF}"/>
              </a:ext>
            </a:extLst>
          </p:cNvPr>
          <p:cNvSpPr>
            <a:spLocks noGrp="1"/>
          </p:cNvSpPr>
          <p:nvPr>
            <p:ph type="title"/>
          </p:nvPr>
        </p:nvSpPr>
        <p:spPr/>
        <p:txBody>
          <a:bodyPr/>
          <a:lstStyle/>
          <a:p>
            <a:pPr algn="r"/>
            <a:r>
              <a:rPr lang="ar-JO" dirty="0"/>
              <a:t>ما هي نتائج السمنة</a:t>
            </a:r>
            <a:endParaRPr lang="en-US" dirty="0"/>
          </a:p>
        </p:txBody>
      </p:sp>
      <p:sp>
        <p:nvSpPr>
          <p:cNvPr id="3" name="Content Placeholder 2">
            <a:extLst>
              <a:ext uri="{FF2B5EF4-FFF2-40B4-BE49-F238E27FC236}">
                <a16:creationId xmlns:a16="http://schemas.microsoft.com/office/drawing/2014/main" id="{5F39632D-4C73-3C97-B68C-5793806D860C}"/>
              </a:ext>
            </a:extLst>
          </p:cNvPr>
          <p:cNvSpPr>
            <a:spLocks noGrp="1"/>
          </p:cNvSpPr>
          <p:nvPr>
            <p:ph idx="1"/>
          </p:nvPr>
        </p:nvSpPr>
        <p:spPr/>
        <p:txBody>
          <a:bodyPr/>
          <a:lstStyle/>
          <a:p>
            <a:pPr marL="0" indent="0" algn="r">
              <a:buNone/>
            </a:pPr>
            <a:r>
              <a:rPr lang="ar-JO" dirty="0"/>
              <a:t>يمكن أن تزيد السمنة من خطر الإصابة بالسرطان في الرحم وعنق الرحم وبطانة الرحم والمبيض والثدي والقُولون والشرج والمريء والكبد والمرارة والبنكرياس والكُلى والبروستاتا. مشكلات الهضم. تزيد السمنة من احتمالية الإصابة بحرقة المعدة واعتلال المرارة ومشكلات الكبد. انقطاع النفس النومي.</a:t>
            </a:r>
            <a:endParaRPr lang="en-US" dirty="0"/>
          </a:p>
        </p:txBody>
      </p:sp>
    </p:spTree>
    <p:extLst>
      <p:ext uri="{BB962C8B-B14F-4D97-AF65-F5344CB8AC3E}">
        <p14:creationId xmlns:p14="http://schemas.microsoft.com/office/powerpoint/2010/main" val="332934883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B8F1F-4B92-ADE0-491C-E7E6383F69ED}"/>
              </a:ext>
            </a:extLst>
          </p:cNvPr>
          <p:cNvSpPr>
            <a:spLocks noGrp="1"/>
          </p:cNvSpPr>
          <p:nvPr>
            <p:ph type="title"/>
          </p:nvPr>
        </p:nvSpPr>
        <p:spPr/>
        <p:txBody>
          <a:bodyPr/>
          <a:lstStyle/>
          <a:p>
            <a:pPr algn="r"/>
            <a:r>
              <a:rPr lang="ar-JO" dirty="0"/>
              <a:t>كيف نمنع السمنة</a:t>
            </a:r>
            <a:endParaRPr lang="en-US" dirty="0"/>
          </a:p>
        </p:txBody>
      </p:sp>
      <p:sp>
        <p:nvSpPr>
          <p:cNvPr id="3" name="Content Placeholder 2">
            <a:extLst>
              <a:ext uri="{FF2B5EF4-FFF2-40B4-BE49-F238E27FC236}">
                <a16:creationId xmlns:a16="http://schemas.microsoft.com/office/drawing/2014/main" id="{77A2F3AA-47CF-6634-50B6-7CE425B57500}"/>
              </a:ext>
            </a:extLst>
          </p:cNvPr>
          <p:cNvSpPr>
            <a:spLocks noGrp="1"/>
          </p:cNvSpPr>
          <p:nvPr>
            <p:ph idx="1"/>
          </p:nvPr>
        </p:nvSpPr>
        <p:spPr/>
        <p:txBody>
          <a:bodyPr/>
          <a:lstStyle/>
          <a:p>
            <a:pPr marL="0" indent="0" algn="r">
              <a:buNone/>
            </a:pPr>
            <a:r>
              <a:rPr lang="ar-JO" dirty="0"/>
              <a:t>خفض السعرات الحرارية. مفتاح إنقاص الوزن هو تخفيض عدد السعرات الحرارية التي تستهلكها.</a:t>
            </a:r>
          </a:p>
          <a:p>
            <a:pPr marL="0" indent="0" algn="r">
              <a:buNone/>
            </a:pPr>
            <a:r>
              <a:rPr lang="ar-JO" dirty="0"/>
              <a:t>تناول اطعمه صحية تساعد على الشعور بالامتلاء عند تناولها .</a:t>
            </a:r>
          </a:p>
          <a:p>
            <a:pPr marL="0" indent="0" algn="r">
              <a:buNone/>
            </a:pPr>
            <a:r>
              <a:rPr lang="ar-JO" dirty="0"/>
              <a:t>تفضيل الخيارات الصحية. </a:t>
            </a:r>
          </a:p>
          <a:p>
            <a:pPr marL="0" indent="0" algn="r">
              <a:buNone/>
            </a:pPr>
            <a:r>
              <a:rPr lang="ar-JO" dirty="0"/>
              <a:t>التقليل من أطعمة محددة. </a:t>
            </a:r>
          </a:p>
          <a:p>
            <a:pPr marL="0" indent="0" algn="r">
              <a:buNone/>
            </a:pPr>
            <a:r>
              <a:rPr lang="ar-JO" dirty="0"/>
              <a:t>بدائل الوجبات.</a:t>
            </a:r>
            <a:endParaRPr lang="en-US" dirty="0"/>
          </a:p>
        </p:txBody>
      </p:sp>
    </p:spTree>
    <p:extLst>
      <p:ext uri="{BB962C8B-B14F-4D97-AF65-F5344CB8AC3E}">
        <p14:creationId xmlns:p14="http://schemas.microsoft.com/office/powerpoint/2010/main" val="1195157281"/>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6F9559-9145-5BFB-9214-A10E1378AC10}"/>
              </a:ext>
            </a:extLst>
          </p:cNvPr>
          <p:cNvSpPr>
            <a:spLocks noGrp="1"/>
          </p:cNvSpPr>
          <p:nvPr>
            <p:ph idx="1"/>
          </p:nvPr>
        </p:nvSpPr>
        <p:spPr/>
        <p:txBody>
          <a:bodyPr>
            <a:normAutofit/>
          </a:bodyPr>
          <a:lstStyle/>
          <a:p>
            <a:r>
              <a:rPr lang="en-US" dirty="0">
                <a:hlinkClick r:id="rId2"/>
              </a:rPr>
              <a:t>https://www.mayoclinic.org/ar/diseases-conditions/obesity/diagnosis-treatment/drc-20375749</a:t>
            </a:r>
            <a:endParaRPr lang="ar-JO" dirty="0"/>
          </a:p>
          <a:p>
            <a:r>
              <a:rPr lang="en-US" dirty="0">
                <a:hlinkClick r:id="rId3"/>
              </a:rPr>
              <a:t>https://www.aljazeera.net/health/2021/11/8/</a:t>
            </a:r>
            <a:endParaRPr lang="ar-JO" dirty="0"/>
          </a:p>
          <a:p>
            <a:endParaRPr lang="en-US" dirty="0"/>
          </a:p>
        </p:txBody>
      </p:sp>
    </p:spTree>
    <p:extLst>
      <p:ext uri="{BB962C8B-B14F-4D97-AF65-F5344CB8AC3E}">
        <p14:creationId xmlns:p14="http://schemas.microsoft.com/office/powerpoint/2010/main" val="311869783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1274</TotalTime>
  <Words>290</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السمنة</vt:lpstr>
      <vt:lpstr>تعريف السمنة</vt:lpstr>
      <vt:lpstr>ما هي أسباب السمنة</vt:lpstr>
      <vt:lpstr>آثار السمنة</vt:lpstr>
      <vt:lpstr>ما هي الآثار الإجتماعية للسمنة </vt:lpstr>
      <vt:lpstr>ما هي الآثار النفسية للسمنة</vt:lpstr>
      <vt:lpstr>ما هي نتائج السمنة</vt:lpstr>
      <vt:lpstr>كيف نمنع السمنة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dc:title>
  <dc:creator>Sanad Amarin</dc:creator>
  <cp:lastModifiedBy>Sanad Amarin</cp:lastModifiedBy>
  <cp:revision>5</cp:revision>
  <dcterms:created xsi:type="dcterms:W3CDTF">2023-05-08T10:46:37Z</dcterms:created>
  <dcterms:modified xsi:type="dcterms:W3CDTF">2023-05-20T19:33:11Z</dcterms:modified>
</cp:coreProperties>
</file>