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3" r:id="rId7"/>
    <p:sldId id="260"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38358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DFAB1F-D7A5-4139-84DA-C4FEAE530146}"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60209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662824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01135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441380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097261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714695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2964528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240412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2461516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051642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DFAB1F-D7A5-4139-84DA-C4FEAE530146}"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46738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DFAB1F-D7A5-4139-84DA-C4FEAE530146}"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27869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60190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80323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BDFAB1F-D7A5-4139-84DA-C4FEAE530146}" type="datetimeFigureOut">
              <a:rPr lang="en-US" smtClean="0"/>
              <a:t>5/19/2023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306338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DFAB1F-D7A5-4139-84DA-C4FEAE530146}"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205FD-32B0-4887-8731-8C094CA5BA2B}" type="slidenum">
              <a:rPr lang="en-US" smtClean="0"/>
              <a:t>‹#›</a:t>
            </a:fld>
            <a:endParaRPr lang="en-US"/>
          </a:p>
        </p:txBody>
      </p:sp>
    </p:spTree>
    <p:extLst>
      <p:ext uri="{BB962C8B-B14F-4D97-AF65-F5344CB8AC3E}">
        <p14:creationId xmlns:p14="http://schemas.microsoft.com/office/powerpoint/2010/main" val="131929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BDFAB1F-D7A5-4139-84DA-C4FEAE530146}" type="datetimeFigureOut">
              <a:rPr lang="en-US" smtClean="0"/>
              <a:t>5/19/2023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5205FD-32B0-4887-8731-8C094CA5BA2B}" type="slidenum">
              <a:rPr lang="en-US" smtClean="0"/>
              <a:t>‹#›</a:t>
            </a:fld>
            <a:endParaRPr lang="en-US"/>
          </a:p>
        </p:txBody>
      </p:sp>
    </p:spTree>
    <p:extLst>
      <p:ext uri="{BB962C8B-B14F-4D97-AF65-F5344CB8AC3E}">
        <p14:creationId xmlns:p14="http://schemas.microsoft.com/office/powerpoint/2010/main" val="20273078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ho.int/news-room/questions-and-answers/item/obesity-health-consequences-of-being-overweight#:~:text=Carrying%20extra%20fat%20leads%20to,premature%20death%20and%20substantial%20disability" TargetMode="External"/><Relationship Id="rId2" Type="http://schemas.openxmlformats.org/officeDocument/2006/relationships/hyperlink" Target="https://www.cdc.gov/obesity/basics/causes.html" TargetMode="External"/><Relationship Id="rId1" Type="http://schemas.openxmlformats.org/officeDocument/2006/relationships/slideLayout" Target="../slideLayouts/slideLayout2.xml"/><Relationship Id="rId4" Type="http://schemas.openxmlformats.org/officeDocument/2006/relationships/hyperlink" Target="https://www.nhlbi.nih.gov/health/overweight-and-obesity/caus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AA13C-9513-4AD2-B437-70A604F9DBF2}"/>
              </a:ext>
            </a:extLst>
          </p:cNvPr>
          <p:cNvSpPr>
            <a:spLocks noGrp="1"/>
          </p:cNvSpPr>
          <p:nvPr>
            <p:ph type="ctrTitle"/>
          </p:nvPr>
        </p:nvSpPr>
        <p:spPr/>
        <p:txBody>
          <a:bodyPr/>
          <a:lstStyle/>
          <a:p>
            <a:r>
              <a:rPr lang="en-US" dirty="0"/>
              <a:t>Obesity </a:t>
            </a:r>
          </a:p>
        </p:txBody>
      </p:sp>
      <p:sp>
        <p:nvSpPr>
          <p:cNvPr id="3" name="Subtitle 2">
            <a:extLst>
              <a:ext uri="{FF2B5EF4-FFF2-40B4-BE49-F238E27FC236}">
                <a16:creationId xmlns:a16="http://schemas.microsoft.com/office/drawing/2014/main" id="{32A1CBFF-439F-4FB3-A976-C6C9FE2BF5D5}"/>
              </a:ext>
            </a:extLst>
          </p:cNvPr>
          <p:cNvSpPr>
            <a:spLocks noGrp="1"/>
          </p:cNvSpPr>
          <p:nvPr>
            <p:ph type="subTitle" idx="1"/>
          </p:nvPr>
        </p:nvSpPr>
        <p:spPr/>
        <p:txBody>
          <a:bodyPr/>
          <a:lstStyle/>
          <a:p>
            <a:r>
              <a:rPr lang="en-US" dirty="0"/>
              <a:t>By </a:t>
            </a:r>
            <a:r>
              <a:rPr lang="en-US" dirty="0" err="1"/>
              <a:t>nassif</a:t>
            </a:r>
            <a:r>
              <a:rPr lang="en-US" dirty="0"/>
              <a:t>, Thomas laith h and </a:t>
            </a:r>
            <a:r>
              <a:rPr lang="en-US" dirty="0" err="1"/>
              <a:t>omar</a:t>
            </a:r>
            <a:r>
              <a:rPr lang="en-US" dirty="0"/>
              <a:t> f</a:t>
            </a:r>
          </a:p>
        </p:txBody>
      </p:sp>
    </p:spTree>
    <p:extLst>
      <p:ext uri="{BB962C8B-B14F-4D97-AF65-F5344CB8AC3E}">
        <p14:creationId xmlns:p14="http://schemas.microsoft.com/office/powerpoint/2010/main" val="365693686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C92D8-15B9-4BA0-9697-56B8E354FC0B}"/>
              </a:ext>
            </a:extLst>
          </p:cNvPr>
          <p:cNvSpPr>
            <a:spLocks noGrp="1"/>
          </p:cNvSpPr>
          <p:nvPr>
            <p:ph type="title"/>
          </p:nvPr>
        </p:nvSpPr>
        <p:spPr/>
        <p:txBody>
          <a:bodyPr/>
          <a:lstStyle/>
          <a:p>
            <a:r>
              <a:rPr lang="en-US" dirty="0"/>
              <a:t>What is obesity?</a:t>
            </a:r>
          </a:p>
        </p:txBody>
      </p:sp>
      <p:sp>
        <p:nvSpPr>
          <p:cNvPr id="3" name="Content Placeholder 2">
            <a:extLst>
              <a:ext uri="{FF2B5EF4-FFF2-40B4-BE49-F238E27FC236}">
                <a16:creationId xmlns:a16="http://schemas.microsoft.com/office/drawing/2014/main" id="{D7509F86-F47C-440D-B6AE-D824F8E3207F}"/>
              </a:ext>
            </a:extLst>
          </p:cNvPr>
          <p:cNvSpPr>
            <a:spLocks noGrp="1"/>
          </p:cNvSpPr>
          <p:nvPr>
            <p:ph idx="1"/>
          </p:nvPr>
        </p:nvSpPr>
        <p:spPr/>
        <p:txBody>
          <a:bodyPr>
            <a:normAutofit fontScale="85000" lnSpcReduction="20000"/>
          </a:bodyPr>
          <a:lstStyle/>
          <a:p>
            <a:r>
              <a:rPr lang="en-US" sz="4000" dirty="0"/>
              <a:t>Overweight and obesity are defined as abnormal or excessive fat accumulation that presents a risk to health. A body mass index (BMI) over 25 is considered overweight, and over 30 is obese .In this PowerPoint, Obesity is the main topic, you will learn about the causes consequences and disadvantages </a:t>
            </a:r>
            <a:r>
              <a:rPr lang="en-US" sz="4000"/>
              <a:t>of obesity.</a:t>
            </a:r>
            <a:endParaRPr lang="en-US" sz="4000" dirty="0"/>
          </a:p>
        </p:txBody>
      </p:sp>
    </p:spTree>
    <p:extLst>
      <p:ext uri="{BB962C8B-B14F-4D97-AF65-F5344CB8AC3E}">
        <p14:creationId xmlns:p14="http://schemas.microsoft.com/office/powerpoint/2010/main" val="373485882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B9A5F-B17A-4DC6-B3BB-2AFDD4DE18F4}"/>
              </a:ext>
            </a:extLst>
          </p:cNvPr>
          <p:cNvSpPr>
            <a:spLocks noGrp="1"/>
          </p:cNvSpPr>
          <p:nvPr>
            <p:ph type="title"/>
          </p:nvPr>
        </p:nvSpPr>
        <p:spPr/>
        <p:txBody>
          <a:bodyPr/>
          <a:lstStyle/>
          <a:p>
            <a:r>
              <a:rPr lang="en-US" dirty="0"/>
              <a:t>How obesity happens?</a:t>
            </a:r>
          </a:p>
        </p:txBody>
      </p:sp>
      <p:sp>
        <p:nvSpPr>
          <p:cNvPr id="3" name="Content Placeholder 2">
            <a:extLst>
              <a:ext uri="{FF2B5EF4-FFF2-40B4-BE49-F238E27FC236}">
                <a16:creationId xmlns:a16="http://schemas.microsoft.com/office/drawing/2014/main" id="{F287D26F-3BCE-44EC-901E-9F481F01DA8F}"/>
              </a:ext>
            </a:extLst>
          </p:cNvPr>
          <p:cNvSpPr>
            <a:spLocks noGrp="1"/>
          </p:cNvSpPr>
          <p:nvPr>
            <p:ph idx="1"/>
          </p:nvPr>
        </p:nvSpPr>
        <p:spPr/>
        <p:txBody>
          <a:bodyPr>
            <a:normAutofit/>
          </a:bodyPr>
          <a:lstStyle/>
          <a:p>
            <a:r>
              <a:rPr lang="en-US" sz="4000" dirty="0"/>
              <a:t>People gain weight when they eat more calories than they burn through activity. This imbalance is the greatest contributor to weight gain.</a:t>
            </a:r>
          </a:p>
        </p:txBody>
      </p:sp>
    </p:spTree>
    <p:extLst>
      <p:ext uri="{BB962C8B-B14F-4D97-AF65-F5344CB8AC3E}">
        <p14:creationId xmlns:p14="http://schemas.microsoft.com/office/powerpoint/2010/main" val="182869847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EFC0-EA67-4AB1-AE0F-C34B6DD03478}"/>
              </a:ext>
            </a:extLst>
          </p:cNvPr>
          <p:cNvSpPr>
            <a:spLocks noGrp="1"/>
          </p:cNvSpPr>
          <p:nvPr>
            <p:ph type="title"/>
          </p:nvPr>
        </p:nvSpPr>
        <p:spPr/>
        <p:txBody>
          <a:bodyPr/>
          <a:lstStyle/>
          <a:p>
            <a:r>
              <a:rPr lang="en-US" dirty="0"/>
              <a:t>Causes to Obesity</a:t>
            </a:r>
          </a:p>
        </p:txBody>
      </p:sp>
      <p:sp>
        <p:nvSpPr>
          <p:cNvPr id="3" name="Content Placeholder 2">
            <a:extLst>
              <a:ext uri="{FF2B5EF4-FFF2-40B4-BE49-F238E27FC236}">
                <a16:creationId xmlns:a16="http://schemas.microsoft.com/office/drawing/2014/main" id="{BD934844-15FF-4321-850A-67FDF2EB0499}"/>
              </a:ext>
            </a:extLst>
          </p:cNvPr>
          <p:cNvSpPr>
            <a:spLocks noGrp="1"/>
          </p:cNvSpPr>
          <p:nvPr>
            <p:ph idx="1"/>
          </p:nvPr>
        </p:nvSpPr>
        <p:spPr>
          <a:xfrm>
            <a:off x="818390" y="1408459"/>
            <a:ext cx="6960636" cy="4733924"/>
          </a:xfrm>
        </p:spPr>
        <p:txBody>
          <a:bodyPr>
            <a:normAutofit/>
          </a:bodyPr>
          <a:lstStyle/>
          <a:p>
            <a:r>
              <a:rPr lang="en-US" sz="2800" dirty="0"/>
              <a:t>Obesity is a complex disease that occurs when an individual’s weight is higher than what is considered healthy for his or her height. Obesity affects children as well as adults.</a:t>
            </a:r>
          </a:p>
          <a:p>
            <a:pPr marL="0" indent="0">
              <a:buNone/>
            </a:pPr>
            <a:endParaRPr lang="en-US" sz="2800" dirty="0"/>
          </a:p>
          <a:p>
            <a:pPr marL="0" indent="0">
              <a:buNone/>
            </a:pPr>
            <a:r>
              <a:rPr lang="en-US" sz="2800" dirty="0"/>
              <a:t> Sometimes, obesity occurs when people consume more than their body needs, or when people eat too much unhealthy food that have no nutrients.</a:t>
            </a:r>
          </a:p>
        </p:txBody>
      </p:sp>
      <p:pic>
        <p:nvPicPr>
          <p:cNvPr id="5" name="Picture 4">
            <a:extLst>
              <a:ext uri="{FF2B5EF4-FFF2-40B4-BE49-F238E27FC236}">
                <a16:creationId xmlns:a16="http://schemas.microsoft.com/office/drawing/2014/main" id="{603B0218-EC6A-49E9-893C-C79B893F1C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1305" y="1780969"/>
            <a:ext cx="3988904" cy="3988904"/>
          </a:xfrm>
          <a:prstGeom prst="rect">
            <a:avLst/>
          </a:prstGeom>
        </p:spPr>
      </p:pic>
    </p:spTree>
    <p:extLst>
      <p:ext uri="{BB962C8B-B14F-4D97-AF65-F5344CB8AC3E}">
        <p14:creationId xmlns:p14="http://schemas.microsoft.com/office/powerpoint/2010/main" val="212850154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9D1D-7E2E-493A-8FC7-4DC7C707ED4B}"/>
              </a:ext>
            </a:extLst>
          </p:cNvPr>
          <p:cNvSpPr>
            <a:spLocks noGrp="1"/>
          </p:cNvSpPr>
          <p:nvPr>
            <p:ph type="title"/>
          </p:nvPr>
        </p:nvSpPr>
        <p:spPr/>
        <p:txBody>
          <a:bodyPr/>
          <a:lstStyle/>
          <a:p>
            <a:r>
              <a:rPr lang="en-US" dirty="0"/>
              <a:t>Consequences to Obesity</a:t>
            </a:r>
          </a:p>
        </p:txBody>
      </p:sp>
      <p:sp>
        <p:nvSpPr>
          <p:cNvPr id="3" name="Content Placeholder 2">
            <a:extLst>
              <a:ext uri="{FF2B5EF4-FFF2-40B4-BE49-F238E27FC236}">
                <a16:creationId xmlns:a16="http://schemas.microsoft.com/office/drawing/2014/main" id="{E0D69464-ADE8-4141-9062-05E2F3FA76C1}"/>
              </a:ext>
            </a:extLst>
          </p:cNvPr>
          <p:cNvSpPr>
            <a:spLocks noGrp="1"/>
          </p:cNvSpPr>
          <p:nvPr>
            <p:ph idx="1"/>
          </p:nvPr>
        </p:nvSpPr>
        <p:spPr/>
        <p:txBody>
          <a:bodyPr>
            <a:normAutofit/>
          </a:bodyPr>
          <a:lstStyle/>
          <a:p>
            <a:r>
              <a:rPr lang="en-US" sz="3600" dirty="0"/>
              <a:t>Carrying extra fat leads to serious health consequences such as cardiovascular disease, which is a heart disease  musculoskeletal disorders, and some cancers .These conditions cause premature death and substantial disability.</a:t>
            </a:r>
          </a:p>
        </p:txBody>
      </p:sp>
    </p:spTree>
    <p:extLst>
      <p:ext uri="{BB962C8B-B14F-4D97-AF65-F5344CB8AC3E}">
        <p14:creationId xmlns:p14="http://schemas.microsoft.com/office/powerpoint/2010/main" val="387472485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30035-17F6-42E7-9C7E-A49423B53712}"/>
              </a:ext>
            </a:extLst>
          </p:cNvPr>
          <p:cNvSpPr>
            <a:spLocks noGrp="1"/>
          </p:cNvSpPr>
          <p:nvPr>
            <p:ph type="title"/>
          </p:nvPr>
        </p:nvSpPr>
        <p:spPr/>
        <p:txBody>
          <a:bodyPr/>
          <a:lstStyle/>
          <a:p>
            <a:r>
              <a:rPr lang="en-US" dirty="0"/>
              <a:t>How to prevent Obesity</a:t>
            </a:r>
          </a:p>
        </p:txBody>
      </p:sp>
      <p:sp>
        <p:nvSpPr>
          <p:cNvPr id="3" name="Content Placeholder 2">
            <a:extLst>
              <a:ext uri="{FF2B5EF4-FFF2-40B4-BE49-F238E27FC236}">
                <a16:creationId xmlns:a16="http://schemas.microsoft.com/office/drawing/2014/main" id="{6E2FA8E6-ADF5-459D-91B5-E7A10A8024F8}"/>
              </a:ext>
            </a:extLst>
          </p:cNvPr>
          <p:cNvSpPr>
            <a:spLocks noGrp="1"/>
          </p:cNvSpPr>
          <p:nvPr>
            <p:ph idx="1"/>
          </p:nvPr>
        </p:nvSpPr>
        <p:spPr/>
        <p:txBody>
          <a:bodyPr/>
          <a:lstStyle/>
          <a:p>
            <a:r>
              <a:rPr lang="en-US" dirty="0"/>
              <a:t>Choosing healthier foods (whole grains, fruits and vegetables)</a:t>
            </a:r>
          </a:p>
          <a:p>
            <a:endParaRPr lang="en-US" dirty="0"/>
          </a:p>
          <a:p>
            <a:r>
              <a:rPr lang="en-US" dirty="0"/>
              <a:t>Limiting unhealthy foods </a:t>
            </a:r>
          </a:p>
          <a:p>
            <a:endParaRPr lang="en-US" dirty="0"/>
          </a:p>
          <a:p>
            <a:r>
              <a:rPr lang="en-US" dirty="0"/>
              <a:t>Increasing physical activity</a:t>
            </a:r>
          </a:p>
          <a:p>
            <a:endParaRPr lang="en-US" dirty="0"/>
          </a:p>
          <a:p>
            <a:r>
              <a:rPr lang="en-US" dirty="0"/>
              <a:t>Improving sleep</a:t>
            </a:r>
          </a:p>
          <a:p>
            <a:endParaRPr lang="en-US" dirty="0"/>
          </a:p>
        </p:txBody>
      </p:sp>
      <p:pic>
        <p:nvPicPr>
          <p:cNvPr id="7" name="Picture 6">
            <a:extLst>
              <a:ext uri="{FF2B5EF4-FFF2-40B4-BE49-F238E27FC236}">
                <a16:creationId xmlns:a16="http://schemas.microsoft.com/office/drawing/2014/main" id="{3D35E846-32A3-41EC-A813-F802E081CE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9159" y="2715771"/>
            <a:ext cx="3159424" cy="3159424"/>
          </a:xfrm>
          <a:prstGeom prst="rect">
            <a:avLst/>
          </a:prstGeom>
        </p:spPr>
      </p:pic>
    </p:spTree>
    <p:extLst>
      <p:ext uri="{BB962C8B-B14F-4D97-AF65-F5344CB8AC3E}">
        <p14:creationId xmlns:p14="http://schemas.microsoft.com/office/powerpoint/2010/main" val="55075003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C1D41-8BF4-49F2-84C4-BCFB73F4D767}"/>
              </a:ext>
            </a:extLst>
          </p:cNvPr>
          <p:cNvSpPr>
            <a:spLocks noGrp="1"/>
          </p:cNvSpPr>
          <p:nvPr>
            <p:ph type="title"/>
          </p:nvPr>
        </p:nvSpPr>
        <p:spPr/>
        <p:txBody>
          <a:bodyPr/>
          <a:lstStyle/>
          <a:p>
            <a:r>
              <a:rPr lang="en-US" dirty="0"/>
              <a:t> Disadvantages of Obesity</a:t>
            </a:r>
          </a:p>
        </p:txBody>
      </p:sp>
      <p:sp>
        <p:nvSpPr>
          <p:cNvPr id="3" name="Text Placeholder 2">
            <a:extLst>
              <a:ext uri="{FF2B5EF4-FFF2-40B4-BE49-F238E27FC236}">
                <a16:creationId xmlns:a16="http://schemas.microsoft.com/office/drawing/2014/main" id="{50289B23-7A9A-4319-A82F-29D2A4B02E16}"/>
              </a:ext>
            </a:extLst>
          </p:cNvPr>
          <p:cNvSpPr>
            <a:spLocks noGrp="1"/>
          </p:cNvSpPr>
          <p:nvPr>
            <p:ph idx="1"/>
          </p:nvPr>
        </p:nvSpPr>
        <p:spPr/>
        <p:txBody>
          <a:bodyPr/>
          <a:lstStyle/>
          <a:p>
            <a:pPr marL="0" indent="0">
              <a:buNone/>
            </a:pPr>
            <a:r>
              <a:rPr lang="en-US" sz="2400" dirty="0"/>
              <a:t>Some disadvantages of obesity are:</a:t>
            </a:r>
          </a:p>
          <a:p>
            <a:pPr marL="0" indent="0">
              <a:buNone/>
            </a:pPr>
            <a:r>
              <a:rPr lang="en-US" sz="2400" dirty="0"/>
              <a:t>Heart disease and stroke</a:t>
            </a:r>
          </a:p>
          <a:p>
            <a:pPr marL="0" indent="0">
              <a:buNone/>
            </a:pPr>
            <a:r>
              <a:rPr lang="en-US" sz="2400" dirty="0"/>
              <a:t>High blood pressure</a:t>
            </a:r>
          </a:p>
          <a:p>
            <a:pPr marL="0" indent="0">
              <a:buNone/>
            </a:pPr>
            <a:r>
              <a:rPr lang="en-US" sz="2400" dirty="0"/>
              <a:t>Diabetes</a:t>
            </a:r>
          </a:p>
          <a:p>
            <a:pPr marL="0" indent="0">
              <a:buNone/>
            </a:pPr>
            <a:r>
              <a:rPr lang="en-US" sz="2400" dirty="0"/>
              <a:t>Some cancers</a:t>
            </a:r>
          </a:p>
          <a:p>
            <a:pPr marL="0" indent="0">
              <a:buNone/>
            </a:pPr>
            <a:r>
              <a:rPr lang="en-US" sz="2400" dirty="0"/>
              <a:t>Osteoarthritis</a:t>
            </a:r>
          </a:p>
          <a:p>
            <a:pPr marL="0" indent="0">
              <a:buNone/>
            </a:pPr>
            <a:r>
              <a:rPr lang="en-US" sz="2400" dirty="0"/>
              <a:t>Depression</a:t>
            </a:r>
          </a:p>
          <a:p>
            <a:pPr marL="0" indent="0">
              <a:buNone/>
            </a:pPr>
            <a:r>
              <a:rPr lang="en-US" sz="2400" dirty="0"/>
              <a:t>Obstructive sleep apnea</a:t>
            </a:r>
          </a:p>
          <a:p>
            <a:pPr marL="0" indent="0">
              <a:buNone/>
            </a:pPr>
            <a:endParaRPr lang="en-US" dirty="0"/>
          </a:p>
        </p:txBody>
      </p:sp>
      <p:pic>
        <p:nvPicPr>
          <p:cNvPr id="5" name="Picture 4">
            <a:extLst>
              <a:ext uri="{FF2B5EF4-FFF2-40B4-BE49-F238E27FC236}">
                <a16:creationId xmlns:a16="http://schemas.microsoft.com/office/drawing/2014/main" id="{6B08A010-4521-4A42-B317-270FCAED2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8099" y="1849650"/>
            <a:ext cx="3600589" cy="4398749"/>
          </a:xfrm>
          <a:prstGeom prst="rect">
            <a:avLst/>
          </a:prstGeom>
        </p:spPr>
      </p:pic>
    </p:spTree>
    <p:extLst>
      <p:ext uri="{BB962C8B-B14F-4D97-AF65-F5344CB8AC3E}">
        <p14:creationId xmlns:p14="http://schemas.microsoft.com/office/powerpoint/2010/main" val="215475458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6C15D-5A4B-454C-AFE6-4F6C1456796D}"/>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FDC2857E-31E5-41AC-8548-3E51F533D7C3}"/>
              </a:ext>
            </a:extLst>
          </p:cNvPr>
          <p:cNvSpPr>
            <a:spLocks noGrp="1"/>
          </p:cNvSpPr>
          <p:nvPr>
            <p:ph idx="1"/>
          </p:nvPr>
        </p:nvSpPr>
        <p:spPr/>
        <p:txBody>
          <a:bodyPr/>
          <a:lstStyle/>
          <a:p>
            <a:pPr marL="0" indent="0">
              <a:buNone/>
            </a:pPr>
            <a:r>
              <a:rPr lang="en-US" dirty="0">
                <a:hlinkClick r:id="rId2"/>
              </a:rPr>
              <a:t>https://www.cdc.gov/obesity/basics/causes.html</a:t>
            </a:r>
            <a:endParaRPr lang="en-US" dirty="0"/>
          </a:p>
          <a:p>
            <a:endParaRPr lang="en-US" dirty="0"/>
          </a:p>
          <a:p>
            <a:pPr marL="0" indent="0">
              <a:buNone/>
            </a:pPr>
            <a:r>
              <a:rPr lang="en-US" dirty="0">
                <a:hlinkClick r:id="rId3"/>
              </a:rPr>
              <a:t>https://www.who.int/news-room/questions-and-answers/item/obesity-health-consequences-of-being-overweight#:~:text=Carrying%20extra%20fat%20leads%20to,premature%20death%20and%20substantial%20disability</a:t>
            </a:r>
            <a:endParaRPr lang="en-US" dirty="0"/>
          </a:p>
          <a:p>
            <a:pPr marL="0" indent="0">
              <a:buNone/>
            </a:pPr>
            <a:endParaRPr lang="en-US" dirty="0"/>
          </a:p>
          <a:p>
            <a:pPr marL="0" indent="0">
              <a:buNone/>
            </a:pPr>
            <a:r>
              <a:rPr lang="en-US" dirty="0">
                <a:hlinkClick r:id="rId4"/>
              </a:rPr>
              <a:t>https://www.nhlbi.nih.gov/health/overweight-and-obesity/causes</a:t>
            </a:r>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92098195"/>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2317</TotalTime>
  <Words>319</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Obesity </vt:lpstr>
      <vt:lpstr>What is obesity?</vt:lpstr>
      <vt:lpstr>How obesity happens?</vt:lpstr>
      <vt:lpstr>Causes to Obesity</vt:lpstr>
      <vt:lpstr>Consequences to Obesity</vt:lpstr>
      <vt:lpstr>How to prevent Obesity</vt:lpstr>
      <vt:lpstr> Disadvantages of Obesity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Rebecca Pseudopodia</dc:creator>
  <cp:lastModifiedBy>Rebecca Pseudopodia</cp:lastModifiedBy>
  <cp:revision>13</cp:revision>
  <dcterms:created xsi:type="dcterms:W3CDTF">2023-05-13T05:51:41Z</dcterms:created>
  <dcterms:modified xsi:type="dcterms:W3CDTF">2023-05-19T12:19:40Z</dcterms:modified>
</cp:coreProperties>
</file>