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3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9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6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6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17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57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90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61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3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4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8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5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5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6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FF89A7-1D31-4F46-8EB7-1A1BCD292808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C568B77-F104-4998-8EB4-DE864EB70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8A1F5-D548-BCE5-5684-5C4A973AA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78859"/>
            <a:ext cx="8825658" cy="1348381"/>
          </a:xfrm>
        </p:spPr>
        <p:txBody>
          <a:bodyPr/>
          <a:lstStyle/>
          <a:p>
            <a:pPr algn="ctr" rtl="1"/>
            <a:r>
              <a:rPr lang="ar-JO" dirty="0"/>
              <a:t>النبي ايليا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4F1B3-54E8-D1B5-80D6-53B498F25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330761"/>
            <a:ext cx="8825658" cy="861420"/>
          </a:xfrm>
        </p:spPr>
        <p:txBody>
          <a:bodyPr>
            <a:normAutofit/>
          </a:bodyPr>
          <a:lstStyle/>
          <a:p>
            <a:pPr algn="ctr" rtl="1"/>
            <a:r>
              <a:rPr lang="ar-JO" sz="2400" dirty="0"/>
              <a:t>عمل الطلاب: ايليا حجازين، سند حداد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383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7F346-F553-F41D-8E8E-56DBB404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مقدمة عن النبي ايليا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5B133-EFAA-1A6C-0DEF-45540490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562352" cy="34163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اسم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عبري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ومعناه "إلهي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يهوه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" والصيغة اليونانية لهذا الاسم هي إلياس (أو إليا) وتستعمل أحيانًا في العربية.</a:t>
            </a:r>
          </a:p>
          <a:p>
            <a:pPr marL="0" indent="0" algn="r" rtl="1">
              <a:buNone/>
            </a:pP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نبي عظيم عاش في المملكة الشمالية. وكان عادة يلبس ثوبًا من الشعر (مسوحًا) ومنطقة من الجلد </a:t>
            </a:r>
            <a:r>
              <a:rPr lang="ar-JO" sz="200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(2 مل 1 : 8)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وكان يقضي الكثير من وقته في البرية (1 مل 17: 5؛ 19) وبما أن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إيزابل( زوجة آخاب الملك)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ساقت زوجها و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شعب بني إسرائيل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إلى عبادة البعل فقد تنبأ إيليا بأن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الله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سيمنع المطر عن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بني إسرائيل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واعتزل النبي إلى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نهر كريث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وكانت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الغربان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تعوله وتأتي إليه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بالطعام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وبعد أن جفّ النهر ذهب إلى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صرفة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وبقي في بيت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امرأة أرملة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، ووفقًا لوعد إيليا لها لم يفرغ من بيتها الدقيق والزيت طوال مدة الجفاف. ولما مات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ابن الأرملة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</a:t>
            </a:r>
            <a:r>
              <a:rPr lang="ar-JO" sz="2000" i="0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صلى إيليا فأعاد الله الحياة إلى الصبي</a:t>
            </a:r>
            <a:r>
              <a:rPr lang="ar-JO" sz="2000" i="0" dirty="0">
                <a:solidFill>
                  <a:schemeClr val="tx1"/>
                </a:solidFill>
                <a:effectLst/>
                <a:latin typeface="Helvetica Neue"/>
              </a:rPr>
              <a:t> (1 مل 17).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7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CF62F-67E8-C10F-095E-3D81F883B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ايقونة النبي ايليا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7280F-C492-D993-F0F9-F229E8FC0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53" y="2350339"/>
            <a:ext cx="10768105" cy="42767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للنبي‭ ‬إيليّا‭ ‬أكثر‭ ‬من‭ ‬أيقونة،‭ ‬بعضها‭ ‬يصوّره‭ ‬جالسًا‭ ‬متأملًا‭ ‬أمام‭ ‬المغارة،‭ ‬فوقه‭ ‬غراب‭ ‬حامل‭ ‬في‭ ‬فمه‭ ‬خبزةً‭ ‬يجلبه‭ ‬له. ‬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وفي‭ ‬أيقونة‭ ‬أخرى،‭ ‬نرى‭ ‬النبي‭ ‬إيليّا‭ ‬جالسًا‭ ‬في‭ ‬مركبةٍ‭ ‬من‭ ‬نار،‭ ‬تجرّها‭ ‬أحصنةٍ‭ ‬نحو‭ ‬السماء،‭ ‬تلفّها‭ ‬غيومًا‭ ‬بيضاء‭ ‬‬اللون‭ ‬الأحمر‭ ‬طاغٍ‭ ‬في‭</a:t>
            </a:r>
          </a:p>
          <a:p>
            <a:pPr marL="0" indent="0" algn="r" rtl="1">
              <a:buNone/>
            </a:pPr>
            <a:r>
              <a:rPr lang="ar-JO" sz="2000" dirty="0">
                <a:solidFill>
                  <a:schemeClr val="tx1"/>
                </a:solidFill>
                <a:latin typeface="Conv_GE"/>
              </a:rPr>
              <a:t>الأيقونة </a:t>
            </a: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،‭ ‬نراه‭ ‬أولاً‭ ‬في‭ ‬النار‭ ‬حول‭ ‬النبي‭ ‬إيليا،‭ ‬وهي‭ ‬تدلّ‭ ‬على‭ ‬قلب‭ ‬إيليّا‭ ‬المشتعل‭ ‬دائمًا‭ ‬بحبّ‭ ‬الله‭ ‬وغيرته‭ ‬الكبيرة‭ ‬على‭ ‬بيت‭ ‬الرّب‭ ‬وكلمته‭.‬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الأحصنة‭ ‬لونها‭ ‬أحمر‭ ‬دلالة‭ ‬على‭ ‬الاندفاع‭ ‬الدائم‭ ‬لكلمة‭ ‬الله‭ ‬وخدمته،‭ ‬والمركبة‭ ‬المتّجهة‭ ‬نحو‭ ‬السماء‭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 ‬هي‭ ‬موطن‭ ‬القدّيسين‭ ‬الذي‭ ‬يحبّه‭ ‬الله‭.‬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 ‬الغيوم‭ ‬ترمز‭ ‬إلى‭ ‬العاصفة‭ ‬التي‭ ‬حملت‭ ‬المركبة‭ ‬إلى‭ ‬السماء،‭ ‬أما‭ ‬اللون‭ ‬الأبيض‭ ‬فيدلّ‭ ‬على‭ ‬طهارة‭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 ‬الرّب‭ ‬ونقاوته‭. ‬فالسحاب‭ ‬علامة‭ ‬على‭ ‬حضور‭ ‬الله‭ ‬وعظمته‭.‬</a:t>
            </a:r>
            <a:endParaRPr lang="ar-JO" sz="2000" dirty="0">
              <a:solidFill>
                <a:schemeClr val="tx1"/>
              </a:solidFill>
              <a:latin typeface="Conv_GE"/>
            </a:endParaRPr>
          </a:p>
          <a:p>
            <a:pPr marL="0" indent="0" algn="r" rtl="1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5E453E-2653-674D-52C1-14C7B2D87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425" y="3582549"/>
            <a:ext cx="2426822" cy="306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98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DE2B9-66D8-EC76-64FA-182F912B1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معلومات أخرى عن الأيقونة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DA3BF-8D0F-1108-816F-C9FF24446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1388" y="2380129"/>
            <a:ext cx="8084578" cy="4164012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‬‭‬ نرى‭ ‬النبي‭ ‬إليشاع‭ ‬إلى‭ ‬جانب‭ ‬المركبة‭ ‬السفليّ‭ ‬يحمل‭ ‬عباءة‭ ‬النبي‭ ‬إيليا‭ ‬دلالةً‭ ‬على‭ ‬أنّه‭ ‬تلميذه‭ ‬الذي‭ ‬سيسير‭ ‬على‭ ‬خطاه،‭ ‬ولونها‭ ‬الأحمر‭ ‬يدلّ‭ ‬على‭ ‬المجد‭ ‬الإلهيّ‭ ‬الذي‭ ‬يعطيه‭ ‬الرّب‭ ‬لكل‭ ‬من‭ ‬يتقدّس‭ ‬باسمه‭.‬</a:t>
            </a:r>
            <a:br>
              <a:rPr lang="ar-JO" sz="2000" dirty="0">
                <a:solidFill>
                  <a:schemeClr val="tx1"/>
                </a:solidFill>
              </a:rPr>
            </a:b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‭ 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أمّا‭ ‬إلى‭ ‬الجهة‭ ‬الشمالية،‭ ‬فنرى‭ ‬النبيّ‭ ‬إليشاع‭ ‬يضرب‭ ‬النهر‭ ‬بالعباءة،‭ ‬ليشقّه‭ ‬قسمين،‭ ‬فيمرّ‭ ‬إلى‭ ‬القسم‭ 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‬الآخر‭.‬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وترمز‭ ‬العباءة‭ ‬إلى‭ ‬النعمة‭ ‬الإلهيّة‭ ‬التي‭ ‬يحصل‭ ‬عليها‭ ‬القدّيسون،‭ ‬وإلى‭ ‬قوّة‭ ‬شفاعتهم‭ ‬عند‭ ‬الله،‭ ‬فحتّى‭      العباءة‭ ‬باتت‭ ‬مقدّسة‭ ‬ومغلّفة‭ ‬بالنار‭.‬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الخلفية‭ ‬الصفراء‭ ‬ترمز‭ ‬إلى‭ ‬مجد‭ ‬الملكوت‭ ‬الصافي‭ ‬الذي‭ ‬يدعونا‭ ‬إليه‭ ‬الرّب،‭ ‬والنور‭ ‬المشرق‭ ‬في‭ ‬أعلى‭ ‬ الأيقونة،‭ ‬هو‭ ‬نور‭ ‬الرّب‭ ‬الذي‭ ‬يضيء‭ ‬على‭ ‬الناس‭ ‬جميعًا،‭ ‬مهما‭ ‬تكن‭ ‬جنسيتهم،‭ ‬وأينما‭ ‬كانوا‭.‬</a:t>
            </a:r>
          </a:p>
          <a:p>
            <a:pPr marL="0" indent="0" algn="r" rtl="1">
              <a:buNone/>
            </a:pPr>
            <a:r>
              <a:rPr lang="ar-JO" sz="2000" b="0" i="0" dirty="0">
                <a:solidFill>
                  <a:schemeClr val="tx1"/>
                </a:solidFill>
                <a:effectLst/>
                <a:latin typeface="Conv_GE"/>
              </a:rPr>
              <a:t>ثياب‭ ‬النبي‭ ‬إيليا‭ ‬هي‭ ‬خضراء،‭ ‬دلالةً‭ ‬على‭ ‬تجدّد‭ ‬الحياة‭ ‬الدائمة‭ ‬بالروح‭ ‬القدس،‭ ‬التي‭ ‬يعطيها‭ ‬الله‭ ‬لكلّ‭ ‬من‭ ‬يحبّه‭ ‬ويتّكل‭ ‬عليه‭ ‬ويجاهد‭ ‬في‭ ‬حياته‭ ‬ليبقى‭ ‬معه‭.‬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1F4FE1-9F6F-F1B4-0BE2-D9B0098D3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34" y="2267417"/>
            <a:ext cx="31813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47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887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Century Gothic</vt:lpstr>
      <vt:lpstr>Conv_GE</vt:lpstr>
      <vt:lpstr>Helvetica Neue</vt:lpstr>
      <vt:lpstr>Times New Roman</vt:lpstr>
      <vt:lpstr>Wingdings 3</vt:lpstr>
      <vt:lpstr>Ion Boardroom</vt:lpstr>
      <vt:lpstr>النبي ايليا</vt:lpstr>
      <vt:lpstr>مقدمة عن النبي ايليا</vt:lpstr>
      <vt:lpstr>ايقونة النبي ايليا</vt:lpstr>
      <vt:lpstr>معلومات أخرى عن الأيقونة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النبي ايليا</dc:title>
  <dc:creator>Dimetri Halasa</dc:creator>
  <cp:lastModifiedBy>Dimetri Halasa</cp:lastModifiedBy>
  <cp:revision>1</cp:revision>
  <dcterms:created xsi:type="dcterms:W3CDTF">2023-05-20T18:38:30Z</dcterms:created>
  <dcterms:modified xsi:type="dcterms:W3CDTF">2023-05-20T19:04:15Z</dcterms:modified>
</cp:coreProperties>
</file>