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60" r:id="rId3"/>
    <p:sldId id="262" r:id="rId4"/>
    <p:sldId id="263" r:id="rId5"/>
    <p:sldId id="266" r:id="rId6"/>
    <p:sldId id="267" r:id="rId7"/>
    <p:sldId id="268" r:id="rId8"/>
    <p:sldId id="269" r:id="rId9"/>
    <p:sldId id="270" r:id="rId10"/>
    <p:sldId id="272" r:id="rId11"/>
    <p:sldId id="273" r:id="rId1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19" name="Footer Placeholder 18"/>
          <p:cNvSpPr>
            <a:spLocks noGrp="1"/>
          </p:cNvSpPr>
          <p:nvPr>
            <p:ph type="ftr" sz="quarter" idx="11"/>
          </p:nvPr>
        </p:nvSpPr>
        <p:spPr/>
        <p:txBody>
          <a:bodyPr/>
          <a:lstStyle/>
          <a:p>
            <a:endParaRPr lang="ar-JO"/>
          </a:p>
        </p:txBody>
      </p:sp>
      <p:sp>
        <p:nvSpPr>
          <p:cNvPr id="27" name="Slide Number Placeholder 26"/>
          <p:cNvSpPr>
            <a:spLocks noGrp="1"/>
          </p:cNvSpPr>
          <p:nvPr>
            <p:ph type="sldNum" sz="quarter" idx="12"/>
          </p:nvPr>
        </p:nvSpPr>
        <p:spPr/>
        <p:txBody>
          <a:bodyPr/>
          <a:lstStyle/>
          <a:p>
            <a:fld id="{488B2D8D-A45C-44BE-9AD9-3F25E1DA98E7}"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88B2D8D-A45C-44BE-9AD9-3F25E1DA98E7}"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88B2D8D-A45C-44BE-9AD9-3F25E1DA98E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53E601-87FD-4ACA-928C-DB2AD6D76322}" type="datetimeFigureOut">
              <a:rPr lang="ar-JO" smtClean="0"/>
              <a:pPr/>
              <a:t>01/11/1444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a:xfrm>
            <a:off x="8077200" y="6356350"/>
            <a:ext cx="609600" cy="365125"/>
          </a:xfrm>
        </p:spPr>
        <p:txBody>
          <a:bodyPr/>
          <a:lstStyle/>
          <a:p>
            <a:fld id="{488B2D8D-A45C-44BE-9AD9-3F25E1DA98E7}" type="slidenum">
              <a:rPr lang="ar-JO" smtClean="0"/>
              <a:pPr/>
              <a:t>‹#›</a:t>
            </a:fld>
            <a:endParaRPr lang="ar-JO"/>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53E601-87FD-4ACA-928C-DB2AD6D76322}" type="datetimeFigureOut">
              <a:rPr lang="ar-JO" smtClean="0"/>
              <a:pPr/>
              <a:t>01/11/1444</a:t>
            </a:fld>
            <a:endParaRPr lang="ar-JO"/>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JO"/>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8B2D8D-A45C-44BE-9AD9-3F25E1DA98E7}" type="slidenum">
              <a:rPr lang="ar-JO" smtClean="0"/>
              <a:pPr/>
              <a:t>‹#›</a:t>
            </a:fld>
            <a:endParaRPr lang="ar-JO"/>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ar.wikipedia.org/wiki/%D9%83%D9%88%D9%83%D8%A8"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12776"/>
            <a:ext cx="7851648" cy="1828800"/>
          </a:xfrm>
        </p:spPr>
        <p:txBody>
          <a:bodyPr/>
          <a:lstStyle/>
          <a:p>
            <a:r>
              <a:rPr lang="ar-JO" dirty="0" smtClean="0"/>
              <a:t>المحافظة على البيئة واستخدام مواردها باعتدال.</a:t>
            </a:r>
            <a:endParaRPr lang="ar-JO" dirty="0"/>
          </a:p>
        </p:txBody>
      </p:sp>
      <p:sp>
        <p:nvSpPr>
          <p:cNvPr id="3" name="Subtitle 2"/>
          <p:cNvSpPr>
            <a:spLocks noGrp="1"/>
          </p:cNvSpPr>
          <p:nvPr>
            <p:ph type="subTitle" idx="1"/>
          </p:nvPr>
        </p:nvSpPr>
        <p:spPr/>
        <p:txBody>
          <a:bodyPr/>
          <a:lstStyle/>
          <a:p>
            <a:r>
              <a:rPr lang="en-US" dirty="0" smtClean="0">
                <a:solidFill>
                  <a:srgbClr val="FF0000"/>
                </a:solidFill>
              </a:rPr>
              <a:t>Eid </a:t>
            </a:r>
            <a:r>
              <a:rPr lang="en-US" dirty="0" err="1" smtClean="0">
                <a:solidFill>
                  <a:srgbClr val="FF0000"/>
                </a:solidFill>
              </a:rPr>
              <a:t>B</a:t>
            </a:r>
            <a:r>
              <a:rPr lang="en-US" dirty="0" err="1" smtClean="0">
                <a:solidFill>
                  <a:srgbClr val="FF0000"/>
                </a:solidFill>
              </a:rPr>
              <a:t>atarseh</a:t>
            </a:r>
            <a:endParaRPr lang="ar-JO" dirty="0">
              <a:solidFill>
                <a:srgbClr val="FF0000"/>
              </a:solidFill>
            </a:endParaRPr>
          </a:p>
        </p:txBody>
      </p:sp>
      <p:pic>
        <p:nvPicPr>
          <p:cNvPr id="4" name="Picture 3" descr="download (6).jpg"/>
          <p:cNvPicPr>
            <a:picLocks noChangeAspect="1"/>
          </p:cNvPicPr>
          <p:nvPr/>
        </p:nvPicPr>
        <p:blipFill>
          <a:blip r:embed="rId2" cstate="print"/>
          <a:stretch>
            <a:fillRect/>
          </a:stretch>
        </p:blipFill>
        <p:spPr>
          <a:xfrm>
            <a:off x="0" y="4725144"/>
            <a:ext cx="3635896" cy="1980431"/>
          </a:xfrm>
          <a:prstGeom prst="rect">
            <a:avLst/>
          </a:prstGeom>
        </p:spPr>
      </p:pic>
      <p:pic>
        <p:nvPicPr>
          <p:cNvPr id="5" name="Picture 4" descr="55.jpg"/>
          <p:cNvPicPr>
            <a:picLocks noChangeAspect="1"/>
          </p:cNvPicPr>
          <p:nvPr/>
        </p:nvPicPr>
        <p:blipFill>
          <a:blip r:embed="rId3" cstate="print"/>
          <a:stretch>
            <a:fillRect/>
          </a:stretch>
        </p:blipFill>
        <p:spPr>
          <a:xfrm>
            <a:off x="3707904" y="4581128"/>
            <a:ext cx="4896544" cy="22768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ar-JO" dirty="0" smtClean="0"/>
              <a:t>9</a:t>
            </a:r>
            <a:endParaRPr lang="ar-JO" dirty="0"/>
          </a:p>
        </p:txBody>
      </p:sp>
      <p:pic>
        <p:nvPicPr>
          <p:cNvPr id="6146" name="Picture 2"/>
          <p:cNvPicPr>
            <a:picLocks noGrp="1" noChangeAspect="1" noChangeArrowheads="1"/>
          </p:cNvPicPr>
          <p:nvPr>
            <p:ph idx="4294967295"/>
          </p:nvPr>
        </p:nvPicPr>
        <p:blipFill>
          <a:blip r:embed="rId2" cstate="print"/>
          <a:srcRect/>
          <a:stretch>
            <a:fillRect/>
          </a:stretch>
        </p:blipFill>
        <p:spPr bwMode="auto">
          <a:xfrm>
            <a:off x="0" y="1600200"/>
            <a:ext cx="827087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pPr>
              <a:buNone/>
            </a:pPr>
            <a:r>
              <a:rPr lang="ar-JO" b="1" dirty="0" smtClean="0">
                <a:solidFill>
                  <a:schemeClr val="accent1"/>
                </a:solidFill>
              </a:rPr>
              <a:t>من خلال الاستبيان تبين ان </a:t>
            </a:r>
          </a:p>
          <a:p>
            <a:pPr>
              <a:buNone/>
            </a:pPr>
            <a:endParaRPr lang="ar-JO" dirty="0" smtClean="0"/>
          </a:p>
          <a:p>
            <a:pPr>
              <a:buNone/>
            </a:pPr>
            <a:r>
              <a:rPr lang="ar-JO" dirty="0" smtClean="0"/>
              <a:t>اهتمام المجتمع بالبيئة والمحافظة عليها وان اكثر انواع التلوث انتشارا هو تلوث الهواء  وان الاغلبية مهتم باجراءات التدوير</a:t>
            </a:r>
          </a:p>
          <a:p>
            <a:pPr>
              <a:buNone/>
            </a:pP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ar-JO" b="1" dirty="0"/>
              <a:t>الحفاظ على البيئة</a:t>
            </a:r>
            <a:r>
              <a:rPr lang="ar-JO" dirty="0"/>
              <a:t> هي كل الإجراءات التي تتخذ من قبل هيئات عمومية تابعة للدولة أو الهيئات أو منظمات مستقلة للحد من التأثير السلبي للإنسان على البيئة، على غرار العمل المباشر للحفاظ على البيئة هناك الدراسات التي تقوم بها الهيئات البحثية لفهم النظام البيئي وكذلك الكامل في </a:t>
            </a:r>
            <a:r>
              <a:rPr lang="ar-JO" dirty="0">
                <a:hlinkClick r:id="rId2" tooltip="كوكب"/>
              </a:rPr>
              <a:t>الكوكب</a:t>
            </a:r>
            <a:r>
              <a:rPr lang="ar-JO" dirty="0"/>
              <a:t> وتحديد المؤثرات البشرية لدرجة الإخلال بالتوازن وتهديد الأجيال الحاضرة والقادمة، ووضع إجراءات تصحيحية. وهذه تتطلب تطوير المعرفة العلمية التي هي حاليا محدودة في هذا المجال.</a:t>
            </a:r>
          </a:p>
        </p:txBody>
      </p:sp>
      <p:pic>
        <p:nvPicPr>
          <p:cNvPr id="4" name="Picture 3" descr="images (1).jpg"/>
          <p:cNvPicPr>
            <a:picLocks noChangeAspect="1"/>
          </p:cNvPicPr>
          <p:nvPr/>
        </p:nvPicPr>
        <p:blipFill>
          <a:blip r:embed="rId3" cstate="print"/>
          <a:stretch>
            <a:fillRect/>
          </a:stretch>
        </p:blipFill>
        <p:spPr>
          <a:xfrm>
            <a:off x="179512" y="188640"/>
            <a:ext cx="3105150" cy="1476375"/>
          </a:xfrm>
          <a:prstGeom prst="rect">
            <a:avLst/>
          </a:prstGeom>
        </p:spPr>
      </p:pic>
      <p:pic>
        <p:nvPicPr>
          <p:cNvPr id="5" name="Picture 4" descr="images (2).jpg"/>
          <p:cNvPicPr>
            <a:picLocks noChangeAspect="1"/>
          </p:cNvPicPr>
          <p:nvPr/>
        </p:nvPicPr>
        <p:blipFill>
          <a:blip r:embed="rId4" cstate="print"/>
          <a:stretch>
            <a:fillRect/>
          </a:stretch>
        </p:blipFill>
        <p:spPr>
          <a:xfrm>
            <a:off x="3347864" y="260648"/>
            <a:ext cx="3105150" cy="1476375"/>
          </a:xfrm>
          <a:prstGeom prst="rect">
            <a:avLst/>
          </a:prstGeom>
        </p:spPr>
      </p:pic>
      <p:pic>
        <p:nvPicPr>
          <p:cNvPr id="7" name="Picture 6" descr="images (4).jpg"/>
          <p:cNvPicPr>
            <a:picLocks noChangeAspect="1"/>
          </p:cNvPicPr>
          <p:nvPr/>
        </p:nvPicPr>
        <p:blipFill>
          <a:blip r:embed="rId5" cstate="print"/>
          <a:stretch>
            <a:fillRect/>
          </a:stretch>
        </p:blipFill>
        <p:spPr>
          <a:xfrm>
            <a:off x="6300192" y="0"/>
            <a:ext cx="3105150" cy="1772816"/>
          </a:xfrm>
          <a:prstGeom prst="rect">
            <a:avLst/>
          </a:prstGeom>
        </p:spPr>
      </p:pic>
      <p:pic>
        <p:nvPicPr>
          <p:cNvPr id="8" name="Picture 7" descr="images (5).jpg"/>
          <p:cNvPicPr>
            <a:picLocks noChangeAspect="1"/>
          </p:cNvPicPr>
          <p:nvPr/>
        </p:nvPicPr>
        <p:blipFill>
          <a:blip r:embed="rId6" cstate="print"/>
          <a:stretch>
            <a:fillRect/>
          </a:stretch>
        </p:blipFill>
        <p:spPr>
          <a:xfrm>
            <a:off x="323528" y="4725144"/>
            <a:ext cx="2466975" cy="18478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JO" b="1" dirty="0" smtClean="0"/>
              <a:t>طرق للمحافظة على الموارد البيئية</a:t>
            </a:r>
            <a:endParaRPr lang="ar-JO" b="1" dirty="0"/>
          </a:p>
        </p:txBody>
      </p:sp>
      <p:sp>
        <p:nvSpPr>
          <p:cNvPr id="3" name="Content Placeholder 2"/>
          <p:cNvSpPr>
            <a:spLocks noGrp="1"/>
          </p:cNvSpPr>
          <p:nvPr>
            <p:ph idx="1"/>
          </p:nvPr>
        </p:nvSpPr>
        <p:spPr/>
        <p:txBody>
          <a:bodyPr>
            <a:normAutofit/>
          </a:bodyPr>
          <a:lstStyle/>
          <a:p>
            <a:pPr lvl="1"/>
            <a:endParaRPr lang="ar-JO" dirty="0" smtClean="0"/>
          </a:p>
          <a:p>
            <a:pPr lvl="1"/>
            <a:endParaRPr lang="ar-JO" dirty="0" smtClean="0"/>
          </a:p>
          <a:p>
            <a:pPr lvl="1"/>
            <a:r>
              <a:rPr lang="ar-JO" dirty="0" smtClean="0"/>
              <a:t>الحفاظ على الموارد البيئية باستعمالها بطريقة مناسبة، والابتعاد عن الاستنزاف الجائر لها، إذ تقدِّم الطبيعة كل ما يلزم الكائنات الحية للبقاء على قيد الحياة، لذلك يجب استغلالها بعناية لضمان استمرارية الحياة والأجيال القادمة، فمعظم تلك الموارد موجودة بشكل طبيعي في البيئة لكن بكميات محدودة، ففي نهاية المطاف سوف تنفذ وتهدد التوازن البيئي. </a:t>
            </a:r>
            <a:endParaRPr lang="ar-J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dirty="0" smtClean="0"/>
              <a:t>كيف يستطيع الفرد الحفاظ على الموارد البيئية؟</a:t>
            </a:r>
            <a:endParaRPr lang="ar-JO" dirty="0"/>
          </a:p>
        </p:txBody>
      </p:sp>
      <p:sp>
        <p:nvSpPr>
          <p:cNvPr id="3" name="Content Placeholder 2"/>
          <p:cNvSpPr>
            <a:spLocks noGrp="1"/>
          </p:cNvSpPr>
          <p:nvPr>
            <p:ph idx="1"/>
          </p:nvPr>
        </p:nvSpPr>
        <p:spPr/>
        <p:txBody>
          <a:bodyPr/>
          <a:lstStyle/>
          <a:p>
            <a:endParaRPr lang="ar-JO" dirty="0" smtClean="0"/>
          </a:p>
          <a:p>
            <a:r>
              <a:rPr lang="ar-JO" dirty="0" smtClean="0"/>
              <a:t>تقليل استخدام الموارد المستخدمة</a:t>
            </a:r>
          </a:p>
          <a:p>
            <a:r>
              <a:rPr lang="ar-JO" dirty="0" smtClean="0"/>
              <a:t>اعاده التدوير المنتجات البلاستكية والورق والزجاج</a:t>
            </a:r>
          </a:p>
          <a:p>
            <a:r>
              <a:rPr lang="ar-JO" dirty="0" smtClean="0"/>
              <a:t>المحافظة على المياه والتربة </a:t>
            </a:r>
          </a:p>
          <a:p>
            <a:r>
              <a:rPr lang="ar-JO" dirty="0" smtClean="0"/>
              <a:t>المحافظة على الغابات وعدم صيد الحيوانات </a:t>
            </a:r>
            <a:br>
              <a:rPr lang="ar-JO" dirty="0" smtClean="0"/>
            </a:br>
            <a:r>
              <a:rPr lang="ar-JO" dirty="0" smtClean="0"/>
              <a:t/>
            </a:r>
            <a:br>
              <a:rPr lang="ar-JO" dirty="0" smtClean="0"/>
            </a:br>
            <a:endParaRPr lang="ar-J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استبيان الاستخدام الخاطئ  للموارد البيئية</a:t>
            </a:r>
          </a:p>
        </p:txBody>
      </p:sp>
      <p:sp>
        <p:nvSpPr>
          <p:cNvPr id="3" name="Subtitle 2"/>
          <p:cNvSpPr>
            <a:spLocks noGrp="1"/>
          </p:cNvSpPr>
          <p:nvPr>
            <p:ph type="subTitle" idx="1"/>
          </p:nvPr>
        </p:nvSpPr>
        <p:spPr/>
        <p:txBody>
          <a:bodyPr/>
          <a:lstStyle/>
          <a:p>
            <a:r>
              <a:rPr lang="en-US" dirty="0" smtClean="0">
                <a:solidFill>
                  <a:srgbClr val="FF0000"/>
                </a:solidFill>
              </a:rPr>
              <a:t>Eid </a:t>
            </a:r>
            <a:r>
              <a:rPr lang="en-US" dirty="0" err="1" smtClean="0">
                <a:solidFill>
                  <a:srgbClr val="FF0000"/>
                </a:solidFill>
              </a:rPr>
              <a:t>Batarseh</a:t>
            </a:r>
            <a:endParaRPr lang="ar-JO"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
            </a:r>
            <a:br>
              <a:rPr lang="en-US" dirty="0" smtClean="0"/>
            </a:br>
            <a:r>
              <a:rPr lang="en-US" dirty="0" smtClean="0"/>
              <a:t/>
            </a:r>
            <a:br>
              <a:rPr lang="en-US" dirty="0" smtClean="0"/>
            </a:br>
            <a:endParaRPr lang="ar-JO" dirty="0"/>
          </a:p>
        </p:txBody>
      </p:sp>
      <p:sp>
        <p:nvSpPr>
          <p:cNvPr id="5" name="Text Placeholder 4"/>
          <p:cNvSpPr>
            <a:spLocks noGrp="1"/>
          </p:cNvSpPr>
          <p:nvPr>
            <p:ph type="body" sz="half" idx="4294967295"/>
          </p:nvPr>
        </p:nvSpPr>
        <p:spPr>
          <a:xfrm>
            <a:off x="5102225" y="1860550"/>
            <a:ext cx="4041775" cy="654050"/>
          </a:xfrm>
        </p:spPr>
        <p:txBody>
          <a:bodyPr/>
          <a:lstStyle/>
          <a:p>
            <a:endParaRPr lang="ar-JO" dirty="0"/>
          </a:p>
        </p:txBody>
      </p:sp>
      <p:pic>
        <p:nvPicPr>
          <p:cNvPr id="2053" name="Picture 5"/>
          <p:cNvPicPr>
            <a:picLocks noGrp="1" noChangeAspect="1" noChangeArrowheads="1"/>
          </p:cNvPicPr>
          <p:nvPr>
            <p:ph sz="quarter" idx="4294967295"/>
          </p:nvPr>
        </p:nvPicPr>
        <p:blipFill>
          <a:blip r:embed="rId2" cstate="print"/>
          <a:stretch>
            <a:fillRect/>
          </a:stretch>
        </p:blipFill>
        <p:spPr bwMode="auto">
          <a:xfrm>
            <a:off x="4427538" y="2565400"/>
            <a:ext cx="4716462" cy="4508500"/>
          </a:xfrm>
          <a:prstGeom prst="rect">
            <a:avLst/>
          </a:prstGeom>
          <a:noFill/>
          <a:ln w="9525">
            <a:noFill/>
            <a:miter lim="800000"/>
            <a:headEnd/>
            <a:tailEnd/>
          </a:ln>
        </p:spPr>
      </p:pic>
      <p:pic>
        <p:nvPicPr>
          <p:cNvPr id="1027" name="Picture 3"/>
          <p:cNvPicPr>
            <a:picLocks noGrp="1" noChangeAspect="1" noChangeArrowheads="1"/>
          </p:cNvPicPr>
          <p:nvPr>
            <p:ph sz="quarter" idx="4294967295"/>
          </p:nvPr>
        </p:nvPicPr>
        <p:blipFill>
          <a:blip r:embed="rId3" cstate="print"/>
          <a:srcRect/>
          <a:stretch>
            <a:fillRect/>
          </a:stretch>
        </p:blipFill>
        <p:spPr bwMode="auto">
          <a:xfrm>
            <a:off x="0" y="2565400"/>
            <a:ext cx="4497388" cy="429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
            </a:r>
            <a:br>
              <a:rPr lang="en-US" dirty="0" smtClean="0"/>
            </a:br>
            <a:endParaRPr lang="ar-JO" dirty="0"/>
          </a:p>
        </p:txBody>
      </p:sp>
      <p:sp>
        <p:nvSpPr>
          <p:cNvPr id="3" name="Text Placeholder 2"/>
          <p:cNvSpPr>
            <a:spLocks noGrp="1"/>
          </p:cNvSpPr>
          <p:nvPr>
            <p:ph type="body" idx="4294967295"/>
          </p:nvPr>
        </p:nvSpPr>
        <p:spPr>
          <a:xfrm>
            <a:off x="0" y="1855788"/>
            <a:ext cx="4040188" cy="658812"/>
          </a:xfrm>
        </p:spPr>
        <p:txBody>
          <a:bodyPr/>
          <a:lstStyle/>
          <a:p>
            <a:r>
              <a:rPr lang="ar-JO" dirty="0" smtClean="0"/>
              <a:t>3</a:t>
            </a:r>
            <a:endParaRPr lang="ar-JO" dirty="0"/>
          </a:p>
        </p:txBody>
      </p:sp>
      <p:sp>
        <p:nvSpPr>
          <p:cNvPr id="5" name="Text Placeholder 4"/>
          <p:cNvSpPr>
            <a:spLocks noGrp="1"/>
          </p:cNvSpPr>
          <p:nvPr>
            <p:ph type="body" sz="half" idx="4294967295"/>
          </p:nvPr>
        </p:nvSpPr>
        <p:spPr>
          <a:xfrm>
            <a:off x="5102225" y="1860550"/>
            <a:ext cx="4041775" cy="654050"/>
          </a:xfrm>
        </p:spPr>
        <p:txBody>
          <a:bodyPr/>
          <a:lstStyle/>
          <a:p>
            <a:r>
              <a:rPr lang="ar-JO" dirty="0" smtClean="0"/>
              <a:t>4</a:t>
            </a:r>
            <a:endParaRPr lang="ar-JO" dirty="0"/>
          </a:p>
        </p:txBody>
      </p:sp>
      <p:pic>
        <p:nvPicPr>
          <p:cNvPr id="3074" name="Picture 2"/>
          <p:cNvPicPr>
            <a:picLocks noGrp="1" noChangeAspect="1" noChangeArrowheads="1"/>
          </p:cNvPicPr>
          <p:nvPr>
            <p:ph sz="quarter" idx="4294967295"/>
          </p:nvPr>
        </p:nvPicPr>
        <p:blipFill>
          <a:blip r:embed="rId2" cstate="print"/>
          <a:srcRect/>
          <a:stretch>
            <a:fillRect/>
          </a:stretch>
        </p:blipFill>
        <p:spPr bwMode="auto">
          <a:xfrm>
            <a:off x="0" y="2276475"/>
            <a:ext cx="4535488" cy="3816350"/>
          </a:xfrm>
          <a:prstGeom prst="rect">
            <a:avLst/>
          </a:prstGeom>
          <a:noFill/>
          <a:ln w="9525">
            <a:noFill/>
            <a:miter lim="800000"/>
            <a:headEnd/>
            <a:tailEnd/>
          </a:ln>
        </p:spPr>
      </p:pic>
      <p:pic>
        <p:nvPicPr>
          <p:cNvPr id="3075" name="Picture 3"/>
          <p:cNvPicPr>
            <a:picLocks noGrp="1" noChangeAspect="1" noChangeArrowheads="1"/>
          </p:cNvPicPr>
          <p:nvPr>
            <p:ph sz="quarter" idx="4294967295"/>
          </p:nvPr>
        </p:nvPicPr>
        <p:blipFill>
          <a:blip r:embed="rId3" cstate="print"/>
          <a:srcRect/>
          <a:stretch>
            <a:fillRect/>
          </a:stretch>
        </p:blipFill>
        <p:spPr bwMode="auto">
          <a:xfrm>
            <a:off x="4645025" y="2205038"/>
            <a:ext cx="4498975"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855788"/>
            <a:ext cx="4040188" cy="658812"/>
          </a:xfrm>
        </p:spPr>
        <p:txBody>
          <a:bodyPr/>
          <a:lstStyle/>
          <a:p>
            <a:r>
              <a:rPr lang="ar-JO" dirty="0" smtClean="0"/>
              <a:t>5</a:t>
            </a:r>
            <a:endParaRPr lang="ar-JO" dirty="0"/>
          </a:p>
        </p:txBody>
      </p:sp>
      <p:sp>
        <p:nvSpPr>
          <p:cNvPr id="5" name="Text Placeholder 4"/>
          <p:cNvSpPr>
            <a:spLocks noGrp="1"/>
          </p:cNvSpPr>
          <p:nvPr>
            <p:ph type="body" sz="half" idx="4294967295"/>
          </p:nvPr>
        </p:nvSpPr>
        <p:spPr>
          <a:xfrm>
            <a:off x="5102225" y="1860550"/>
            <a:ext cx="4041775" cy="654050"/>
          </a:xfrm>
        </p:spPr>
        <p:txBody>
          <a:bodyPr/>
          <a:lstStyle/>
          <a:p>
            <a:r>
              <a:rPr lang="ar-JO" dirty="0" smtClean="0"/>
              <a:t>6</a:t>
            </a:r>
            <a:endParaRPr lang="ar-JO" dirty="0"/>
          </a:p>
        </p:txBody>
      </p:sp>
      <p:pic>
        <p:nvPicPr>
          <p:cNvPr id="4098" name="Picture 2"/>
          <p:cNvPicPr>
            <a:picLocks noGrp="1" noChangeAspect="1" noChangeArrowheads="1"/>
          </p:cNvPicPr>
          <p:nvPr>
            <p:ph sz="quarter" idx="4294967295"/>
          </p:nvPr>
        </p:nvPicPr>
        <p:blipFill>
          <a:blip r:embed="rId2" cstate="print"/>
          <a:srcRect/>
          <a:stretch>
            <a:fillRect/>
          </a:stretch>
        </p:blipFill>
        <p:spPr bwMode="auto">
          <a:xfrm>
            <a:off x="0" y="2205038"/>
            <a:ext cx="4643438" cy="4652962"/>
          </a:xfrm>
          <a:prstGeom prst="rect">
            <a:avLst/>
          </a:prstGeom>
          <a:noFill/>
          <a:ln w="9525">
            <a:noFill/>
            <a:miter lim="800000"/>
            <a:headEnd/>
            <a:tailEnd/>
          </a:ln>
        </p:spPr>
      </p:pic>
      <p:pic>
        <p:nvPicPr>
          <p:cNvPr id="4099" name="Picture 3"/>
          <p:cNvPicPr>
            <a:picLocks noGrp="1" noChangeAspect="1" noChangeArrowheads="1"/>
          </p:cNvPicPr>
          <p:nvPr>
            <p:ph sz="quarter" idx="4294967295"/>
          </p:nvPr>
        </p:nvPicPr>
        <p:blipFill>
          <a:blip r:embed="rId3" cstate="print"/>
          <a:stretch>
            <a:fillRect/>
          </a:stretch>
        </p:blipFill>
        <p:spPr bwMode="auto">
          <a:xfrm>
            <a:off x="4645025" y="2349500"/>
            <a:ext cx="4498975" cy="450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855788"/>
            <a:ext cx="4040188" cy="658812"/>
          </a:xfrm>
        </p:spPr>
        <p:txBody>
          <a:bodyPr/>
          <a:lstStyle/>
          <a:p>
            <a:r>
              <a:rPr lang="ar-JO" dirty="0" smtClean="0"/>
              <a:t>7</a:t>
            </a:r>
            <a:endParaRPr lang="ar-JO" dirty="0"/>
          </a:p>
        </p:txBody>
      </p:sp>
      <p:sp>
        <p:nvSpPr>
          <p:cNvPr id="5" name="Text Placeholder 4"/>
          <p:cNvSpPr>
            <a:spLocks noGrp="1"/>
          </p:cNvSpPr>
          <p:nvPr>
            <p:ph type="body" sz="half" idx="4294967295"/>
          </p:nvPr>
        </p:nvSpPr>
        <p:spPr>
          <a:xfrm>
            <a:off x="5102225" y="1860550"/>
            <a:ext cx="4041775" cy="654050"/>
          </a:xfrm>
        </p:spPr>
        <p:txBody>
          <a:bodyPr/>
          <a:lstStyle/>
          <a:p>
            <a:r>
              <a:rPr lang="ar-JO" dirty="0" smtClean="0"/>
              <a:t>8</a:t>
            </a:r>
            <a:endParaRPr lang="ar-JO" dirty="0"/>
          </a:p>
        </p:txBody>
      </p:sp>
      <p:pic>
        <p:nvPicPr>
          <p:cNvPr id="5122" name="Picture 2"/>
          <p:cNvPicPr>
            <a:picLocks noGrp="1" noChangeAspect="1" noChangeArrowheads="1"/>
          </p:cNvPicPr>
          <p:nvPr>
            <p:ph sz="quarter" idx="4294967295"/>
          </p:nvPr>
        </p:nvPicPr>
        <p:blipFill>
          <a:blip r:embed="rId2" cstate="print"/>
          <a:srcRect/>
          <a:stretch>
            <a:fillRect/>
          </a:stretch>
        </p:blipFill>
        <p:spPr bwMode="auto">
          <a:xfrm>
            <a:off x="0" y="2420938"/>
            <a:ext cx="4643438" cy="4724400"/>
          </a:xfrm>
          <a:prstGeom prst="rect">
            <a:avLst/>
          </a:prstGeom>
          <a:noFill/>
          <a:ln w="9525">
            <a:noFill/>
            <a:miter lim="800000"/>
            <a:headEnd/>
            <a:tailEnd/>
          </a:ln>
        </p:spPr>
      </p:pic>
      <p:pic>
        <p:nvPicPr>
          <p:cNvPr id="5123" name="Picture 3"/>
          <p:cNvPicPr>
            <a:picLocks noGrp="1" noChangeAspect="1" noChangeArrowheads="1"/>
          </p:cNvPicPr>
          <p:nvPr>
            <p:ph sz="quarter" idx="4294967295"/>
          </p:nvPr>
        </p:nvPicPr>
        <p:blipFill>
          <a:blip r:embed="rId3" cstate="print"/>
          <a:stretch>
            <a:fillRect/>
          </a:stretch>
        </p:blipFill>
        <p:spPr bwMode="auto">
          <a:xfrm>
            <a:off x="4645025" y="2349500"/>
            <a:ext cx="4498975"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138</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المحافظة على البيئة واستخدام مواردها باعتدال.</vt:lpstr>
      <vt:lpstr>Slide 2</vt:lpstr>
      <vt:lpstr>طرق للمحافظة على الموارد البيئية</vt:lpstr>
      <vt:lpstr>كيف يستطيع الفرد الحفاظ على الموارد البيئية؟</vt:lpstr>
      <vt:lpstr>استبيان الاستخدام الخاطئ  للموارد البيئية</vt:lpstr>
      <vt:lpstr>  </vt:lpstr>
      <vt:lpstr> </vt:lpstr>
      <vt:lpstr>Slide 8</vt:lpstr>
      <vt:lpstr>Slide 9</vt:lpstr>
      <vt:lpstr>9</vt:lpstr>
      <vt:lpstr>Slide 11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المحافظة على البيئة واستخدام مواردها باعتدال.</dc:title>
  <dc:creator>Nabil</dc:creator>
  <cp:lastModifiedBy>Nabil</cp:lastModifiedBy>
  <cp:revision>4</cp:revision>
  <dcterms:created xsi:type="dcterms:W3CDTF">2023-05-20T16:14:22Z</dcterms:created>
  <dcterms:modified xsi:type="dcterms:W3CDTF">2023-05-20T18:17:41Z</dcterms:modified>
</cp:coreProperties>
</file>