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9" r:id="rId1"/>
  </p:sldMasterIdLst>
  <p:sldIdLst>
    <p:sldId id="261" r:id="rId2"/>
    <p:sldId id="256" r:id="rId3"/>
    <p:sldId id="260" r:id="rId4"/>
    <p:sldId id="259" r:id="rId5"/>
    <p:sldId id="257" r:id="rId6"/>
    <p:sldId id="258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3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55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24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76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086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58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940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249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452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820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1707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590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956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94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2895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572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991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48D1-79E6-49E9-B27C-304FFA60008E}" type="datetimeFigureOut">
              <a:rPr lang="ar-JO" smtClean="0"/>
              <a:t>28/10/1444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40C003-0D6A-4BAE-8D18-03158F14EF0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164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0272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ar/news/2017/02/27/1340935/%D8%AA%D9%84%D9%88%D8%AB-%D8%A7%D9%84%D9%85%DB%8C%D8%A7%D9%87-%D9%81%DB%8C-%D8%BA%D8%B2%D8%A9-%DB%8C%D8%B5%D9%84-%D8%A5%D9%84%D9%89-97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oonpost.com/content/19816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baobabbleu.com/2017/12/07/4o-lenvironnemen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aline.org/ar/news/2020-04-09-704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.unu.edu/en/one-fifth-of-global-farm-soil-degraded-by-salt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hrs.org/a-new-un-special-rapporteur-on-human-rights-and-climate-change-must-be-established/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A9F5-BFDF-4797-8203-EBC32FA5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chemeClr val="tx1"/>
                </a:solidFill>
              </a:rPr>
              <a:t>مشروع: كوكب الأرض و المحافظة عليه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767A-CE42-48F3-936A-DBAE97AE1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>
              <a:solidFill>
                <a:schemeClr val="tx1"/>
              </a:solidFill>
            </a:endParaRPr>
          </a:p>
          <a:p>
            <a:endParaRPr lang="ar-JO" dirty="0">
              <a:solidFill>
                <a:schemeClr val="tx1"/>
              </a:solidFill>
            </a:endParaRPr>
          </a:p>
          <a:p>
            <a:r>
              <a:rPr lang="ar-JO" sz="3200" dirty="0">
                <a:solidFill>
                  <a:schemeClr val="tx1"/>
                </a:solidFill>
              </a:rPr>
              <a:t>عمل الطلاب: </a:t>
            </a:r>
          </a:p>
          <a:p>
            <a:r>
              <a:rPr lang="ar-JO" dirty="0">
                <a:solidFill>
                  <a:schemeClr val="tx1"/>
                </a:solidFill>
              </a:rPr>
              <a:t>نيقولا الفرج</a:t>
            </a:r>
          </a:p>
          <a:p>
            <a:r>
              <a:rPr lang="ar-JO" dirty="0">
                <a:solidFill>
                  <a:schemeClr val="tx1"/>
                </a:solidFill>
              </a:rPr>
              <a:t>عيسى المصري</a:t>
            </a:r>
          </a:p>
          <a:p>
            <a:r>
              <a:rPr lang="ar-JO" dirty="0">
                <a:solidFill>
                  <a:schemeClr val="tx1"/>
                </a:solidFill>
              </a:rPr>
              <a:t>سيف مدانات</a:t>
            </a:r>
          </a:p>
          <a:p>
            <a:r>
              <a:rPr lang="ar-JO" dirty="0">
                <a:solidFill>
                  <a:schemeClr val="tx1"/>
                </a:solidFill>
              </a:rPr>
              <a:t>ريان سماوي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0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018F-BB75-44B5-BC49-05BCB2C2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466" y="-1809753"/>
            <a:ext cx="3002851" cy="640247"/>
          </a:xfrm>
        </p:spPr>
        <p:txBody>
          <a:bodyPr/>
          <a:lstStyle/>
          <a:p>
            <a:pPr algn="r"/>
            <a:r>
              <a:rPr lang="ar-JO" dirty="0">
                <a:solidFill>
                  <a:schemeClr val="tx1"/>
                </a:solidFill>
              </a:rPr>
              <a:t>نتائج الاستبيان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orms response chart. Question title: هل تعتقد بأن التلوث البيئي يؤثر على صحة الانسان؟. Number of responses: 23 responses.">
            <a:extLst>
              <a:ext uri="{FF2B5EF4-FFF2-40B4-BE49-F238E27FC236}">
                <a16:creationId xmlns:a16="http://schemas.microsoft.com/office/drawing/2014/main" id="{58285E28-A138-44F6-AA9D-3C56354B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6" y="712304"/>
            <a:ext cx="6094114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ms response chart. Question title: هل نحن كمجتمع مسؤولون عن هذا التلوث البيئي؟. Number of responses: 23 responses.">
            <a:extLst>
              <a:ext uri="{FF2B5EF4-FFF2-40B4-BE49-F238E27FC236}">
                <a16:creationId xmlns:a16="http://schemas.microsoft.com/office/drawing/2014/main" id="{6901E056-7C07-4406-A40F-AAA24037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6" y="3429000"/>
            <a:ext cx="6094114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s response chart. Question title: هل اعادة التدوير تساعد في الحد من التلوث البيئي؟. Number of responses: 23 responses.">
            <a:extLst>
              <a:ext uri="{FF2B5EF4-FFF2-40B4-BE49-F238E27FC236}">
                <a16:creationId xmlns:a16="http://schemas.microsoft.com/office/drawing/2014/main" id="{1552B182-1C71-4F4A-99F0-4189D9DB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10" y="718713"/>
            <a:ext cx="5738190" cy="25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ms response chart. Question title: هل تعتقد أن حكومتك تنفق الكثير من الوقت و الجهد و المال للحد من التلوث البيئي؟. Number of responses: 23 responses.">
            <a:extLst>
              <a:ext uri="{FF2B5EF4-FFF2-40B4-BE49-F238E27FC236}">
                <a16:creationId xmlns:a16="http://schemas.microsoft.com/office/drawing/2014/main" id="{D514007C-D8D2-4E93-BC68-2FD38355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20" y="3435409"/>
            <a:ext cx="6078880" cy="25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3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هل التلوث البيئي سبب رئيسي في انقراض الحيوانات و النباتات؟. Number of responses: 23 responses.">
            <a:extLst>
              <a:ext uri="{FF2B5EF4-FFF2-40B4-BE49-F238E27FC236}">
                <a16:creationId xmlns:a16="http://schemas.microsoft.com/office/drawing/2014/main" id="{1F75C4BC-7FFB-467C-AE14-A670B31E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3" y="386522"/>
            <a:ext cx="6241897" cy="33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هل سيؤثر التلوث البيئي على الأجيال القادمة؟. Number of responses: 23 responses.">
            <a:extLst>
              <a:ext uri="{FF2B5EF4-FFF2-40B4-BE49-F238E27FC236}">
                <a16:creationId xmlns:a16="http://schemas.microsoft.com/office/drawing/2014/main" id="{24AF3C2F-7259-424E-83F8-889D1956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4" y="3551583"/>
            <a:ext cx="6480435" cy="31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rms response chart. Question title: هل شح الموارد المائية و استنزافها يؤثر على المجتمع؟. Number of responses: 23 responses.">
            <a:extLst>
              <a:ext uri="{FF2B5EF4-FFF2-40B4-BE49-F238E27FC236}">
                <a16:creationId xmlns:a16="http://schemas.microsoft.com/office/drawing/2014/main" id="{D63DE9E4-59BD-4998-B0AD-F8646CA6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86522"/>
            <a:ext cx="5791200" cy="33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orms response chart. Question title: هل التغيير على درجات الحرارة هو نتيجة التلوث البيئي؟. Number of responses: 23 responses.">
            <a:extLst>
              <a:ext uri="{FF2B5EF4-FFF2-40B4-BE49-F238E27FC236}">
                <a16:creationId xmlns:a16="http://schemas.microsoft.com/office/drawing/2014/main" id="{94FBF492-D29D-4AF0-801D-EC5BBCF2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3750365"/>
            <a:ext cx="5552661" cy="29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7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هل نحن كمجتمع جزء من الحل؟&#10;. Number of responses: 23 responses.">
            <a:extLst>
              <a:ext uri="{FF2B5EF4-FFF2-40B4-BE49-F238E27FC236}">
                <a16:creationId xmlns:a16="http://schemas.microsoft.com/office/drawing/2014/main" id="{ED2B0C2D-EBE0-424D-BB3F-821B10D3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996122"/>
            <a:ext cx="773927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6AD8F1-BAE4-4BAB-90CA-4F650487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4" y="742123"/>
            <a:ext cx="10098156" cy="48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3F0A-3068-4A61-9A57-5D65E51B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069" y="235974"/>
            <a:ext cx="8792830" cy="423025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>
                <a:solidFill>
                  <a:schemeClr val="tx1"/>
                </a:solidFill>
              </a:rPr>
              <a:t>المصادر: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F1A0-644C-4A39-A3CF-F5649E82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47135"/>
            <a:ext cx="8911687" cy="5574891"/>
          </a:xfrm>
        </p:spPr>
        <p:txBody>
          <a:bodyPr>
            <a:normAutofit fontScale="92500" lnSpcReduction="20000"/>
          </a:bodyPr>
          <a:lstStyle/>
          <a:p>
            <a:r>
              <a:rPr lang="ar-JO" i="1" dirty="0"/>
              <a:t>مؤتمرات | البيئة والتنمية المستدامة | الأمم المتحدة</a:t>
            </a:r>
            <a:r>
              <a:rPr lang="ar-JO" dirty="0"/>
              <a:t> (</a:t>
            </a:r>
            <a:r>
              <a:rPr lang="en-US" dirty="0"/>
              <a:t>no date) </a:t>
            </a:r>
            <a:r>
              <a:rPr lang="en-US" i="1" dirty="0"/>
              <a:t>United Nations</a:t>
            </a:r>
            <a:r>
              <a:rPr lang="en-US" dirty="0"/>
              <a:t>. Available at: https://www.un.org/ar/conferences/environment (Accessed: 17 May 2023). </a:t>
            </a:r>
          </a:p>
          <a:p>
            <a:r>
              <a:rPr lang="ar-JO" dirty="0"/>
              <a:t>نت, الميادين (2023) </a:t>
            </a:r>
            <a:r>
              <a:rPr lang="ar-JO" i="1" dirty="0"/>
              <a:t>التلوث البيئي .. أسباب ومخاطر وحلول</a:t>
            </a:r>
            <a:r>
              <a:rPr lang="ar-JO" dirty="0"/>
              <a:t>, </a:t>
            </a:r>
            <a:r>
              <a:rPr lang="ar-JO" i="1" dirty="0"/>
              <a:t>شبكة الميادين</a:t>
            </a:r>
            <a:r>
              <a:rPr lang="ar-JO" dirty="0"/>
              <a:t>. </a:t>
            </a:r>
            <a:r>
              <a:rPr lang="en-US" dirty="0"/>
              <a:t>Available at: https://www.almayadeen.net/environment/%D8%A7%D9%84%D8%AA%D9%84%D9%88%D8%AB-%D8%A7%D9%84%D8%A8%D9%8A%D8%A6%D9%8A-%D8%A3%D8%B3%D8%A8%D8%A7%D8%A8-%D9%88%D9%85%D8%AE%D8%A7%D8%B7%D8%B1-%D9%88%D8%AD%D9%84%D9%88%D9%84 (Accessed: 17 May 2023). </a:t>
            </a:r>
          </a:p>
          <a:p>
            <a:r>
              <a:rPr lang="en-US" dirty="0"/>
              <a:t>(No date a) </a:t>
            </a:r>
            <a:r>
              <a:rPr lang="en-US" i="1" dirty="0"/>
              <a:t>Journal of Environmental Studies</a:t>
            </a:r>
            <a:r>
              <a:rPr lang="en-US" dirty="0"/>
              <a:t>. Available at: https://jesj.journals.ekb.eg/article_184371_7ea4eea1150595bf17cb0374a0659e5c.pdf (Accessed: 17 May 2023). </a:t>
            </a:r>
          </a:p>
          <a:p>
            <a:r>
              <a:rPr lang="en-US" dirty="0"/>
              <a:t>(No date b) </a:t>
            </a:r>
            <a:r>
              <a:rPr lang="ar-JO" i="1" dirty="0"/>
              <a:t>اهمية البيئة في حياة الانسان | المرسال</a:t>
            </a:r>
            <a:r>
              <a:rPr lang="ar-JO" dirty="0"/>
              <a:t>. </a:t>
            </a:r>
            <a:r>
              <a:rPr lang="en-US" dirty="0"/>
              <a:t>Available at: https://www.almrsal.com/post/737588 (Accessed: 17 May 2023). </a:t>
            </a:r>
          </a:p>
          <a:p>
            <a:r>
              <a:rPr lang="ar-JO" i="1" dirty="0"/>
              <a:t>الأمم المتحدة</a:t>
            </a:r>
            <a:r>
              <a:rPr lang="ar-JO" dirty="0"/>
              <a:t> (</a:t>
            </a:r>
            <a:r>
              <a:rPr lang="en-US" dirty="0"/>
              <a:t>no date) </a:t>
            </a:r>
            <a:r>
              <a:rPr lang="en-US" i="1" dirty="0"/>
              <a:t>United Nations</a:t>
            </a:r>
            <a:r>
              <a:rPr lang="en-US" dirty="0"/>
              <a:t>. Available at: https://research.un.org/ar/docs/environment/conferences (Accessed: 17 May 2023). </a:t>
            </a:r>
          </a:p>
          <a:p>
            <a:r>
              <a:rPr lang="ar-JO" i="1" dirty="0"/>
              <a:t>الأمم المتحدة تعترف بجهود 10 مبادرات رائدة عالمية في مجال إصلاح النُظم الطبيعية</a:t>
            </a:r>
            <a:r>
              <a:rPr lang="ar-JO" dirty="0"/>
              <a:t> (</a:t>
            </a:r>
            <a:r>
              <a:rPr lang="en-US" dirty="0"/>
              <a:t>no date) </a:t>
            </a:r>
            <a:r>
              <a:rPr lang="en-US" i="1" dirty="0"/>
              <a:t>UN Environment</a:t>
            </a:r>
            <a:r>
              <a:rPr lang="en-US" dirty="0"/>
              <a:t>. Available at: https://www.unep.org/ar/alakhbar-walqss/alnshrat-alshfyt/alamm-almthdt-ttrf-bjhwd-10-mbadrat-raydt-almyt-fy-mjal-aslah (Accessed: 17 May 2023).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189" y="-120472"/>
            <a:ext cx="9144000" cy="1477402"/>
          </a:xfrm>
        </p:spPr>
        <p:txBody>
          <a:bodyPr>
            <a:normAutofit/>
          </a:bodyPr>
          <a:lstStyle/>
          <a:p>
            <a:pPr algn="ctr"/>
            <a:r>
              <a:rPr lang="ar-JO" sz="4800" dirty="0">
                <a:solidFill>
                  <a:schemeClr val="tx1"/>
                </a:solidFill>
              </a:rPr>
              <a:t>الموارد البيئة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9429" y="1454727"/>
            <a:ext cx="5807662" cy="5719157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ar-JO" sz="1600" b="1" dirty="0">
                <a:solidFill>
                  <a:schemeClr val="tx1"/>
                </a:solidFill>
              </a:rPr>
              <a:t>تعريف الموارد البيئية</a:t>
            </a:r>
            <a:r>
              <a:rPr lang="ar-JO" sz="1600" dirty="0">
                <a:solidFill>
                  <a:schemeClr val="tx1"/>
                </a:solidFill>
              </a:rPr>
              <a:t>: جميع المكونات الحية وغير الحية الموجودة  على الأرض، والتي تشكل مجتمعة البيئة الطبيعية الحيوية التي تصب في منفعة البشرية.</a:t>
            </a:r>
          </a:p>
          <a:p>
            <a:pPr algn="r">
              <a:lnSpc>
                <a:spcPct val="200000"/>
              </a:lnSpc>
            </a:pPr>
            <a:r>
              <a:rPr lang="ar-JO" sz="1600" b="1" dirty="0">
                <a:solidFill>
                  <a:schemeClr val="tx1"/>
                </a:solidFill>
              </a:rPr>
              <a:t>المحافظة على الموارد البيئية: </a:t>
            </a:r>
            <a:r>
              <a:rPr lang="ar-JO" sz="1600" dirty="0">
                <a:solidFill>
                  <a:schemeClr val="tx1"/>
                </a:solidFill>
              </a:rPr>
              <a:t>يتمثل الحفاظ على الموارد البيئية باستعمالها بطريقة مناسبة، والابتعاد عن تدميرها،حيث تقدم الطبيعة كل ما يلزم الكائنات الحية للبقاء على قيد الحياة، لذا يجب المحافظة عليها في الوقت الحاضر و للمستقبل، فمعظم هذه الموارد محدودة و ممكن انتهائها، فممكن أن تنفذ وتهدد التوازن البيئي. لذا يجب المحافظة عليها و عدم استنزافها.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57" y="1558029"/>
            <a:ext cx="3994520" cy="2319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56" y="4213421"/>
            <a:ext cx="3994520" cy="19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6DD4-A3A9-41A1-B527-96F6A1ED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95" y="252801"/>
            <a:ext cx="8701640" cy="714360"/>
          </a:xfrm>
        </p:spPr>
        <p:txBody>
          <a:bodyPr/>
          <a:lstStyle/>
          <a:p>
            <a:r>
              <a:rPr lang="ar-JO" dirty="0">
                <a:solidFill>
                  <a:schemeClr val="tx1"/>
                </a:solidFill>
              </a:rPr>
              <a:t>أسباب مشكلة استنزاف الموارد الطبيعية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076B-F6EF-46B9-8244-752F975A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139687"/>
            <a:ext cx="10243931" cy="54858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تعددت الأسباب لهذه المشكلة: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1. الإنفجار السكاني : - يـؤدي زيـادة عـدد السكـان مـع استمرار نموهم اقتصاديا الى زيادة سرعة معدلات الاستهلاك.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2. سوء استخدام الموارد : - كثيرا ما يؤدي عدم الوعي البيئي وجهل السكان وتخلفهم ثقافيا الى تلف المـوارد وتبديدهـا بشكل واضح.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3. التلوث : - يتسبب التلوث في تدمير كثير من موارد البيئة ويحولها من موارد منتجة الى موارد غير منتجة وغير مفيدة.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4. التحضر والنمو العمراني : - أدى اتساع النمو العمراني والنمو الحضري وشق الكثير من الطرق وإقامة العديد من المصانع الى زحف السكان على مساحات كبيرة من أجود الأراضي الزراعية.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6A451-89B0-451F-BE6C-2ECA2A029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530" y="0"/>
            <a:ext cx="3212065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6ED94-0FD2-4F18-89C4-83266899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4800"/>
            <a:ext cx="9006440" cy="5606422"/>
          </a:xfrm>
        </p:spPr>
        <p:txBody>
          <a:bodyPr/>
          <a:lstStyle/>
          <a:p>
            <a:r>
              <a:rPr lang="ar-JO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الأستخدام الخاطئ للموارد البيئية: استخدام الموارد البيئية بشكل خاطىء يؤدي الى:</a:t>
            </a:r>
          </a:p>
          <a:p>
            <a:endParaRPr lang="ar-JO" sz="2000" dirty="0">
              <a:solidFill>
                <a:schemeClr val="tx1"/>
              </a:solidFill>
            </a:endParaRPr>
          </a:p>
          <a:p>
            <a:r>
              <a:rPr lang="ar-JO" sz="2000" dirty="0">
                <a:solidFill>
                  <a:schemeClr val="tx1"/>
                </a:solidFill>
              </a:rPr>
              <a:t>1. تلوث التربة والأرض</a:t>
            </a:r>
          </a:p>
          <a:p>
            <a:r>
              <a:rPr lang="ar-JO" sz="2000" dirty="0">
                <a:solidFill>
                  <a:schemeClr val="tx1"/>
                </a:solidFill>
              </a:rPr>
              <a:t>2.  تغير المناخ</a:t>
            </a:r>
          </a:p>
          <a:p>
            <a:r>
              <a:rPr lang="ar-JO" sz="2000" dirty="0">
                <a:solidFill>
                  <a:schemeClr val="tx1"/>
                </a:solidFill>
              </a:rPr>
              <a:t>3.  إزالة الغابات</a:t>
            </a:r>
          </a:p>
          <a:p>
            <a:r>
              <a:rPr lang="ar-JO" sz="2000" dirty="0">
                <a:solidFill>
                  <a:schemeClr val="tx1"/>
                </a:solidFill>
              </a:rPr>
              <a:t>4. لتأثير على الحياة البحرية</a:t>
            </a:r>
          </a:p>
          <a:p>
            <a:r>
              <a:rPr lang="ar-JO" sz="2000" dirty="0">
                <a:solidFill>
                  <a:schemeClr val="tx1"/>
                </a:solidFill>
              </a:rPr>
              <a:t>5. التعديل الجيني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B2F03-7BE9-4027-B2AD-2E410305F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348" y="1774511"/>
            <a:ext cx="3810000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5AEF8-7919-429B-BFB3-64BF7E32C3D1}"/>
              </a:ext>
            </a:extLst>
          </p:cNvPr>
          <p:cNvSpPr txBox="1"/>
          <p:nvPr/>
        </p:nvSpPr>
        <p:spPr>
          <a:xfrm>
            <a:off x="596348" y="3940865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tasnimnews.com/ar/news/2017/02/27/1340935/%D8%AA%D9%84%D9%88%D8%AB-%D8%A7%D9%84%D9%85%DB%8C%D8%A7%D9%87-%D9%81%DB%8C-%D8%BA%D8%B2%D8%A9-%DB%8C%D8%B5%D9%84-%D8%A5%D9%84%D9%89-9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62E46-DE7F-4DB8-B9B4-CAAB8F1A0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10332" y="4171697"/>
            <a:ext cx="3810000" cy="2198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AF74C2-2503-4389-BF2C-673A8E8B12BF}"/>
              </a:ext>
            </a:extLst>
          </p:cNvPr>
          <p:cNvSpPr txBox="1"/>
          <p:nvPr/>
        </p:nvSpPr>
        <p:spPr>
          <a:xfrm>
            <a:off x="4810332" y="6523181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noonpost.com/content/1981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422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149" y="473570"/>
            <a:ext cx="9102436" cy="618564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ar-JO" sz="2800" dirty="0">
                <a:solidFill>
                  <a:schemeClr val="tx1"/>
                </a:solidFill>
              </a:rPr>
              <a:t> </a:t>
            </a:r>
            <a:r>
              <a:rPr lang="ar-JO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بعض الطرق التي تساعد في المحافظة على الموارد الطبيعية: </a:t>
            </a:r>
          </a:p>
          <a:p>
            <a:pPr>
              <a:lnSpc>
                <a:spcPct val="120000"/>
              </a:lnSpc>
            </a:pPr>
            <a:endParaRPr lang="ar-JO" sz="17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الحفاظ على المناطق الخضراء وتجنب قطع الأشجار.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إعادة تدوير الورق والكرتون المقوى.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استخدام أساليب زراعية لا تقوم بإرهاق التربة كتكرير زراعة نفس المحصول بنفس المكان.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الإبتعاد عن أساليب الصيد الخاطئة مثل الصيد الجائر، حفاظًا على التنوع البيولوجي.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إنشاء الحدائة والمحميات البرية التي تساعد على الحفاظ على أنواع الحيوانات ذات الأقلية.</a:t>
            </a:r>
          </a:p>
          <a:p>
            <a:pPr>
              <a:lnSpc>
                <a:spcPct val="150000"/>
              </a:lnSpc>
            </a:pPr>
            <a:r>
              <a:rPr lang="ar-JO" sz="2000" dirty="0">
                <a:solidFill>
                  <a:schemeClr val="tx1"/>
                </a:solidFill>
              </a:rPr>
              <a:t>ترشيد استهلاك المياه، وحمايتهامن التلوث.</a:t>
            </a:r>
          </a:p>
          <a:p>
            <a:pPr>
              <a:lnSpc>
                <a:spcPct val="150000"/>
              </a:lnSpc>
            </a:pPr>
            <a:endParaRPr lang="ar-JO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ar-JO" sz="17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endParaRPr lang="ar-JO" sz="1700" dirty="0">
              <a:solidFill>
                <a:schemeClr val="tx1"/>
              </a:solidFill>
            </a:endParaRPr>
          </a:p>
          <a:p>
            <a:endParaRPr lang="ar-JO" sz="1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4ABBF-0478-4B0E-AB2E-61B2714DB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709" y="1080800"/>
            <a:ext cx="2713383" cy="1808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C2CBA-313D-4EE2-B45B-A8F2E0AD7373}"/>
              </a:ext>
            </a:extLst>
          </p:cNvPr>
          <p:cNvSpPr txBox="1"/>
          <p:nvPr/>
        </p:nvSpPr>
        <p:spPr>
          <a:xfrm>
            <a:off x="700709" y="3059668"/>
            <a:ext cx="210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ebaobabbleu.com/2017/12/07/4o-lenvironne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0229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046" y="185530"/>
            <a:ext cx="8915400" cy="6672470"/>
          </a:xfrm>
        </p:spPr>
        <p:txBody>
          <a:bodyPr>
            <a:normAutofit fontScale="55000" lnSpcReduction="20000"/>
          </a:bodyPr>
          <a:lstStyle/>
          <a:p>
            <a:r>
              <a:rPr lang="ar-JO" sz="65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أنشطة عملية للحفاظ على موارد البيئة:</a:t>
            </a:r>
          </a:p>
          <a:p>
            <a:endParaRPr lang="ar-JO" sz="65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70000"/>
              </a:lnSpc>
            </a:pPr>
            <a:r>
              <a:rPr lang="ar-JO" sz="3600" dirty="0">
                <a:solidFill>
                  <a:schemeClr val="tx1"/>
                </a:solidFill>
              </a:rPr>
              <a:t>حفظ الطاقة: من خلال الاعتماد على الطاقة الشمسية في النشاطات المنزلية، وزراعة الأشجار حول المنزل للحصول على التهوية بدلًا من المكيفات، وتجفيف الملابس بوضعها في الهواء الطلق وعدم استخدام مجففة الملابس.</a:t>
            </a:r>
          </a:p>
          <a:p>
            <a:pPr>
              <a:lnSpc>
                <a:spcPct val="170000"/>
              </a:lnSpc>
            </a:pPr>
            <a:endParaRPr lang="ar-JO" sz="36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ar-JO" sz="3600" dirty="0">
                <a:solidFill>
                  <a:schemeClr val="tx1"/>
                </a:solidFill>
              </a:rPr>
              <a:t>حفظ المياه: من خلال استخدام أقل كمية ممكنة، وإصلاحة تسريبات الأنابيب المائية، وإغلاق صنابير المياه عند عدم استخدامها، وري المزروعات المنزلية باستخدام الري بالتنقيط خلال ساعات المساء.</a:t>
            </a:r>
          </a:p>
          <a:p>
            <a:pPr>
              <a:lnSpc>
                <a:spcPct val="170000"/>
              </a:lnSpc>
            </a:pPr>
            <a:endParaRPr lang="ar-JO" sz="36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ar-JO" sz="3600" dirty="0">
                <a:solidFill>
                  <a:schemeClr val="tx1"/>
                </a:solidFill>
              </a:rPr>
              <a:t>حفظ التربة من خلال قيام الفرد بزراعة أنواع مختلفة من النباتات والأشجار والأعشاب واعتماد الري بالتنقيط ونظام الري بالرشاشات لجمايتها من التعرية.</a:t>
            </a:r>
          </a:p>
          <a:p>
            <a:pPr>
              <a:lnSpc>
                <a:spcPct val="170000"/>
              </a:lnSpc>
            </a:pPr>
            <a:endParaRPr lang="ar-JO" sz="3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C436D-E47F-4BA4-B437-646E47ADE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328" y="2295732"/>
            <a:ext cx="3376819" cy="2266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3CAF1-C1DC-4AD8-8B5C-CD08C151EC20}"/>
              </a:ext>
            </a:extLst>
          </p:cNvPr>
          <p:cNvSpPr txBox="1"/>
          <p:nvPr/>
        </p:nvSpPr>
        <p:spPr>
          <a:xfrm>
            <a:off x="170555" y="4697406"/>
            <a:ext cx="254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iosaline.org/ar/news/2020-04-09-704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4754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0EA9-2AD6-4C6A-8073-88599000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>
                <a:solidFill>
                  <a:schemeClr val="tx1"/>
                </a:solidFill>
              </a:rPr>
              <a:t>مبادرات معتمدة من الأمم المتحدة بمختلف البلدان للمحافظة على البيئة: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01191-6B18-4B07-8094-069EA599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ar-JO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JO" b="1" dirty="0">
                <a:solidFill>
                  <a:schemeClr val="tx1"/>
                </a:solidFill>
              </a:rPr>
              <a:t>الميثاق الثلاثي لغابات المحيط الأطلسي</a:t>
            </a:r>
            <a:endParaRPr lang="ar-JO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JO" b="1" dirty="0">
                <a:solidFill>
                  <a:schemeClr val="tx1"/>
                </a:solidFill>
              </a:rPr>
              <a:t>إصلاح البيئة البحرية في أبوظبي</a:t>
            </a:r>
            <a:endParaRPr lang="ar-JO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JO" b="1" dirty="0">
                <a:solidFill>
                  <a:schemeClr val="tx1"/>
                </a:solidFill>
              </a:rPr>
              <a:t>إعادة النهوض بصحة نهر الجانج</a:t>
            </a:r>
            <a:endParaRPr lang="ar-JO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JO" b="1" dirty="0">
                <a:solidFill>
                  <a:schemeClr val="tx1"/>
                </a:solidFill>
              </a:rPr>
              <a:t>مبادرة الجبال المتعددة البلدان</a:t>
            </a:r>
            <a:endParaRPr lang="ar-JO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JO" b="1" dirty="0">
                <a:solidFill>
                  <a:schemeClr val="tx1"/>
                </a:solidFill>
              </a:rPr>
              <a:t>ممر أمريكا الوسطى الجاف</a:t>
            </a:r>
            <a:endParaRPr lang="ar-JO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JO" b="1" dirty="0">
                <a:solidFill>
                  <a:schemeClr val="tx1"/>
                </a:solidFill>
              </a:rPr>
              <a:t>البناء مع الطبيعة في إندونيسيا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67851-B260-44CD-ADDC-6A4F2835B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4490" y="1582533"/>
            <a:ext cx="3561980" cy="1972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D00D5D-E60C-46B6-8912-68F882E88B26}"/>
              </a:ext>
            </a:extLst>
          </p:cNvPr>
          <p:cNvSpPr txBox="1"/>
          <p:nvPr/>
        </p:nvSpPr>
        <p:spPr>
          <a:xfrm>
            <a:off x="983146" y="3676925"/>
            <a:ext cx="1614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urworld.unu.edu/en/one-fifth-of-global-farm-soil-degraded-by-sal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D2E80-B010-4012-988D-D376E46AC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4490" y="4184756"/>
            <a:ext cx="3529443" cy="23559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0BDD21-5BB0-4071-A0E3-2FB38773CB28}"/>
              </a:ext>
            </a:extLst>
          </p:cNvPr>
          <p:cNvSpPr txBox="1"/>
          <p:nvPr/>
        </p:nvSpPr>
        <p:spPr>
          <a:xfrm>
            <a:off x="983146" y="6837758"/>
            <a:ext cx="35294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ihrs.org/a-new-un-special-rapporteur-on-human-rights-and-climate-change-must-be-establishe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5332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5A5C-ADA7-449C-80BD-26AC84A2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F339-041D-43AC-A117-846B9BE9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ar-JO" sz="2400" dirty="0">
                <a:solidFill>
                  <a:schemeClr val="tx1"/>
                </a:solidFill>
              </a:rPr>
              <a:t>قامت مجموعتنا بعمل استبيان لدراسة مدى وعي المجتمع بهذه المشكلة.</a:t>
            </a:r>
          </a:p>
          <a:p>
            <a:pPr marL="0" indent="0">
              <a:buNone/>
            </a:pPr>
            <a:endParaRPr lang="ar-JO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JO" sz="24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https://docs.google.com/forms/d/e/1FAIpQLSdloB077w_uYL-mVxwEPNp1_Xm2ohzdmb81KKhIfjql3sFazQ/viewform?vc=0&amp;c=0&amp;w=1&amp;flr=0</a:t>
            </a:r>
            <a:endParaRPr lang="ar-JO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9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C1C3-E6B6-471A-969C-DA35AEE1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7200" b="1" dirty="0">
                <a:solidFill>
                  <a:schemeClr val="tx1"/>
                </a:solidFill>
              </a:rPr>
              <a:t>نتائج الاستبيان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ACDB-CA8B-44BC-A079-90A44247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670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890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Tahoma</vt:lpstr>
      <vt:lpstr>Wingdings</vt:lpstr>
      <vt:lpstr>Wingdings 3</vt:lpstr>
      <vt:lpstr>Wisp</vt:lpstr>
      <vt:lpstr>مشروع: كوكب الأرض و المحافظة عليه</vt:lpstr>
      <vt:lpstr>الموارد البيئة</vt:lpstr>
      <vt:lpstr>أسباب مشكلة استنزاف الموارد الطبيعية </vt:lpstr>
      <vt:lpstr>PowerPoint Presentation</vt:lpstr>
      <vt:lpstr>PowerPoint Presentation</vt:lpstr>
      <vt:lpstr>PowerPoint Presentation</vt:lpstr>
      <vt:lpstr>مبادرات معتمدة من الأمم المتحدة بمختلف البلدان للمحافظة على البيئة:</vt:lpstr>
      <vt:lpstr>PowerPoint Presentation</vt:lpstr>
      <vt:lpstr>نتائج الاستبيان</vt:lpstr>
      <vt:lpstr>نتائج الاستبيان</vt:lpstr>
      <vt:lpstr>PowerPoint Presentation</vt:lpstr>
      <vt:lpstr>PowerPoint Presentation</vt:lpstr>
      <vt:lpstr>PowerPoint Presentation</vt:lpstr>
      <vt:lpstr>المصادر: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الموارد البيئة</dc:title>
  <dc:creator>Haitham Samawi</dc:creator>
  <cp:lastModifiedBy>D.Ghattas</cp:lastModifiedBy>
  <cp:revision>35</cp:revision>
  <dcterms:created xsi:type="dcterms:W3CDTF">2023-05-13T14:43:26Z</dcterms:created>
  <dcterms:modified xsi:type="dcterms:W3CDTF">2023-05-18T08:45:00Z</dcterms:modified>
</cp:coreProperties>
</file>