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3"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3" d="100"/>
          <a:sy n="113"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322620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E249CF-DA1A-463D-BF8E-DD292960A2FC}" type="datetimeFigureOut">
              <a:rPr lang="en-US" smtClean="0"/>
              <a:t>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24767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425582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2522651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42706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135028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167088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255710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339553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346450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E249CF-DA1A-463D-BF8E-DD292960A2FC}" type="datetimeFigureOut">
              <a:rPr lang="en-US" smtClean="0"/>
              <a:t>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278041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249CF-DA1A-463D-BF8E-DD292960A2FC}" type="datetimeFigureOut">
              <a:rPr lang="en-US" smtClean="0"/>
              <a:t>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174806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E249CF-DA1A-463D-BF8E-DD292960A2FC}" type="datetimeFigureOut">
              <a:rPr lang="en-US" smtClean="0"/>
              <a:t>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281225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E249CF-DA1A-463D-BF8E-DD292960A2FC}" type="datetimeFigureOut">
              <a:rPr lang="en-US" smtClean="0"/>
              <a:t>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105864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249CF-DA1A-463D-BF8E-DD292960A2FC}" type="datetimeFigureOut">
              <a:rPr lang="en-US" smtClean="0"/>
              <a:t>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1565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E249CF-DA1A-463D-BF8E-DD292960A2FC}" type="datetimeFigureOut">
              <a:rPr lang="en-US" smtClean="0"/>
              <a:t>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340030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1CE249CF-DA1A-463D-BF8E-DD292960A2FC}" type="datetimeFigureOut">
              <a:rPr lang="en-US" smtClean="0"/>
              <a:t>5/20/23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D94E3A1-4429-4CCA-92FD-54A64A75D485}" type="slidenum">
              <a:rPr lang="en-US" smtClean="0"/>
              <a:t>‹#›</a:t>
            </a:fld>
            <a:endParaRPr lang="en-US"/>
          </a:p>
        </p:txBody>
      </p:sp>
    </p:spTree>
    <p:extLst>
      <p:ext uri="{BB962C8B-B14F-4D97-AF65-F5344CB8AC3E}">
        <p14:creationId xmlns:p14="http://schemas.microsoft.com/office/powerpoint/2010/main" val="211719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CE249CF-DA1A-463D-BF8E-DD292960A2FC}" type="datetimeFigureOut">
              <a:rPr lang="en-US" smtClean="0"/>
              <a:t>5/20/23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D94E3A1-4429-4CCA-92FD-54A64A75D485}" type="slidenum">
              <a:rPr lang="en-US" smtClean="0"/>
              <a:t>‹#›</a:t>
            </a:fld>
            <a:endParaRPr lang="en-US"/>
          </a:p>
        </p:txBody>
      </p:sp>
    </p:spTree>
    <p:extLst>
      <p:ext uri="{BB962C8B-B14F-4D97-AF65-F5344CB8AC3E}">
        <p14:creationId xmlns:p14="http://schemas.microsoft.com/office/powerpoint/2010/main" val="41968735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hyperlink" Target="https://www.cdc.gov/obesity/basics/consequences.html" TargetMode="External"/><Relationship Id="rId1" Type="http://schemas.openxmlformats.org/officeDocument/2006/relationships/slideLayout" Target="../slideLayouts/slideLayout2.xml"/><Relationship Id="rId5" Type="http://schemas.openxmlformats.org/officeDocument/2006/relationships/hyperlink" Target="https://www.mayoclinic.org/diseases-conditions/obesity/symptoms-causes/syc-20375742" TargetMode="External"/><Relationship Id="rId4" Type="http://schemas.openxmlformats.org/officeDocument/2006/relationships/hyperlink" Target="https://www.medicalnewstoday.com/articles/32369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12CD-5D13-4D0F-86D3-FF23C79D22FC}"/>
              </a:ext>
            </a:extLst>
          </p:cNvPr>
          <p:cNvSpPr>
            <a:spLocks noGrp="1"/>
          </p:cNvSpPr>
          <p:nvPr>
            <p:ph type="ctrTitle"/>
          </p:nvPr>
        </p:nvSpPr>
        <p:spPr>
          <a:xfrm>
            <a:off x="1751012" y="609601"/>
            <a:ext cx="8676222" cy="2141988"/>
          </a:xfrm>
        </p:spPr>
        <p:txBody>
          <a:bodyPr/>
          <a:lstStyle/>
          <a:p>
            <a:r>
              <a:rPr lang="en-US" dirty="0"/>
              <a:t>Obesity </a:t>
            </a:r>
          </a:p>
        </p:txBody>
      </p:sp>
      <p:sp>
        <p:nvSpPr>
          <p:cNvPr id="3" name="Subtitle 2">
            <a:extLst>
              <a:ext uri="{FF2B5EF4-FFF2-40B4-BE49-F238E27FC236}">
                <a16:creationId xmlns:a16="http://schemas.microsoft.com/office/drawing/2014/main" id="{6E3B908E-A7F7-4E6C-AECE-9451BC242ACD}"/>
              </a:ext>
            </a:extLst>
          </p:cNvPr>
          <p:cNvSpPr>
            <a:spLocks noGrp="1"/>
          </p:cNvSpPr>
          <p:nvPr>
            <p:ph type="subTitle" idx="1"/>
          </p:nvPr>
        </p:nvSpPr>
        <p:spPr>
          <a:xfrm>
            <a:off x="1751012" y="2994870"/>
            <a:ext cx="8676222" cy="2796330"/>
          </a:xfrm>
        </p:spPr>
        <p:txBody>
          <a:bodyPr/>
          <a:lstStyle/>
          <a:p>
            <a:r>
              <a:rPr lang="en-US" dirty="0"/>
              <a:t>By </a:t>
            </a:r>
            <a:r>
              <a:rPr lang="en-US" dirty="0" err="1"/>
              <a:t>omar</a:t>
            </a:r>
            <a:r>
              <a:rPr lang="en-US" dirty="0"/>
              <a:t>, </a:t>
            </a:r>
            <a:r>
              <a:rPr lang="en-US" dirty="0" err="1"/>
              <a:t>rawad</a:t>
            </a:r>
            <a:r>
              <a:rPr lang="en-US" dirty="0"/>
              <a:t>, </a:t>
            </a:r>
            <a:r>
              <a:rPr lang="en-US" dirty="0" err="1"/>
              <a:t>michael</a:t>
            </a:r>
            <a:endParaRPr lang="en-US" dirty="0"/>
          </a:p>
        </p:txBody>
      </p:sp>
      <p:pic>
        <p:nvPicPr>
          <p:cNvPr id="5" name="Picture 4">
            <a:extLst>
              <a:ext uri="{FF2B5EF4-FFF2-40B4-BE49-F238E27FC236}">
                <a16:creationId xmlns:a16="http://schemas.microsoft.com/office/drawing/2014/main" id="{BCCD5021-CABB-4FD9-878A-AED83A317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391" y="3755123"/>
            <a:ext cx="5543463" cy="24111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1423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6125-81BB-4553-919A-B7AD97B8CC4F}"/>
              </a:ext>
            </a:extLst>
          </p:cNvPr>
          <p:cNvSpPr>
            <a:spLocks noGrp="1"/>
          </p:cNvSpPr>
          <p:nvPr>
            <p:ph type="title"/>
          </p:nvPr>
        </p:nvSpPr>
        <p:spPr/>
        <p:txBody>
          <a:bodyPr/>
          <a:lstStyle/>
          <a:p>
            <a:r>
              <a:rPr lang="en-US" dirty="0"/>
              <a:t>What is obesity?</a:t>
            </a:r>
          </a:p>
        </p:txBody>
      </p:sp>
      <p:sp>
        <p:nvSpPr>
          <p:cNvPr id="3" name="Content Placeholder 2">
            <a:extLst>
              <a:ext uri="{FF2B5EF4-FFF2-40B4-BE49-F238E27FC236}">
                <a16:creationId xmlns:a16="http://schemas.microsoft.com/office/drawing/2014/main" id="{59FFBED4-055A-4CA8-91AC-6876244EFE7A}"/>
              </a:ext>
            </a:extLst>
          </p:cNvPr>
          <p:cNvSpPr>
            <a:spLocks noGrp="1"/>
          </p:cNvSpPr>
          <p:nvPr>
            <p:ph idx="1"/>
          </p:nvPr>
        </p:nvSpPr>
        <p:spPr>
          <a:xfrm>
            <a:off x="1141413" y="2676088"/>
            <a:ext cx="9905998" cy="3830274"/>
          </a:xfrm>
        </p:spPr>
        <p:txBody>
          <a:bodyPr>
            <a:noAutofit/>
          </a:bodyPr>
          <a:lstStyle/>
          <a:p>
            <a:pPr marL="0" indent="0">
              <a:buNone/>
            </a:pPr>
            <a:r>
              <a:rPr lang="en-US" b="1" i="1" dirty="0">
                <a:effectLst>
                  <a:glow rad="38100">
                    <a:schemeClr val="bg1">
                      <a:lumMod val="50000"/>
                      <a:lumOff val="50000"/>
                      <a:alpha val="20000"/>
                    </a:schemeClr>
                  </a:glow>
                </a:effectLst>
              </a:rPr>
              <a:t>To start off, we need to understand what obesity is, it is the </a:t>
            </a:r>
            <a:r>
              <a:rPr lang="en-US" b="1" i="1" dirty="0">
                <a:effectLst/>
              </a:rPr>
              <a:t>abnormal or excessive fat accumulations that pose a health concern.</a:t>
            </a:r>
          </a:p>
          <a:p>
            <a:pPr marL="0" indent="0">
              <a:buNone/>
            </a:pPr>
            <a:endParaRPr lang="en-US" b="1" i="1" dirty="0">
              <a:effectLst/>
            </a:endParaRPr>
          </a:p>
          <a:p>
            <a:pPr marL="0" indent="0">
              <a:buNone/>
            </a:pPr>
            <a:r>
              <a:rPr lang="en-US" b="1" i="1" dirty="0">
                <a:effectLst/>
              </a:rPr>
              <a:t>Social determinants of health are the circumstances in which we live, learn, work, and play. If these factors do not promote health, it may be challenging to choose nutritious foods and obtain adequate exercise.</a:t>
            </a:r>
          </a:p>
          <a:p>
            <a:pPr marL="0" indent="0">
              <a:buNone/>
            </a:pPr>
            <a:endParaRPr lang="en-US" b="1" i="1" dirty="0">
              <a:effectLst/>
            </a:endParaRPr>
          </a:p>
          <a:p>
            <a:pPr marL="0" indent="0">
              <a:buNone/>
            </a:pPr>
            <a:r>
              <a:rPr lang="en-US" b="1" i="1" dirty="0">
                <a:effectLst/>
              </a:rPr>
              <a:t>13% of adults in the world are obese. 39% of adults in the world are overweight. One-in-five children and adolescents, globally, are overweight</a:t>
            </a:r>
          </a:p>
          <a:p>
            <a:pPr marL="0" indent="0">
              <a:buNone/>
            </a:pPr>
            <a:br>
              <a:rPr lang="en-US" b="1" i="1" dirty="0">
                <a:effectLst>
                  <a:glow rad="38100">
                    <a:schemeClr val="bg1">
                      <a:lumMod val="50000"/>
                      <a:lumOff val="50000"/>
                      <a:alpha val="20000"/>
                    </a:schemeClr>
                  </a:glow>
                </a:effectLst>
              </a:rPr>
            </a:br>
            <a:r>
              <a:rPr lang="en-US" b="1" i="1" dirty="0">
                <a:effectLst>
                  <a:glow rad="38100">
                    <a:schemeClr val="bg1">
                      <a:lumMod val="50000"/>
                      <a:lumOff val="50000"/>
                      <a:alpha val="20000"/>
                    </a:schemeClr>
                  </a:glow>
                </a:effectLst>
              </a:rPr>
              <a:t>It is also known as BMI (</a:t>
            </a:r>
            <a:r>
              <a:rPr lang="en-US" b="1" i="1" dirty="0">
                <a:effectLst/>
              </a:rPr>
              <a:t>Adult Body Mass Index) and if your BMI is above 30, </a:t>
            </a:r>
            <a:endParaRPr lang="en-US" b="1" i="1" dirty="0">
              <a:effectLst>
                <a:glow rad="38100">
                  <a:schemeClr val="bg1">
                    <a:lumMod val="50000"/>
                    <a:lumOff val="50000"/>
                    <a:alpha val="20000"/>
                  </a:schemeClr>
                </a:glow>
              </a:effectLst>
            </a:endParaRPr>
          </a:p>
        </p:txBody>
      </p:sp>
      <p:pic>
        <p:nvPicPr>
          <p:cNvPr id="5" name="Picture 4">
            <a:extLst>
              <a:ext uri="{FF2B5EF4-FFF2-40B4-BE49-F238E27FC236}">
                <a16:creationId xmlns:a16="http://schemas.microsoft.com/office/drawing/2014/main" id="{196558C8-8EC2-4ADE-98D7-A35003C49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527" y="103283"/>
            <a:ext cx="3789815" cy="21629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5582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191A-BE17-4429-9AA0-CA7D9ABDE11C}"/>
              </a:ext>
            </a:extLst>
          </p:cNvPr>
          <p:cNvSpPr>
            <a:spLocks noGrp="1"/>
          </p:cNvSpPr>
          <p:nvPr>
            <p:ph type="title"/>
          </p:nvPr>
        </p:nvSpPr>
        <p:spPr/>
        <p:txBody>
          <a:bodyPr/>
          <a:lstStyle/>
          <a:p>
            <a:r>
              <a:rPr lang="en-US" dirty="0"/>
              <a:t>How is it caused?</a:t>
            </a:r>
          </a:p>
        </p:txBody>
      </p:sp>
      <p:sp>
        <p:nvSpPr>
          <p:cNvPr id="3" name="Content Placeholder 2">
            <a:extLst>
              <a:ext uri="{FF2B5EF4-FFF2-40B4-BE49-F238E27FC236}">
                <a16:creationId xmlns:a16="http://schemas.microsoft.com/office/drawing/2014/main" id="{1443A8E7-9D63-4618-B730-D5458110F747}"/>
              </a:ext>
            </a:extLst>
          </p:cNvPr>
          <p:cNvSpPr>
            <a:spLocks noGrp="1"/>
          </p:cNvSpPr>
          <p:nvPr>
            <p:ph idx="1"/>
          </p:nvPr>
        </p:nvSpPr>
        <p:spPr>
          <a:xfrm>
            <a:off x="1141413" y="1963024"/>
            <a:ext cx="9905998" cy="4446165"/>
          </a:xfrm>
        </p:spPr>
        <p:txBody>
          <a:bodyPr>
            <a:normAutofit fontScale="92500" lnSpcReduction="20000"/>
          </a:bodyPr>
          <a:lstStyle/>
          <a:p>
            <a:r>
              <a:rPr lang="en-US" dirty="0">
                <a:effectLst/>
              </a:rPr>
              <a:t>Obesity or weight increase can result from some disorders, like Cushing's disease. The use of medications like steroids and some antidepressants might result in weight gain. The impact of additional elements, such as chemical exposures and the microbiota, is still being studied.</a:t>
            </a:r>
          </a:p>
          <a:p>
            <a:endParaRPr lang="en-US" dirty="0">
              <a:effectLst/>
            </a:endParaRPr>
          </a:p>
          <a:p>
            <a:r>
              <a:rPr lang="en-US" dirty="0">
                <a:effectLst/>
              </a:rPr>
              <a:t>Genetics:</a:t>
            </a:r>
          </a:p>
          <a:p>
            <a:pPr marL="0" indent="0">
              <a:buNone/>
            </a:pPr>
            <a:r>
              <a:rPr lang="en-US" dirty="0">
                <a:effectLst/>
              </a:rPr>
              <a:t>Genetic changes in human populations occur too slowly to be responsible for the obesity epidemic.</a:t>
            </a:r>
          </a:p>
          <a:p>
            <a:endParaRPr lang="en-US" dirty="0"/>
          </a:p>
          <a:p>
            <a:endParaRPr lang="en-US" dirty="0"/>
          </a:p>
          <a:p>
            <a:r>
              <a:rPr lang="en-US" dirty="0"/>
              <a:t>Bad eating habits:</a:t>
            </a:r>
          </a:p>
          <a:p>
            <a:pPr marL="0" indent="0">
              <a:buNone/>
            </a:pPr>
            <a:r>
              <a:rPr lang="en-US" dirty="0">
                <a:effectLst/>
              </a:rPr>
              <a:t>It places a focus on a range of fruits and vegetables, whole grains, a selection of lean protein rich foods, and dairy products that are low in fat and fat-free. Additionally, it restricts items that include sodium, solid fats, or added sugars.</a:t>
            </a:r>
            <a:endParaRPr lang="en-US" dirty="0"/>
          </a:p>
        </p:txBody>
      </p:sp>
      <p:pic>
        <p:nvPicPr>
          <p:cNvPr id="5" name="Picture 4">
            <a:extLst>
              <a:ext uri="{FF2B5EF4-FFF2-40B4-BE49-F238E27FC236}">
                <a16:creationId xmlns:a16="http://schemas.microsoft.com/office/drawing/2014/main" id="{48962C75-99AC-45F6-A610-E09C57D16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860" y="253971"/>
            <a:ext cx="3150254" cy="165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001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5FC2-E36B-42AB-8218-BE0B3383FA72}"/>
              </a:ext>
            </a:extLst>
          </p:cNvPr>
          <p:cNvSpPr>
            <a:spLocks noGrp="1"/>
          </p:cNvSpPr>
          <p:nvPr>
            <p:ph type="title"/>
          </p:nvPr>
        </p:nvSpPr>
        <p:spPr/>
        <p:txBody>
          <a:bodyPr/>
          <a:lstStyle/>
          <a:p>
            <a:r>
              <a:rPr lang="en-US" dirty="0"/>
              <a:t>Consequences of obesity</a:t>
            </a:r>
          </a:p>
        </p:txBody>
      </p:sp>
      <p:sp>
        <p:nvSpPr>
          <p:cNvPr id="3" name="Content Placeholder 2">
            <a:extLst>
              <a:ext uri="{FF2B5EF4-FFF2-40B4-BE49-F238E27FC236}">
                <a16:creationId xmlns:a16="http://schemas.microsoft.com/office/drawing/2014/main" id="{B1D321EA-3573-4FC0-8CC7-7DC826B4C604}"/>
              </a:ext>
            </a:extLst>
          </p:cNvPr>
          <p:cNvSpPr>
            <a:spLocks noGrp="1"/>
          </p:cNvSpPr>
          <p:nvPr>
            <p:ph idx="1"/>
          </p:nvPr>
        </p:nvSpPr>
        <p:spPr>
          <a:xfrm>
            <a:off x="1141413" y="2189527"/>
            <a:ext cx="9905998" cy="4219662"/>
          </a:xfrm>
        </p:spPr>
        <p:txBody>
          <a:bodyPr>
            <a:normAutofit/>
          </a:bodyPr>
          <a:lstStyle/>
          <a:p>
            <a:r>
              <a:rPr lang="en-US" dirty="0">
                <a:effectLst/>
              </a:rPr>
              <a:t>In 2019, it was anticipated that the annual cost of medical care associated to obesity in the United States will be close to $173 billion.9 The annual productivity costs of obesity-related absenteeism in the United States range from $3.38 billion ($79 per obese person) to $6.38 billion ($132 per obese person).10</a:t>
            </a:r>
          </a:p>
          <a:p>
            <a:endParaRPr lang="en-US" dirty="0">
              <a:effectLst/>
            </a:endParaRPr>
          </a:p>
          <a:p>
            <a:r>
              <a:rPr lang="en-US" dirty="0">
                <a:effectLst/>
              </a:rPr>
              <a:t>Those who are obese are more likely to develop a wide range of significant illnesses and medical issues than those who are a healthy weight. Additionally, obesity and the health issues it causes have a large financial impact on the US healthcare system. Also impacted by obesity is military readiness.</a:t>
            </a:r>
          </a:p>
          <a:p>
            <a:endParaRPr lang="en-US" dirty="0"/>
          </a:p>
        </p:txBody>
      </p:sp>
      <p:pic>
        <p:nvPicPr>
          <p:cNvPr id="5" name="Picture 4">
            <a:extLst>
              <a:ext uri="{FF2B5EF4-FFF2-40B4-BE49-F238E27FC236}">
                <a16:creationId xmlns:a16="http://schemas.microsoft.com/office/drawing/2014/main" id="{AF64203E-F352-4812-A124-444F22ABC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587" y="447063"/>
            <a:ext cx="3791824" cy="19050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4668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7655-6123-4E45-8BA4-BCF82DFBE04D}"/>
              </a:ext>
            </a:extLst>
          </p:cNvPr>
          <p:cNvSpPr>
            <a:spLocks noGrp="1"/>
          </p:cNvSpPr>
          <p:nvPr>
            <p:ph type="title"/>
          </p:nvPr>
        </p:nvSpPr>
        <p:spPr/>
        <p:txBody>
          <a:bodyPr/>
          <a:lstStyle/>
          <a:p>
            <a:r>
              <a:rPr lang="en-US" dirty="0"/>
              <a:t>How can it be prevented?</a:t>
            </a:r>
          </a:p>
        </p:txBody>
      </p:sp>
      <p:sp>
        <p:nvSpPr>
          <p:cNvPr id="3" name="Content Placeholder 2">
            <a:extLst>
              <a:ext uri="{FF2B5EF4-FFF2-40B4-BE49-F238E27FC236}">
                <a16:creationId xmlns:a16="http://schemas.microsoft.com/office/drawing/2014/main" id="{FFE4C402-6C62-4B12-945A-01A4D0357988}"/>
              </a:ext>
            </a:extLst>
          </p:cNvPr>
          <p:cNvSpPr>
            <a:spLocks noGrp="1"/>
          </p:cNvSpPr>
          <p:nvPr>
            <p:ph idx="1"/>
          </p:nvPr>
        </p:nvSpPr>
        <p:spPr>
          <a:xfrm>
            <a:off x="1141413" y="1904301"/>
            <a:ext cx="9905998" cy="4555222"/>
          </a:xfrm>
        </p:spPr>
        <p:txBody>
          <a:bodyPr>
            <a:normAutofit fontScale="92500" lnSpcReduction="20000"/>
          </a:bodyPr>
          <a:lstStyle/>
          <a:p>
            <a:r>
              <a:rPr lang="en-US" dirty="0">
                <a:effectLst/>
              </a:rPr>
              <a:t>Evidence suggests that policies and environmental changes aimed at preventing obesity should emphasize on a few important behaviors: </a:t>
            </a:r>
          </a:p>
          <a:p>
            <a:r>
              <a:rPr lang="en-US" dirty="0">
                <a:effectLst/>
              </a:rPr>
              <a:t>1 Restricting unhealthy foods (red meat, potatoes, processed grains and sweets, etc.); </a:t>
            </a:r>
          </a:p>
          <a:p>
            <a:r>
              <a:rPr lang="en-US" dirty="0">
                <a:effectLst/>
              </a:rPr>
              <a:t>2 stepping up physical activity.</a:t>
            </a:r>
          </a:p>
          <a:p>
            <a:endParaRPr lang="en-US" dirty="0">
              <a:effectLst/>
            </a:endParaRPr>
          </a:p>
          <a:p>
            <a:r>
              <a:rPr lang="en-US" dirty="0">
                <a:effectLst/>
              </a:rPr>
              <a:t>Sleep:</a:t>
            </a:r>
          </a:p>
          <a:p>
            <a:pPr marL="0" indent="0">
              <a:buNone/>
            </a:pPr>
            <a:r>
              <a:rPr lang="en-US" dirty="0">
                <a:effectLst/>
              </a:rPr>
              <a:t> Newborns need 14 to 17 hours of sleep per day. That amount decreases with age; teenagers need 8 to 10 hours of sleep per day, and adults need 7 or more hours of sleep per day.</a:t>
            </a:r>
          </a:p>
          <a:p>
            <a:pPr marL="0" indent="0">
              <a:buNone/>
            </a:pPr>
            <a:endParaRPr lang="en-US" dirty="0">
              <a:effectLst/>
            </a:endParaRPr>
          </a:p>
          <a:p>
            <a:r>
              <a:rPr lang="en-US" dirty="0">
                <a:effectLst/>
              </a:rPr>
              <a:t>Physical activities:</a:t>
            </a:r>
          </a:p>
          <a:p>
            <a:pPr marL="0" indent="0">
              <a:buNone/>
            </a:pPr>
            <a:r>
              <a:rPr lang="en-US" dirty="0">
                <a:effectLst/>
              </a:rPr>
              <a:t>kids between the ages of 3 and 5 should be active throughout the day. Children between the ages of 6 and 17 must engage in 60 minutes or more of moderate to intense physical activity each day.</a:t>
            </a:r>
            <a:endParaRPr lang="en-US" dirty="0"/>
          </a:p>
        </p:txBody>
      </p:sp>
      <p:pic>
        <p:nvPicPr>
          <p:cNvPr id="9" name="Picture 8">
            <a:extLst>
              <a:ext uri="{FF2B5EF4-FFF2-40B4-BE49-F238E27FC236}">
                <a16:creationId xmlns:a16="http://schemas.microsoft.com/office/drawing/2014/main" id="{6C34FE68-FE32-4AB1-89CE-BD98CCE2B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134" y="281031"/>
            <a:ext cx="2526484" cy="150582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673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4F46-1561-4391-9C96-943FE0BB3DCB}"/>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99B7A35-848A-4842-9B83-6D6D3389836A}"/>
              </a:ext>
            </a:extLst>
          </p:cNvPr>
          <p:cNvSpPr>
            <a:spLocks noGrp="1"/>
          </p:cNvSpPr>
          <p:nvPr>
            <p:ph idx="1"/>
          </p:nvPr>
        </p:nvSpPr>
        <p:spPr/>
        <p:txBody>
          <a:bodyPr/>
          <a:lstStyle/>
          <a:p>
            <a:r>
              <a:rPr lang="en-US" dirty="0">
                <a:effectLst/>
                <a:hlinkClick r:id="rId2" tooltip="https://www.cdc.gov/obesity/basics/consequences.html"/>
              </a:rPr>
              <a:t>https://www.cdc.gov/obesity/basics/consequences.html</a:t>
            </a:r>
            <a:endParaRPr lang="en-US" dirty="0">
              <a:effectLst/>
            </a:endParaRPr>
          </a:p>
          <a:p>
            <a:r>
              <a:rPr lang="en-US" dirty="0">
                <a:effectLst/>
                <a:hlinkClick r:id="rId3" tooltip="https://www.cdc.gov/"/>
              </a:rPr>
              <a:t>https://www.cdc.gov/</a:t>
            </a:r>
            <a:endParaRPr lang="en-US" dirty="0">
              <a:effectLst/>
            </a:endParaRPr>
          </a:p>
          <a:p>
            <a:r>
              <a:rPr lang="en-US" dirty="0">
                <a:effectLst/>
                <a:hlinkClick r:id="rId4" tooltip="https://www.medicalnewstoday.com/articles/323691"/>
              </a:rPr>
              <a:t>https://www.medicalnewstoday.com/articles/323691</a:t>
            </a:r>
            <a:endParaRPr lang="en-US" dirty="0">
              <a:effectLst/>
            </a:endParaRPr>
          </a:p>
          <a:p>
            <a:r>
              <a:rPr lang="en-US" dirty="0">
                <a:effectLst/>
                <a:hlinkClick r:id="rId5" tooltip="https://www.mayoclinic.org/diseases-conditions/obesity/symptoms-causes/syc-20375742"/>
              </a:rPr>
              <a:t>https://www.mayoclinic.org/diseases-conditions/obesity/symptoms-causes/syc-20375742</a:t>
            </a:r>
            <a:endParaRPr lang="en-US" dirty="0"/>
          </a:p>
        </p:txBody>
      </p:sp>
    </p:spTree>
    <p:extLst>
      <p:ext uri="{BB962C8B-B14F-4D97-AF65-F5344CB8AC3E}">
        <p14:creationId xmlns:p14="http://schemas.microsoft.com/office/powerpoint/2010/main" val="356579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606F-D42D-4078-9CAD-B50A6030B9A9}"/>
              </a:ext>
            </a:extLst>
          </p:cNvPr>
          <p:cNvSpPr>
            <a:spLocks noGrp="1"/>
          </p:cNvSpPr>
          <p:nvPr>
            <p:ph type="title"/>
          </p:nvPr>
        </p:nvSpPr>
        <p:spPr/>
        <p:txBody>
          <a:bodyPr/>
          <a:lstStyle/>
          <a:p>
            <a:r>
              <a:rPr lang="en-US" dirty="0"/>
              <a:t>                  Thank you for listening! </a:t>
            </a:r>
          </a:p>
        </p:txBody>
      </p:sp>
      <p:pic>
        <p:nvPicPr>
          <p:cNvPr id="5" name="Content Placeholder 4">
            <a:extLst>
              <a:ext uri="{FF2B5EF4-FFF2-40B4-BE49-F238E27FC236}">
                <a16:creationId xmlns:a16="http://schemas.microsoft.com/office/drawing/2014/main" id="{2197FAF7-AAAF-443E-A23D-CD3676744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323" y="1937857"/>
            <a:ext cx="8502177" cy="4681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2963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47</TotalTime>
  <Words>560</Words>
  <Application>Microsoft Macintosh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Obesity </vt:lpstr>
      <vt:lpstr>What is obesity?</vt:lpstr>
      <vt:lpstr>How is it caused?</vt:lpstr>
      <vt:lpstr>Consequences of obesity</vt:lpstr>
      <vt:lpstr>How can it be prevented?</vt:lpstr>
      <vt:lpstr>sources</vt:lpstr>
      <vt:lpstr>                  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iGeeK</dc:creator>
  <cp:lastModifiedBy>Microsoft Office User</cp:lastModifiedBy>
  <cp:revision>7</cp:revision>
  <dcterms:created xsi:type="dcterms:W3CDTF">2023-05-08T14:12:24Z</dcterms:created>
  <dcterms:modified xsi:type="dcterms:W3CDTF">2023-05-20T05:41:47Z</dcterms:modified>
</cp:coreProperties>
</file>