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1FE5FFD6-8BCA-4007-99C9-A9751648A38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082103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118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1082776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83447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75E8C2E-7276-4FC6-AF7F-9E6DB68D4F09}"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5FFD6-8BCA-4007-99C9-A9751648A387}"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56677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5E8C2E-7276-4FC6-AF7F-9E6DB68D4F09}"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4094194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5E8C2E-7276-4FC6-AF7F-9E6DB68D4F09}"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2499576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5E8C2E-7276-4FC6-AF7F-9E6DB68D4F09}" type="datetimeFigureOut">
              <a:rPr lang="en-US" smtClean="0"/>
              <a:t>5/20/2023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295442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5E8C2E-7276-4FC6-AF7F-9E6DB68D4F09}" type="datetimeFigureOut">
              <a:rPr lang="en-US" smtClean="0"/>
              <a:t>5/20/2023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2862222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75E8C2E-7276-4FC6-AF7F-9E6DB68D4F09}"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751225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75E8C2E-7276-4FC6-AF7F-9E6DB68D4F09}"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5FFD6-8BCA-4007-99C9-A9751648A387}" type="slidenum">
              <a:rPr lang="en-US" smtClean="0"/>
              <a:t>‹#›</a:t>
            </a:fld>
            <a:endParaRPr lang="en-US"/>
          </a:p>
        </p:txBody>
      </p:sp>
    </p:spTree>
    <p:extLst>
      <p:ext uri="{BB962C8B-B14F-4D97-AF65-F5344CB8AC3E}">
        <p14:creationId xmlns:p14="http://schemas.microsoft.com/office/powerpoint/2010/main" val="287546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675E8C2E-7276-4FC6-AF7F-9E6DB68D4F09}" type="datetimeFigureOut">
              <a:rPr lang="en-US" smtClean="0"/>
              <a:t>5/20/2023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1FE5FFD6-8BCA-4007-99C9-A9751648A387}" type="slidenum">
              <a:rPr lang="en-US" smtClean="0"/>
              <a:t>‹#›</a:t>
            </a:fld>
            <a:endParaRPr lang="en-US"/>
          </a:p>
        </p:txBody>
      </p:sp>
    </p:spTree>
    <p:extLst>
      <p:ext uri="{BB962C8B-B14F-4D97-AF65-F5344CB8AC3E}">
        <p14:creationId xmlns:p14="http://schemas.microsoft.com/office/powerpoint/2010/main" val="2816473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l-ain.com/article/6-negative-effects-in-mental-health-caused-obesity" TargetMode="External"/><Relationship Id="rId2" Type="http://schemas.openxmlformats.org/officeDocument/2006/relationships/hyperlink" Target="https://bunean.com/u/%D9%85%D8%A7-%D9%87%D9%8A-%D8%A2%D8%AB%D8%A7%D8%B1-%D8%A7%D9%84%D8%B3%D9%85%D9%86%D8%A9-%D8%B9%D9%84%D9%89-%D8%A7%D9%84%D9%85%D8%AC%D8%AA%D9%85%D8%B9-%D9%88%D8%A7%D9%84%D9%81%D8%B1%D8%AF" TargetMode="External"/><Relationship Id="rId1" Type="http://schemas.openxmlformats.org/officeDocument/2006/relationships/slideLayout" Target="../slideLayouts/slideLayout2.xml"/><Relationship Id="rId5" Type="http://schemas.openxmlformats.org/officeDocument/2006/relationships/hyperlink" Target="https://www.aljazeera.net/health/2021/11/8/%D9%85%D8%A7-%D9%87%D9%88-%D9%85%D8%B1%D8%B6-%D8%A7%D9%84%D8%B3%D9%85%D9%86%D8%A9%D8%9F-%D9%88%D9%85%D8%A7-%D8%A2%D8%AB%D8%A7%D8%B1%D9%87-%D8%A7%D9%84%D8%B5%D8%AD%D9%8A%D8%A9" TargetMode="External"/><Relationship Id="rId4" Type="http://schemas.openxmlformats.org/officeDocument/2006/relationships/hyperlink" Target="https://www.mayoclinic.org/ar/diseases-conditions/obesity/symptoms-causes/syc-203757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4694791" cy="4041648"/>
          </a:xfrm>
        </p:spPr>
        <p:txBody>
          <a:bodyPr/>
          <a:lstStyle/>
          <a:p>
            <a:r>
              <a:rPr lang="ar-JO" dirty="0" smtClean="0"/>
              <a:t>السمنه</a:t>
            </a:r>
            <a:endParaRPr lang="en-US" dirty="0"/>
          </a:p>
        </p:txBody>
      </p:sp>
      <p:sp>
        <p:nvSpPr>
          <p:cNvPr id="3" name="Subtitle 2"/>
          <p:cNvSpPr>
            <a:spLocks noGrp="1"/>
          </p:cNvSpPr>
          <p:nvPr>
            <p:ph type="subTitle" idx="1"/>
          </p:nvPr>
        </p:nvSpPr>
        <p:spPr>
          <a:xfrm>
            <a:off x="1261872" y="4800600"/>
            <a:ext cx="5948825" cy="1691640"/>
          </a:xfrm>
        </p:spPr>
        <p:txBody>
          <a:bodyPr/>
          <a:lstStyle/>
          <a:p>
            <a:r>
              <a:rPr lang="ar-JO" dirty="0" smtClean="0"/>
              <a:t>سما كعوش، دارين الفرح</a:t>
            </a:r>
            <a:endParaRPr lang="en-US" dirty="0"/>
          </a:p>
        </p:txBody>
      </p:sp>
      <p:sp>
        <p:nvSpPr>
          <p:cNvPr id="4" name="AutoShape 2" descr="تغيير أسلوب الحياة.. بداية علاج السمنة لدى الأطفال – جريدة الغد"/>
          <p:cNvSpPr>
            <a:spLocks noChangeAspect="1" noChangeArrowheads="1"/>
          </p:cNvSpPr>
          <p:nvPr/>
        </p:nvSpPr>
        <p:spPr bwMode="auto">
          <a:xfrm>
            <a:off x="155575" y="-8223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تغيير أسلوب الحياة.. بداية علاج السمنة لدى الأطفال – جريدة الغد"/>
          <p:cNvSpPr>
            <a:spLocks noChangeAspect="1" noChangeArrowheads="1"/>
          </p:cNvSpPr>
          <p:nvPr/>
        </p:nvSpPr>
        <p:spPr bwMode="auto">
          <a:xfrm>
            <a:off x="307975" y="-6699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500" b="90000" l="5250" r="94250">
                        <a14:foregroundMark x1="19583" y1="76583" x2="19583" y2="76583"/>
                        <a14:foregroundMark x1="16167" y1="76583" x2="16167" y2="76583"/>
                        <a14:foregroundMark x1="16333" y1="76583" x2="16333" y2="76583"/>
                        <a14:foregroundMark x1="16333" y1="76583" x2="16333" y2="76583"/>
                        <a14:foregroundMark x1="14667" y1="74500" x2="16500" y2="80417"/>
                      </a14:backgroundRemoval>
                    </a14:imgEffect>
                  </a14:imgLayer>
                </a14:imgProps>
              </a:ext>
              <a:ext uri="{28A0092B-C50C-407E-A947-70E740481C1C}">
                <a14:useLocalDpi xmlns:a14="http://schemas.microsoft.com/office/drawing/2010/main" val="0"/>
              </a:ext>
            </a:extLst>
          </a:blip>
          <a:stretch>
            <a:fillRect/>
          </a:stretch>
        </p:blipFill>
        <p:spPr>
          <a:xfrm>
            <a:off x="5199017" y="892175"/>
            <a:ext cx="6128658" cy="6128658"/>
          </a:xfrm>
          <a:prstGeom prst="rect">
            <a:avLst/>
          </a:prstGeom>
        </p:spPr>
      </p:pic>
    </p:spTree>
    <p:extLst>
      <p:ext uri="{BB962C8B-B14F-4D97-AF65-F5344CB8AC3E}">
        <p14:creationId xmlns:p14="http://schemas.microsoft.com/office/powerpoint/2010/main" val="868625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dirty="0"/>
              <a:t>ما هي السمنة؟</a:t>
            </a:r>
            <a:endParaRPr lang="en-US" sz="4800" b="1" dirty="0"/>
          </a:p>
        </p:txBody>
      </p:sp>
      <p:sp>
        <p:nvSpPr>
          <p:cNvPr id="3" name="Content Placeholder 2"/>
          <p:cNvSpPr>
            <a:spLocks noGrp="1"/>
          </p:cNvSpPr>
          <p:nvPr>
            <p:ph idx="1"/>
          </p:nvPr>
        </p:nvSpPr>
        <p:spPr>
          <a:xfrm>
            <a:off x="1261872" y="1828800"/>
            <a:ext cx="6379899" cy="4351337"/>
          </a:xfrm>
        </p:spPr>
        <p:txBody>
          <a:bodyPr>
            <a:normAutofit/>
          </a:bodyPr>
          <a:lstStyle/>
          <a:p>
            <a:r>
              <a:rPr lang="ar-JO" sz="3200" dirty="0"/>
              <a:t>السمنة مرض مثير للقلق مع العديد من العوامل السلبية التي يمكن أن تؤدي إلى زيادة الدهون في الجسم. يمكن أن تتغير الطريقة التي يعمل بها جسمك إذا كان يحتوي على الكثير من الدهون الإضافية. من المحتمل أن تزداد هذه التغييرات سوءًا بمرور الوقت ، وقد يكون لها </a:t>
            </a:r>
            <a:r>
              <a:rPr lang="ar-JO" sz="3200" dirty="0" smtClean="0"/>
              <a:t>تأثير سلبي </a:t>
            </a:r>
            <a:r>
              <a:rPr lang="ar-JO" sz="3200" dirty="0"/>
              <a:t>على صحة الفرد.</a:t>
            </a:r>
            <a:endParaRPr lang="en-US" sz="32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0156" y1="69375" x2="40156" y2="69375"/>
                        <a14:foregroundMark x1="32969" y1="62813" x2="32969" y2="62813"/>
                        <a14:foregroundMark x1="31406" y1="65781" x2="36719" y2="59531"/>
                        <a14:foregroundMark x1="30781" y1="65469" x2="30781" y2="71094"/>
                        <a14:foregroundMark x1="31406" y1="71719" x2="47344" y2="77500"/>
                        <a14:foregroundMark x1="48281" y1="76719" x2="59531" y2="68594"/>
                        <a14:foregroundMark x1="42813" y1="21719" x2="39531" y2="22031"/>
                        <a14:foregroundMark x1="39063" y1="24219" x2="40469" y2="27500"/>
                        <a14:foregroundMark x1="40938" y1="30000" x2="39063" y2="27969"/>
                        <a14:foregroundMark x1="35469" y1="40313" x2="36563" y2="42344"/>
                        <a14:foregroundMark x1="44531" y1="59375" x2="58281" y2="64063"/>
                        <a14:foregroundMark x1="62031" y1="39375" x2="64688" y2="33594"/>
                        <a14:foregroundMark x1="59062" y1="37813" x2="63125" y2="39375"/>
                        <a14:foregroundMark x1="61406" y1="32656" x2="67344" y2="30938"/>
                      </a14:backgroundRemoval>
                    </a14:imgEffect>
                  </a14:imgLayer>
                </a14:imgProps>
              </a:ext>
              <a:ext uri="{28A0092B-C50C-407E-A947-70E740481C1C}">
                <a14:useLocalDpi xmlns:a14="http://schemas.microsoft.com/office/drawing/2010/main" val="0"/>
              </a:ext>
            </a:extLst>
          </a:blip>
          <a:stretch>
            <a:fillRect/>
          </a:stretch>
        </p:blipFill>
        <p:spPr>
          <a:xfrm>
            <a:off x="5551714" y="854369"/>
            <a:ext cx="6805749" cy="6805749"/>
          </a:xfrm>
          <a:prstGeom prst="rect">
            <a:avLst/>
          </a:prstGeom>
        </p:spPr>
      </p:pic>
    </p:spTree>
    <p:extLst>
      <p:ext uri="{BB962C8B-B14F-4D97-AF65-F5344CB8AC3E}">
        <p14:creationId xmlns:p14="http://schemas.microsoft.com/office/powerpoint/2010/main" val="550499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dirty="0"/>
              <a:t>ما هي أسباب السمنة؟</a:t>
            </a:r>
            <a:endParaRPr lang="en-US" sz="4800" b="1" dirty="0"/>
          </a:p>
        </p:txBody>
      </p:sp>
      <p:sp>
        <p:nvSpPr>
          <p:cNvPr id="3" name="Content Placeholder 2"/>
          <p:cNvSpPr>
            <a:spLocks noGrp="1"/>
          </p:cNvSpPr>
          <p:nvPr>
            <p:ph sz="half" idx="1"/>
          </p:nvPr>
        </p:nvSpPr>
        <p:spPr>
          <a:xfrm>
            <a:off x="1261871" y="1828800"/>
            <a:ext cx="5543877" cy="4351337"/>
          </a:xfrm>
        </p:spPr>
        <p:txBody>
          <a:bodyPr>
            <a:normAutofit/>
          </a:bodyPr>
          <a:lstStyle/>
          <a:p>
            <a:pPr marL="342900" indent="-342900">
              <a:buFont typeface="+mj-lt"/>
              <a:buAutoNum type="arabicPeriod"/>
            </a:pPr>
            <a:r>
              <a:rPr lang="ar-JO" sz="3200" dirty="0" smtClean="0"/>
              <a:t>تناول </a:t>
            </a:r>
            <a:r>
              <a:rPr lang="ar-JO" sz="3200" dirty="0"/>
              <a:t>كمية كبيرة من </a:t>
            </a:r>
            <a:r>
              <a:rPr lang="ar-JO" sz="3200" dirty="0" smtClean="0"/>
              <a:t>الطعام الغير صحي.</a:t>
            </a:r>
          </a:p>
          <a:p>
            <a:pPr marL="342900" indent="-342900">
              <a:buFont typeface="+mj-lt"/>
              <a:buAutoNum type="arabicPeriod"/>
            </a:pPr>
            <a:r>
              <a:rPr lang="ar-JO" sz="3200" dirty="0"/>
              <a:t>استهلاك عالي </a:t>
            </a:r>
            <a:r>
              <a:rPr lang="ar-JO" sz="3200" dirty="0" smtClean="0"/>
              <a:t>للكحول.</a:t>
            </a:r>
            <a:endParaRPr lang="en-US" sz="3200" dirty="0" smtClean="0"/>
          </a:p>
          <a:p>
            <a:pPr marL="342900" indent="-342900">
              <a:buFont typeface="+mj-lt"/>
              <a:buAutoNum type="arabicPeriod"/>
            </a:pPr>
            <a:r>
              <a:rPr lang="ar-JO" sz="3200" dirty="0"/>
              <a:t>عدم ممارسة النشاط </a:t>
            </a:r>
            <a:r>
              <a:rPr lang="ar-JO" sz="3200" dirty="0" smtClean="0"/>
              <a:t>البدني.</a:t>
            </a:r>
            <a:endParaRPr lang="en-US" sz="3200" dirty="0" smtClean="0"/>
          </a:p>
          <a:p>
            <a:pPr marL="342900" indent="-342900">
              <a:buFont typeface="+mj-lt"/>
              <a:buAutoNum type="arabicPeriod"/>
            </a:pPr>
            <a:r>
              <a:rPr lang="ar-JO" sz="3200" dirty="0"/>
              <a:t>بسبب </a:t>
            </a:r>
            <a:r>
              <a:rPr lang="ar-JO" sz="3200" dirty="0" smtClean="0"/>
              <a:t>الوراثة.</a:t>
            </a:r>
            <a:endParaRPr lang="en-US" sz="3200" dirty="0" smtClean="0"/>
          </a:p>
          <a:p>
            <a:pPr marL="342900" indent="-342900">
              <a:buFont typeface="+mj-lt"/>
              <a:buAutoNum type="arabicPeriod"/>
            </a:pPr>
            <a:r>
              <a:rPr lang="ar-JO" sz="3200" dirty="0"/>
              <a:t>اسباب </a:t>
            </a:r>
            <a:r>
              <a:rPr lang="ar-JO" sz="3200" dirty="0" smtClean="0"/>
              <a:t>طبية.</a:t>
            </a:r>
            <a:endParaRPr lang="en-US" sz="3200" dirty="0" smtClean="0"/>
          </a:p>
          <a:p>
            <a:pPr marL="342900" indent="-342900">
              <a:buFont typeface="+mj-lt"/>
              <a:buAutoNum type="arabicPeriod"/>
            </a:pPr>
            <a:r>
              <a:rPr lang="ar-JO" sz="3200" dirty="0" smtClean="0"/>
              <a:t>نمط النوم.</a:t>
            </a:r>
            <a:endParaRPr lang="en-US" sz="3200"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08192" y="1691322"/>
            <a:ext cx="4995333" cy="5394960"/>
          </a:xfrm>
          <a:prstGeom prst="rect">
            <a:avLst/>
          </a:prstGeom>
        </p:spPr>
      </p:pic>
    </p:spTree>
    <p:extLst>
      <p:ext uri="{BB962C8B-B14F-4D97-AF65-F5344CB8AC3E}">
        <p14:creationId xmlns:p14="http://schemas.microsoft.com/office/powerpoint/2010/main" val="3615802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4800" b="1" dirty="0"/>
              <a:t>كيفية الوقاية من السمنة:</a:t>
            </a:r>
            <a:endParaRPr lang="en-US" sz="4800" b="1" dirty="0"/>
          </a:p>
        </p:txBody>
      </p:sp>
      <p:sp>
        <p:nvSpPr>
          <p:cNvPr id="3" name="Content Placeholder 2"/>
          <p:cNvSpPr>
            <a:spLocks noGrp="1"/>
          </p:cNvSpPr>
          <p:nvPr>
            <p:ph sz="half" idx="1"/>
          </p:nvPr>
        </p:nvSpPr>
        <p:spPr>
          <a:xfrm>
            <a:off x="1261871" y="1828800"/>
            <a:ext cx="5543877" cy="4351337"/>
          </a:xfrm>
        </p:spPr>
        <p:txBody>
          <a:bodyPr>
            <a:normAutofit/>
          </a:bodyPr>
          <a:lstStyle/>
          <a:p>
            <a:pPr marL="342900" indent="-342900">
              <a:buFont typeface="+mj-lt"/>
              <a:buAutoNum type="arabicPeriod"/>
            </a:pPr>
            <a:r>
              <a:rPr lang="ar-JO" sz="3200" dirty="0" smtClean="0"/>
              <a:t>اتباع </a:t>
            </a:r>
            <a:r>
              <a:rPr lang="ar-JO" sz="3200" dirty="0"/>
              <a:t>نظام غذائي </a:t>
            </a:r>
            <a:r>
              <a:rPr lang="ar-JO" sz="3200" dirty="0" smtClean="0"/>
              <a:t>صحي.</a:t>
            </a:r>
            <a:endParaRPr lang="ar-JO" sz="3200" dirty="0"/>
          </a:p>
          <a:p>
            <a:pPr marL="342900" indent="-342900">
              <a:buFont typeface="+mj-lt"/>
              <a:buAutoNum type="arabicPeriod"/>
            </a:pPr>
            <a:r>
              <a:rPr lang="ar-JO" sz="3200" dirty="0" smtClean="0"/>
              <a:t>زيادة </a:t>
            </a:r>
            <a:r>
              <a:rPr lang="ar-JO" sz="3200" dirty="0"/>
              <a:t>الأنشطة </a:t>
            </a:r>
            <a:r>
              <a:rPr lang="ar-JO" sz="3200" dirty="0" smtClean="0"/>
              <a:t>البدنية.</a:t>
            </a:r>
            <a:endParaRPr lang="ar-JO" sz="3200" dirty="0"/>
          </a:p>
          <a:p>
            <a:pPr marL="342900" indent="-342900">
              <a:buFont typeface="+mj-lt"/>
              <a:buAutoNum type="arabicPeriod"/>
            </a:pPr>
            <a:r>
              <a:rPr lang="ar-JO" sz="3200" dirty="0" smtClean="0"/>
              <a:t>المشي يوميًا.</a:t>
            </a:r>
            <a:endParaRPr lang="en-US" sz="3200" dirty="0" smtClean="0"/>
          </a:p>
          <a:p>
            <a:pPr marL="342900" indent="-342900">
              <a:buFont typeface="+mj-lt"/>
              <a:buAutoNum type="arabicPeriod"/>
            </a:pPr>
            <a:r>
              <a:rPr lang="ar-JO" sz="3200" dirty="0" smtClean="0"/>
              <a:t>الاكثار بشرب المياه.</a:t>
            </a:r>
          </a:p>
          <a:p>
            <a:pPr marL="342900" indent="-342900">
              <a:buFont typeface="+mj-lt"/>
              <a:buAutoNum type="arabicPeriod"/>
            </a:pPr>
            <a:r>
              <a:rPr lang="ar-JO" sz="3200" dirty="0" smtClean="0"/>
              <a:t>تناول الفيتامينات.</a:t>
            </a:r>
            <a:endParaRPr lang="ar-JO" sz="3200" dirty="0"/>
          </a:p>
          <a:p>
            <a:pPr marL="342900" indent="-342900">
              <a:buFont typeface="+mj-lt"/>
              <a:buAutoNum type="arabicPeriod"/>
            </a:pPr>
            <a:r>
              <a:rPr lang="ar-JO" sz="3200" dirty="0" smtClean="0"/>
              <a:t>تحسين النوم.</a:t>
            </a:r>
            <a:endParaRPr lang="en-US"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71327" t="31038" r="18476" b="34254"/>
          <a:stretch/>
        </p:blipFill>
        <p:spPr>
          <a:xfrm>
            <a:off x="7020901" y="1828800"/>
            <a:ext cx="2313405" cy="4427091"/>
          </a:xfrm>
          <a:prstGeom prst="rect">
            <a:avLst/>
          </a:prstGeom>
        </p:spPr>
      </p:pic>
    </p:spTree>
    <p:extLst>
      <p:ext uri="{BB962C8B-B14F-4D97-AF65-F5344CB8AC3E}">
        <p14:creationId xmlns:p14="http://schemas.microsoft.com/office/powerpoint/2010/main" val="919838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10" y="385673"/>
            <a:ext cx="9692640" cy="1325562"/>
          </a:xfrm>
        </p:spPr>
        <p:txBody>
          <a:bodyPr>
            <a:normAutofit/>
          </a:bodyPr>
          <a:lstStyle/>
          <a:p>
            <a:pPr algn="ctr"/>
            <a:r>
              <a:rPr lang="ar-JO" sz="4800" b="1" dirty="0"/>
              <a:t>آثار السمنة </a:t>
            </a:r>
            <a:r>
              <a:rPr lang="ar-JO" sz="4800" b="1" dirty="0" smtClean="0"/>
              <a:t>على الفرد</a:t>
            </a:r>
            <a:endParaRPr lang="en-US" sz="4800" b="1" dirty="0"/>
          </a:p>
        </p:txBody>
      </p:sp>
      <p:sp>
        <p:nvSpPr>
          <p:cNvPr id="3" name="Content Placeholder 2"/>
          <p:cNvSpPr>
            <a:spLocks noGrp="1"/>
          </p:cNvSpPr>
          <p:nvPr>
            <p:ph sz="half" idx="1"/>
          </p:nvPr>
        </p:nvSpPr>
        <p:spPr>
          <a:xfrm>
            <a:off x="326571" y="1972492"/>
            <a:ext cx="5206855" cy="4351337"/>
          </a:xfrm>
        </p:spPr>
        <p:txBody>
          <a:bodyPr>
            <a:normAutofit/>
          </a:bodyPr>
          <a:lstStyle/>
          <a:p>
            <a:pPr marL="0" indent="0" algn="r">
              <a:buNone/>
            </a:pPr>
            <a:r>
              <a:rPr lang="ar-JO" sz="3200" u="sng" dirty="0" smtClean="0"/>
              <a:t>الاجتماعيه:</a:t>
            </a:r>
          </a:p>
          <a:p>
            <a:pPr marL="0" indent="0" algn="r">
              <a:buNone/>
            </a:pPr>
            <a:r>
              <a:rPr lang="ar-JO" sz="2800" dirty="0" smtClean="0"/>
              <a:t>1</a:t>
            </a:r>
            <a:r>
              <a:rPr lang="ar-JO" sz="3200" dirty="0" smtClean="0"/>
              <a:t>. </a:t>
            </a:r>
            <a:r>
              <a:rPr lang="ar-JO" sz="2800" dirty="0" smtClean="0"/>
              <a:t>التعرض </a:t>
            </a:r>
            <a:r>
              <a:rPr lang="ar-JO" sz="2800" dirty="0"/>
              <a:t>للتحيّزات والتعصبات </a:t>
            </a:r>
            <a:r>
              <a:rPr lang="ar-JO" sz="2800" dirty="0" smtClean="0"/>
              <a:t>  المجتمعية.</a:t>
            </a:r>
          </a:p>
          <a:p>
            <a:pPr marL="0" indent="0" algn="r">
              <a:buNone/>
            </a:pPr>
            <a:r>
              <a:rPr lang="ar-JO" sz="2800" dirty="0" smtClean="0"/>
              <a:t>2. خسائر عاطفية.</a:t>
            </a:r>
          </a:p>
          <a:p>
            <a:pPr marL="0" indent="0" algn="r">
              <a:buNone/>
            </a:pPr>
            <a:r>
              <a:rPr lang="ar-JO" sz="2800" dirty="0" smtClean="0"/>
              <a:t>3. التعرض </a:t>
            </a:r>
            <a:r>
              <a:rPr lang="ar-JO" sz="2800" dirty="0"/>
              <a:t>للبلطجة </a:t>
            </a:r>
            <a:r>
              <a:rPr lang="ar-JO" sz="2800" dirty="0" smtClean="0"/>
              <a:t>والتنمر .</a:t>
            </a:r>
          </a:p>
          <a:p>
            <a:pPr marL="0" indent="0" algn="r">
              <a:buNone/>
            </a:pPr>
            <a:r>
              <a:rPr lang="ar-JO" sz="2800" dirty="0" smtClean="0"/>
              <a:t>4. الوحدة والإحباط.</a:t>
            </a:r>
            <a:endParaRPr lang="en-US" sz="2800" dirty="0"/>
          </a:p>
        </p:txBody>
      </p:sp>
      <p:sp>
        <p:nvSpPr>
          <p:cNvPr id="4" name="Content Placeholder 3"/>
          <p:cNvSpPr>
            <a:spLocks noGrp="1"/>
          </p:cNvSpPr>
          <p:nvPr>
            <p:ph sz="half" idx="2"/>
          </p:nvPr>
        </p:nvSpPr>
        <p:spPr>
          <a:xfrm>
            <a:off x="5656218" y="1972492"/>
            <a:ext cx="4480560" cy="4351337"/>
          </a:xfrm>
        </p:spPr>
        <p:txBody>
          <a:bodyPr>
            <a:normAutofit/>
          </a:bodyPr>
          <a:lstStyle/>
          <a:p>
            <a:pPr marL="0" indent="0" algn="r">
              <a:buNone/>
            </a:pPr>
            <a:r>
              <a:rPr lang="ar-JO" sz="3200" u="sng" dirty="0" smtClean="0"/>
              <a:t>النفسيه:</a:t>
            </a:r>
            <a:endParaRPr lang="en-US" sz="3200" u="sng" dirty="0" smtClean="0"/>
          </a:p>
          <a:p>
            <a:pPr marL="0" indent="0" algn="r">
              <a:buNone/>
            </a:pPr>
            <a:r>
              <a:rPr lang="ar-JO" sz="2800" dirty="0" smtClean="0"/>
              <a:t>1. القلق والخوف.</a:t>
            </a:r>
          </a:p>
          <a:p>
            <a:pPr marL="0" indent="0" algn="r">
              <a:buNone/>
            </a:pPr>
            <a:r>
              <a:rPr lang="ar-JO" sz="2800" dirty="0" smtClean="0"/>
              <a:t>2. الشعور بالعجز.</a:t>
            </a:r>
          </a:p>
          <a:p>
            <a:pPr marL="0" indent="0" algn="r">
              <a:buNone/>
            </a:pPr>
            <a:r>
              <a:rPr lang="ar-JO" sz="2800" dirty="0" smtClean="0"/>
              <a:t>3. الاكتئاب.</a:t>
            </a:r>
          </a:p>
          <a:p>
            <a:pPr marL="0" indent="0" algn="r">
              <a:buNone/>
            </a:pPr>
            <a:r>
              <a:rPr lang="ar-JO" sz="2800" dirty="0" smtClean="0"/>
              <a:t>4. تدني الثقة بالنقس.</a:t>
            </a:r>
          </a:p>
          <a:p>
            <a:pPr marL="0" indent="0" algn="r">
              <a:buNone/>
            </a:pPr>
            <a:r>
              <a:rPr lang="ar-JO" sz="2800" dirty="0" smtClean="0"/>
              <a:t>5. تناول الطعام العاطفي.</a:t>
            </a:r>
          </a:p>
          <a:p>
            <a:pPr marL="0" indent="0">
              <a:buNone/>
            </a:pPr>
            <a:endParaRPr lang="ar-JO" dirty="0"/>
          </a:p>
          <a:p>
            <a:pPr marL="0" indent="0">
              <a:buNone/>
            </a:pPr>
            <a:endParaRPr lang="en-US" dirty="0"/>
          </a:p>
        </p:txBody>
      </p:sp>
    </p:spTree>
    <p:extLst>
      <p:ext uri="{BB962C8B-B14F-4D97-AF65-F5344CB8AC3E}">
        <p14:creationId xmlns:p14="http://schemas.microsoft.com/office/powerpoint/2010/main" val="3960685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5400" b="1" dirty="0" smtClean="0"/>
              <a:t>الخاتمة:</a:t>
            </a:r>
            <a:endParaRPr lang="en-US" sz="5400" b="1" dirty="0"/>
          </a:p>
        </p:txBody>
      </p:sp>
      <p:sp>
        <p:nvSpPr>
          <p:cNvPr id="3" name="Content Placeholder 2"/>
          <p:cNvSpPr>
            <a:spLocks noGrp="1"/>
          </p:cNvSpPr>
          <p:nvPr>
            <p:ph idx="1"/>
          </p:nvPr>
        </p:nvSpPr>
        <p:spPr>
          <a:xfrm>
            <a:off x="1261872" y="1828800"/>
            <a:ext cx="6340711" cy="4351337"/>
          </a:xfrm>
        </p:spPr>
        <p:txBody>
          <a:bodyPr>
            <a:normAutofit/>
          </a:bodyPr>
          <a:lstStyle/>
          <a:p>
            <a:r>
              <a:rPr lang="ar-JO" sz="3200" dirty="0"/>
              <a:t>تحدثنا عن الأسباب والعواقب المميتة والطريقة السهلة للوقاية من السمنة. يمكن أن تحدث السمنة بسبب العديد من العوامل ويمكن أن تعرض صحتك للخطر. نحن نتمنى أن تكون قد تعلمت العديد من النقاط المهمة حول هذا الموضوع المثير للاهتمام.</a:t>
            </a:r>
            <a:endParaRPr lang="en-US" sz="3200" dirty="0"/>
          </a:p>
        </p:txBody>
      </p:sp>
      <p:pic>
        <p:nvPicPr>
          <p:cNvPr id="2050" name="Picture 2" descr="Exercise For Obesity: Over 11,538 Royalty-Free Licensable Stock Vectors &amp;  Vector Art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l="20997" r="16785" b="13026"/>
          <a:stretch/>
        </p:blipFill>
        <p:spPr bwMode="auto">
          <a:xfrm>
            <a:off x="7503459" y="1221199"/>
            <a:ext cx="2931459" cy="4413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5016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JO" sz="5400" b="1" dirty="0" smtClean="0"/>
              <a:t>الموارد:</a:t>
            </a:r>
            <a:endParaRPr lang="en-US" sz="5400" b="1" dirty="0"/>
          </a:p>
        </p:txBody>
      </p:sp>
      <p:sp>
        <p:nvSpPr>
          <p:cNvPr id="3" name="Content Placeholder 2"/>
          <p:cNvSpPr>
            <a:spLocks noGrp="1"/>
          </p:cNvSpPr>
          <p:nvPr>
            <p:ph idx="1"/>
          </p:nvPr>
        </p:nvSpPr>
        <p:spPr/>
        <p:txBody>
          <a:bodyPr>
            <a:normAutofit lnSpcReduction="10000"/>
          </a:bodyPr>
          <a:lstStyle/>
          <a:p>
            <a:r>
              <a:rPr lang="en-US" dirty="0">
                <a:hlinkClick r:id="rId2"/>
              </a:rPr>
              <a:t>https://bunean.com/u/%D9%85%D8%A7-%D9%87%D9%8A-%D8%A2%D8%AB%D8%A7%D8%B1-%D8%A7%D9%84%D8%B3%D9%85%D9%86%D8%A9-%D8%B9%D9%84%D9%89-%D8%A7%D9%84%D9%85%D8%AC%D8%AA%D9%85%D8%B9-%</a:t>
            </a:r>
            <a:r>
              <a:rPr lang="en-US" dirty="0" smtClean="0">
                <a:hlinkClick r:id="rId2"/>
              </a:rPr>
              <a:t>D9%88%D8%A7%D9%84%D9%81%D8%B1%D8%AF</a:t>
            </a:r>
            <a:endParaRPr lang="ar-JO" dirty="0" smtClean="0"/>
          </a:p>
          <a:p>
            <a:r>
              <a:rPr lang="en-US" dirty="0">
                <a:hlinkClick r:id="rId3"/>
              </a:rPr>
              <a:t>https://</a:t>
            </a:r>
            <a:r>
              <a:rPr lang="en-US" dirty="0" smtClean="0">
                <a:hlinkClick r:id="rId3"/>
              </a:rPr>
              <a:t>al-ain.com/article/6-negative-effects-in-mental-health-caused-obesity</a:t>
            </a:r>
            <a:endParaRPr lang="ar-JO" dirty="0" smtClean="0"/>
          </a:p>
          <a:p>
            <a:r>
              <a:rPr lang="en-US" dirty="0">
                <a:hlinkClick r:id="rId4"/>
              </a:rPr>
              <a:t>https://</a:t>
            </a:r>
            <a:r>
              <a:rPr lang="en-US" dirty="0" smtClean="0">
                <a:hlinkClick r:id="rId4"/>
              </a:rPr>
              <a:t>www.mayoclinic.org/ar/diseases-conditions/obesity/symptoms-causes/syc-20375742</a:t>
            </a:r>
            <a:endParaRPr lang="ar-JO" dirty="0" smtClean="0"/>
          </a:p>
          <a:p>
            <a:r>
              <a:rPr lang="en-US" dirty="0">
                <a:hlinkClick r:id="rId5"/>
              </a:rPr>
              <a:t>https://www.aljazeera.net/health/2021/11/8/%D9%85%D8%A7-%D9%87%D9%88-%D9%85%D8%B1%D8%B6-%D8%A7%D9%84%D8%B3%D9%85%D9%86%D8%A9%D8%9F-%D9%88%D9%85%D8%A7-%D8%A2%D8%AB%D8%A7%D8%B1%D9%87-%</a:t>
            </a:r>
            <a:r>
              <a:rPr lang="en-US" dirty="0" smtClean="0">
                <a:hlinkClick r:id="rId5"/>
              </a:rPr>
              <a:t>D8%A7%D9%84%D8%B5%D8%AD%D9%8A%D8%A9</a:t>
            </a:r>
            <a:endParaRPr lang="ar-JO" dirty="0" smtClean="0"/>
          </a:p>
          <a:p>
            <a:endParaRPr lang="en-US" dirty="0"/>
          </a:p>
        </p:txBody>
      </p:sp>
    </p:spTree>
    <p:extLst>
      <p:ext uri="{BB962C8B-B14F-4D97-AF65-F5344CB8AC3E}">
        <p14:creationId xmlns:p14="http://schemas.microsoft.com/office/powerpoint/2010/main" val="1139095636"/>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123</TotalTime>
  <Words>265</Words>
  <Application>Microsoft Office PowerPoint</Application>
  <PresentationFormat>Widescreen</PresentationFormat>
  <Paragraphs>37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Schoolbook</vt:lpstr>
      <vt:lpstr>Tahoma</vt:lpstr>
      <vt:lpstr>Wingdings 2</vt:lpstr>
      <vt:lpstr>View</vt:lpstr>
      <vt:lpstr>السمنه</vt:lpstr>
      <vt:lpstr>ما هي السمنة؟</vt:lpstr>
      <vt:lpstr>ما هي أسباب السمنة؟</vt:lpstr>
      <vt:lpstr>كيفية الوقاية من السمنة:</vt:lpstr>
      <vt:lpstr>آثار السمنة على الفرد</vt:lpstr>
      <vt:lpstr>الخاتمة:</vt:lpstr>
      <vt:lpstr>الموارد: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السمنه</dc:title>
  <dc:creator>LENOVO</dc:creator>
  <cp:lastModifiedBy>LENOVO</cp:lastModifiedBy>
  <cp:revision>11</cp:revision>
  <dcterms:created xsi:type="dcterms:W3CDTF">2023-05-20T15:10:04Z</dcterms:created>
  <dcterms:modified xsi:type="dcterms:W3CDTF">2023-05-20T17:13:46Z</dcterms:modified>
</cp:coreProperties>
</file>