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"/>
        <c:holeSize val="88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Google Shape;3077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8" name="Google Shape;3078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9" name="Google Shape;3079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0" name="Google Shape;3080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1" name="Google Shape;3081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2" name="Google Shape;3082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3" name="Google Shape;3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4" name="Google Shape;316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" name="Google Shape;3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4" name="Google Shape;31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5" name="Google Shape;317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" name="Google Shape;31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1" name="Google Shape;31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2" name="Google Shape;318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8" name="Google Shape;3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9" name="Google Shape;3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0" name="Google Shape;3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" name="Google Shape;31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8" name="Google Shape;3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" name="Google Shape;320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5" name="Google Shape;3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Google Shape;321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2" name="Google Shape;32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8" name="Google Shape;3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19" name="Google Shape;321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0" name="Google Shape;322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Google Shape;3091;p2"/>
          <p:cNvSpPr/>
          <p:nvPr/>
        </p:nvSpPr>
        <p:spPr>
          <a:xfrm>
            <a:off x="231140" y="243840"/>
            <a:ext cx="11724600" cy="637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2" name="Google Shape;3092;p2"/>
          <p:cNvSpPr txBox="1">
            <a:spLocks noGrp="1"/>
          </p:cNvSpPr>
          <p:nvPr>
            <p:ph type="ctrTitle"/>
          </p:nvPr>
        </p:nvSpPr>
        <p:spPr>
          <a:xfrm>
            <a:off x="1109980" y="882376"/>
            <a:ext cx="99669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sz="7200" b="1" cap="none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3" name="Google Shape;3093;p2"/>
          <p:cNvSpPr txBox="1">
            <a:spLocks noGrp="1"/>
          </p:cNvSpPr>
          <p:nvPr>
            <p:ph type="subTitle" idx="1"/>
          </p:nvPr>
        </p:nvSpPr>
        <p:spPr>
          <a:xfrm>
            <a:off x="1709530" y="3869634"/>
            <a:ext cx="8767800" cy="13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>
            <a:endParaRPr/>
          </a:p>
        </p:txBody>
      </p:sp>
      <p:sp>
        <p:nvSpPr>
          <p:cNvPr id="3094" name="Google Shape;3094;p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5" name="Google Shape;3095;p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6" name="Google Shape;3096;p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097" name="Google Shape;3097;p2"/>
          <p:cNvCxnSpPr/>
          <p:nvPr/>
        </p:nvCxnSpPr>
        <p:spPr>
          <a:xfrm>
            <a:off x="1978660" y="3733800"/>
            <a:ext cx="8229600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Google Shape;3151;p1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2" name="Google Shape;3152;p11"/>
          <p:cNvSpPr txBox="1">
            <a:spLocks noGrp="1"/>
          </p:cNvSpPr>
          <p:nvPr>
            <p:ph type="body" idx="1"/>
          </p:nvPr>
        </p:nvSpPr>
        <p:spPr>
          <a:xfrm rot="5400000">
            <a:off x="4060071" y="-859800"/>
            <a:ext cx="4038600" cy="9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3153" name="Google Shape;3153;p1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4" name="Google Shape;3154;p1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5" name="Google Shape;3155;p1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Google Shape;3157;p12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8" name="Google Shape;3158;p12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3159" name="Google Shape;3159;p12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0" name="Google Shape;3160;p12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1" name="Google Shape;3161;p12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Google Shape;3099;p3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0" name="Google Shape;3100;p3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30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3101" name="Google Shape;3101;p3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2" name="Google Shape;3102;p3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3" name="Google Shape;3103;p3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Google Shape;3105;p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6" name="Google Shape;3106;p4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5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107" name="Google Shape;3107;p4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5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108" name="Google Shape;3108;p4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9" name="Google Shape;3109;p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0" name="Google Shape;3110;p4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Google Shape;3112;p5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00" cy="29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  <a:defRPr sz="7200" b="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3" name="Google Shape;3113;p5"/>
          <p:cNvSpPr txBox="1">
            <a:spLocks noGrp="1"/>
          </p:cNvSpPr>
          <p:nvPr>
            <p:ph type="body" idx="1"/>
          </p:nvPr>
        </p:nvSpPr>
        <p:spPr>
          <a:xfrm>
            <a:off x="1709928" y="4154520"/>
            <a:ext cx="8769000" cy="13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14" name="Google Shape;3114;p5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5" name="Google Shape;3115;p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6" name="Google Shape;3116;p5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117" name="Google Shape;3117;p5"/>
          <p:cNvCxnSpPr/>
          <p:nvPr/>
        </p:nvCxnSpPr>
        <p:spPr>
          <a:xfrm>
            <a:off x="1981200" y="4020408"/>
            <a:ext cx="8229600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Google Shape;3119;p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0" name="Google Shape;3120;p6"/>
          <p:cNvSpPr txBox="1">
            <a:spLocks noGrp="1"/>
          </p:cNvSpPr>
          <p:nvPr>
            <p:ph type="body" idx="1"/>
          </p:nvPr>
        </p:nvSpPr>
        <p:spPr>
          <a:xfrm>
            <a:off x="1143000" y="2001511"/>
            <a:ext cx="47550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121" name="Google Shape;3121;p6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50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122" name="Google Shape;3122;p6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5000" cy="7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3123" name="Google Shape;3123;p6"/>
          <p:cNvSpPr txBox="1">
            <a:spLocks noGrp="1"/>
          </p:cNvSpPr>
          <p:nvPr>
            <p:ph type="body" idx="4"/>
          </p:nvPr>
        </p:nvSpPr>
        <p:spPr>
          <a:xfrm>
            <a:off x="6269173" y="2719322"/>
            <a:ext cx="4755000" cy="33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marL="91440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marL="137160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marL="228600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marL="274320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marL="320040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marL="365760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marL="411480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>
            <a:endParaRPr/>
          </a:p>
        </p:txBody>
      </p:sp>
      <p:sp>
        <p:nvSpPr>
          <p:cNvPr id="3124" name="Google Shape;3124;p6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5" name="Google Shape;3125;p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6" name="Google Shape;3126;p6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8" name="Google Shape;3128;p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9" name="Google Shape;3129;p7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0" name="Google Shape;3130;p7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1" name="Google Shape;3131;p7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" name="Google Shape;3133;p8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4" name="Google Shape;3134;p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5" name="Google Shape;3135;p8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7" name="Google Shape;3137;p9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8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8" name="Google Shape;3138;p9"/>
          <p:cNvSpPr txBox="1">
            <a:spLocks noGrp="1"/>
          </p:cNvSpPr>
          <p:nvPr>
            <p:ph type="body" idx="1"/>
          </p:nvPr>
        </p:nvSpPr>
        <p:spPr>
          <a:xfrm>
            <a:off x="5852159" y="1097280"/>
            <a:ext cx="5212200" cy="46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11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marL="914400" lvl="1" indent="-37084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marL="1371600" lvl="2" indent="-35051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marL="182880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marL="274320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marL="320040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marL="365760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marL="411480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39" name="Google Shape;3139;p9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140" name="Google Shape;3140;p9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1" name="Google Shape;3141;p9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2" name="Google Shape;3142;p9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4" name="Google Shape;3144;p10"/>
          <p:cNvSpPr txBox="1">
            <a:spLocks noGrp="1"/>
          </p:cNvSpPr>
          <p:nvPr>
            <p:ph type="title"/>
          </p:nvPr>
        </p:nvSpPr>
        <p:spPr>
          <a:xfrm>
            <a:off x="1143000" y="1097280"/>
            <a:ext cx="3931800" cy="17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sz="4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5" name="Google Shape;3145;p10"/>
          <p:cNvSpPr>
            <a:spLocks noGrp="1"/>
          </p:cNvSpPr>
          <p:nvPr>
            <p:ph type="pic" idx="2"/>
          </p:nvPr>
        </p:nvSpPr>
        <p:spPr>
          <a:xfrm>
            <a:off x="5413248" y="1069847"/>
            <a:ext cx="6099000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3146" name="Google Shape;3146;p10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800" cy="28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marL="91440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147" name="Google Shape;3147;p10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8" name="Google Shape;3148;p1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9" name="Google Shape;3149;p10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Google Shape;3084;p1"/>
          <p:cNvSpPr/>
          <p:nvPr/>
        </p:nvSpPr>
        <p:spPr>
          <a:xfrm>
            <a:off x="231140" y="243840"/>
            <a:ext cx="11724600" cy="637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5" name="Google Shape;3085;p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sz="44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86" name="Google Shape;3086;p1"/>
          <p:cNvSpPr txBox="1">
            <a:spLocks noGrp="1"/>
          </p:cNvSpPr>
          <p:nvPr>
            <p:ph type="body" idx="1"/>
          </p:nvPr>
        </p:nvSpPr>
        <p:spPr>
          <a:xfrm>
            <a:off x="1143000" y="2057400"/>
            <a:ext cx="98730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03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sz="2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0987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09879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87" name="Google Shape;3087;p1"/>
          <p:cNvSpPr txBox="1">
            <a:spLocks noGrp="1"/>
          </p:cNvSpPr>
          <p:nvPr>
            <p:ph type="dt" idx="10"/>
          </p:nvPr>
        </p:nvSpPr>
        <p:spPr>
          <a:xfrm>
            <a:off x="1142996" y="6223828"/>
            <a:ext cx="232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88" name="Google Shape;3088;p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089" name="Google Shape;3089;p1"/>
          <p:cNvSpPr txBox="1">
            <a:spLocks noGrp="1"/>
          </p:cNvSpPr>
          <p:nvPr>
            <p:ph type="sldNum" idx="12"/>
          </p:nvPr>
        </p:nvSpPr>
        <p:spPr>
          <a:xfrm>
            <a:off x="9329530" y="6223828"/>
            <a:ext cx="170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7" name="Google Shape;3167;p13"/>
          <p:cNvCxnSpPr/>
          <p:nvPr/>
        </p:nvCxnSpPr>
        <p:spPr>
          <a:xfrm>
            <a:off x="1978660" y="5462458"/>
            <a:ext cx="8229600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168" name="Google Shape;3168;p13"/>
          <p:cNvSpPr txBox="1">
            <a:spLocks noGrp="1"/>
          </p:cNvSpPr>
          <p:nvPr>
            <p:ph type="ctrTitle"/>
          </p:nvPr>
        </p:nvSpPr>
        <p:spPr>
          <a:xfrm>
            <a:off x="1109980" y="4206240"/>
            <a:ext cx="9966900" cy="13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orbel"/>
              <a:buNone/>
            </a:pPr>
            <a:r>
              <a:rPr lang="en-US">
                <a:solidFill>
                  <a:srgbClr val="FFFF00"/>
                </a:solidFill>
              </a:rPr>
              <a:t>LA CITADELLE D'AMMAN</a:t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169" name="Google Shape;3169;p13"/>
          <p:cNvSpPr txBox="1">
            <a:spLocks noGrp="1"/>
          </p:cNvSpPr>
          <p:nvPr>
            <p:ph type="subTitle" idx="1"/>
          </p:nvPr>
        </p:nvSpPr>
        <p:spPr>
          <a:xfrm>
            <a:off x="1709530" y="5598293"/>
            <a:ext cx="8767800" cy="5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>
                <a:solidFill>
                  <a:srgbClr val="FFFF00"/>
                </a:solidFill>
              </a:rPr>
              <a:t>Samir Malky, Mohammed Al Radaideh, Rashed Khzouz</a:t>
            </a:r>
            <a:endParaRPr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</a:pPr>
            <a:endParaRPr sz="2000">
              <a:solidFill>
                <a:srgbClr val="FFFF00"/>
              </a:solidFill>
            </a:endParaRPr>
          </a:p>
        </p:txBody>
      </p:sp>
      <p:pic>
        <p:nvPicPr>
          <p:cNvPr id="3170" name="Google Shape;3170;p13" descr="أفضل 7 أنشطة في جبل القلعة في عمان الاردن - رحلاتك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8547" y="307407"/>
            <a:ext cx="5483049" cy="340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1" name="Google Shape;3171;p13" descr="أفضل 7 أنشطة في جبل القلعة في عمان الاردن - رحلاتك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1360" y="307407"/>
            <a:ext cx="5372100" cy="336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Google Shape;3177;p14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66930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orbel"/>
              <a:buNone/>
            </a:pP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br>
              <a:rPr lang="en-US" sz="3100"/>
            </a:br>
            <a:r>
              <a:rPr lang="en-US" sz="3600" b="1"/>
              <a:t>La citadelle d'Amman est un site </a:t>
            </a:r>
            <a:br>
              <a:rPr lang="en-US" sz="3600" b="1"/>
            </a:br>
            <a:r>
              <a:rPr lang="en-US" sz="3600" b="1"/>
              <a:t>archéologique ancien situé au cœur d'Amman,</a:t>
            </a:r>
            <a:br>
              <a:rPr lang="en-US" sz="3600" b="1"/>
            </a:br>
            <a:r>
              <a:rPr lang="en-US" sz="3600" b="1"/>
              <a:t> en Jordanie.</a:t>
            </a:r>
            <a:br>
              <a:rPr lang="en-US" sz="5300"/>
            </a:br>
            <a:endParaRPr sz="5300"/>
          </a:p>
        </p:txBody>
      </p:sp>
      <p:pic>
        <p:nvPicPr>
          <p:cNvPr id="3178" name="Google Shape;3178;p14" descr="أفضل 7 أنشطة في جبل القلعة في عمان الاردن - رحلاتك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23760" y="213360"/>
            <a:ext cx="4750800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" name="Google Shape;3184;p15"/>
          <p:cNvSpPr txBox="1">
            <a:spLocks noGrp="1"/>
          </p:cNvSpPr>
          <p:nvPr>
            <p:ph type="title"/>
          </p:nvPr>
        </p:nvSpPr>
        <p:spPr>
          <a:xfrm>
            <a:off x="789709" y="1537854"/>
            <a:ext cx="102288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orbel"/>
              <a:buNone/>
            </a:pPr>
            <a:r>
              <a:rPr lang="en-US" sz="3200" b="1"/>
              <a:t>Il comprend les ruines de diverses structures datant des périodes romaine, byzantine et islamique, notamment le temple d'Hercule, le palais omeyyade et l'église byzantine.</a:t>
            </a:r>
            <a:br>
              <a:rPr lang="en-US" sz="3200" b="1"/>
            </a:br>
            <a:endParaRPr sz="3200" b="1"/>
          </a:p>
        </p:txBody>
      </p:sp>
      <p:graphicFrame>
        <p:nvGraphicFramePr>
          <p:cNvPr id="3185" name="Google Shape;3185;p15" descr="Donut Graph"/>
          <p:cNvGraphicFramePr/>
          <p:nvPr/>
        </p:nvGraphicFramePr>
        <p:xfrm>
          <a:off x="1388225" y="2701636"/>
          <a:ext cx="8403475" cy="364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86" name="Google Shape;3186;p15" descr="القصر الأموي في جبل القلعة في عمان ، من اهم الاماكن السياحية في عمان الادرن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8225" y="2701636"/>
            <a:ext cx="4567844" cy="3208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" name="Google Shape;3192;p16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3193" name="Google Shape;3193;p16" descr="ممشى أثري في جبل القلعة في عمان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96644" y="2515099"/>
            <a:ext cx="4754700" cy="31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4" name="Google Shape;3194;p16"/>
          <p:cNvSpPr txBox="1">
            <a:spLocks noGrp="1"/>
          </p:cNvSpPr>
          <p:nvPr>
            <p:ph type="body" idx="2"/>
          </p:nvPr>
        </p:nvSpPr>
        <p:spPr>
          <a:xfrm>
            <a:off x="6267796" y="2236125"/>
            <a:ext cx="4883400" cy="3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sp>
        <p:nvSpPr>
          <p:cNvPr id="3195" name="Google Shape;3195;p16"/>
          <p:cNvSpPr/>
          <p:nvPr/>
        </p:nvSpPr>
        <p:spPr>
          <a:xfrm>
            <a:off x="355144" y="2057400"/>
            <a:ext cx="5847900" cy="30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rPr>
              <a:t>La montagne de la citadelle est considérée comme le plus haut sommet d'Amman, et c'est l'un des lieux touristiques les plus importants de Jordanie visité par les tourists.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" name="Google Shape;3200;p17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sp>
        <p:nvSpPr>
          <p:cNvPr id="3201" name="Google Shape;3201;p17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5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1">
                <a:latin typeface="Corbel"/>
                <a:ea typeface="Corbel"/>
                <a:cs typeface="Corbel"/>
                <a:sym typeface="Corbel"/>
              </a:rPr>
              <a:t>La montagne de la Citadelle surplombe également l'amphithéâtre romain, l'un des plus grands théâtres de Jordanie.</a:t>
            </a:r>
            <a:endParaRPr/>
          </a:p>
          <a:p>
            <a:pPr marL="228600" lvl="0" indent="-711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</a:pPr>
            <a:endParaRPr/>
          </a:p>
        </p:txBody>
      </p:sp>
      <p:pic>
        <p:nvPicPr>
          <p:cNvPr id="3202" name="Google Shape;3202;p17" descr="Local Guides Connect - من اعلى جبل القلعة في وسط البلد في عمان الاردن  #yo... - Local Guides Connec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83853" y="2057400"/>
            <a:ext cx="3627600" cy="40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7" name="Google Shape;3207;p1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sp>
        <p:nvSpPr>
          <p:cNvPr id="3208" name="Google Shape;3208;p18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5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1">
                <a:latin typeface="Corbel"/>
                <a:ea typeface="Corbel"/>
                <a:cs typeface="Corbel"/>
                <a:sym typeface="Corbel"/>
              </a:rPr>
              <a:t>L'amphithéâtre peut accueillir 6 000 spectateurs. Le visiteur peut imaginer la montagne de la Citadelle et l'amphithéâtre romain derrière elle.</a:t>
            </a:r>
            <a:endParaRPr/>
          </a:p>
          <a:p>
            <a:pPr marL="228600" lvl="0" indent="-203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None/>
            </a:pPr>
            <a:endParaRPr sz="3200" b="1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209" name="Google Shape;3209;p18" descr="أهم الأماكن للزيارة في جبل القلعة.. موطن لأعرق الحضارات في قلب العاصمة  الأردنية عمان | طقس العرب | طقس العرب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67450" y="2356790"/>
            <a:ext cx="4754700" cy="34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4" name="Google Shape;3214;p1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/>
          </a:p>
        </p:txBody>
      </p:sp>
      <p:sp>
        <p:nvSpPr>
          <p:cNvPr id="3215" name="Google Shape;3215;p19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5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1">
                <a:latin typeface="Corbel"/>
                <a:ea typeface="Corbel"/>
                <a:cs typeface="Corbel"/>
                <a:sym typeface="Corbel"/>
              </a:rPr>
              <a:t>La montagne de la citadelle surplombe également la vieille ville d'Amman. Après la visite, vous pourrez vous rendre dans la vieille ville et profiter de son atmosphère.</a:t>
            </a:r>
            <a:endParaRPr/>
          </a:p>
          <a:p>
            <a:pPr marL="228600" lvl="0" indent="-2032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None/>
            </a:pPr>
            <a:endParaRPr sz="3200" b="1"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216" name="Google Shape;3216;p19" descr="جبل القلعة - ويكيبيديا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965960"/>
            <a:ext cx="4754700" cy="369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2" name="Google Shape;3222;p20"/>
          <p:cNvSpPr/>
          <p:nvPr/>
        </p:nvSpPr>
        <p:spPr>
          <a:xfrm>
            <a:off x="231140" y="243840"/>
            <a:ext cx="11724600" cy="637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3" name="Google Shape;3223;p20"/>
          <p:cNvSpPr txBox="1">
            <a:spLocks noGrp="1"/>
          </p:cNvSpPr>
          <p:nvPr>
            <p:ph type="title"/>
          </p:nvPr>
        </p:nvSpPr>
        <p:spPr>
          <a:xfrm>
            <a:off x="6096000" y="609600"/>
            <a:ext cx="50388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3224" name="Google Shape;3224;p20"/>
          <p:cNvSpPr/>
          <p:nvPr/>
        </p:nvSpPr>
        <p:spPr>
          <a:xfrm>
            <a:off x="228600" y="243840"/>
            <a:ext cx="11724600" cy="6378000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25" name="Google Shape;3225;p20" descr="موقع خبرني : جبل القلعة - وسيم النوباني : صورة رقم : 165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79329" y="2057400"/>
            <a:ext cx="22722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6" name="Google Shape;3226;p20"/>
          <p:cNvSpPr/>
          <p:nvPr/>
        </p:nvSpPr>
        <p:spPr>
          <a:xfrm>
            <a:off x="2465354" y="2949059"/>
            <a:ext cx="2765400" cy="14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1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Merc</a:t>
            </a:r>
            <a:r>
              <a:rPr lang="en-US" sz="6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i</a:t>
            </a:r>
            <a:endParaRPr sz="200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Widescreen</PresentationFormat>
  <Paragraphs>15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Corbel</vt:lpstr>
      <vt:lpstr>Basis</vt:lpstr>
      <vt:lpstr>LA CITADELLE D'AMMAN</vt:lpstr>
      <vt:lpstr>                   La citadelle d'Amman est un site  archéologique ancien situé au cœur d'Amman,  en Jordanie. </vt:lpstr>
      <vt:lpstr>Il comprend les ruines de diverses structures datant des périodes romaine, byzantine et islamique, notamment le temple d'Hercule, le palais omeyyade et l'église byzantine. 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CITADELLE D'AMMAN</dc:title>
  <dc:creator>Hadi Al-Radaideh</dc:creator>
  <cp:lastModifiedBy>Hadi Al-Radaideh</cp:lastModifiedBy>
  <cp:revision>1</cp:revision>
  <dcterms:modified xsi:type="dcterms:W3CDTF">2023-05-20T16:37:56Z</dcterms:modified>
</cp:coreProperties>
</file>