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9" r:id="rId3"/>
    <p:sldId id="264" r:id="rId4"/>
    <p:sldId id="260" r:id="rId5"/>
    <p:sldId id="267" r:id="rId6"/>
    <p:sldId id="266" r:id="rId7"/>
    <p:sldId id="268" r:id="rId8"/>
    <p:sldId id="262"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96372B-159D-4C52-BBF8-86B57E6861AA}" type="datetimeFigureOut">
              <a:rPr lang="en-US" smtClean="0"/>
              <a:t>5/20/2023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11669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1726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96372B-159D-4C52-BBF8-86B57E6861AA}" type="datetimeFigureOut">
              <a:rPr lang="en-US" smtClean="0"/>
              <a:t>5/20/2023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257851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68853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6543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96372B-159D-4C52-BBF8-86B57E6861AA}" type="datetimeFigureOut">
              <a:rPr lang="en-US" smtClean="0"/>
              <a:t>5/20/2023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419171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96372B-159D-4C52-BBF8-86B57E6861AA}"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36929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96372B-159D-4C52-BBF8-86B57E6861AA}"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0896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96372B-159D-4C52-BBF8-86B57E6861AA}"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15480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372B-159D-4C52-BBF8-86B57E6861AA}"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98168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96372B-159D-4C52-BBF8-86B57E6861AA}" type="datetimeFigureOut">
              <a:rPr lang="en-US" smtClean="0"/>
              <a:t>5/20/2023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404214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00768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96372B-159D-4C52-BBF8-86B57E6861AA}" type="datetimeFigureOut">
              <a:rPr lang="en-US" smtClean="0"/>
              <a:t>5/20/2023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C158FA7-8243-49C3-B13A-A76A7AB59B1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911277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teaching-wiki/bullyi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5000">
              <a:schemeClr val="accent4">
                <a:lumMod val="60000"/>
                <a:lumOff val="40000"/>
              </a:schemeClr>
            </a:gs>
            <a:gs pos="79000">
              <a:schemeClr val="accent4">
                <a:lumMod val="40000"/>
                <a:lumOff val="60000"/>
              </a:schemeClr>
            </a:gs>
            <a:gs pos="24000">
              <a:srgbClr val="FCDAA2"/>
            </a:gs>
            <a:gs pos="100000">
              <a:schemeClr val="accent2">
                <a:lumMod val="40000"/>
                <a:lumOff val="60000"/>
              </a:schemeClr>
            </a:gs>
          </a:gsLst>
          <a:lin ang="108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67787"/>
          </a:xfrm>
          <a:prstGeom prst="rect">
            <a:avLst/>
          </a:prstGeom>
        </p:spPr>
      </p:pic>
      <p:sp>
        <p:nvSpPr>
          <p:cNvPr id="2" name="Title 1">
            <a:extLst>
              <a:ext uri="{FF2B5EF4-FFF2-40B4-BE49-F238E27FC236}">
                <a16:creationId xmlns:a16="http://schemas.microsoft.com/office/drawing/2014/main" id="{B1685878-56DB-5163-2213-AA64590E8178}"/>
              </a:ext>
            </a:extLst>
          </p:cNvPr>
          <p:cNvSpPr>
            <a:spLocks noGrp="1"/>
          </p:cNvSpPr>
          <p:nvPr>
            <p:ph type="ctrTitle"/>
          </p:nvPr>
        </p:nvSpPr>
        <p:spPr>
          <a:xfrm>
            <a:off x="1524000" y="406400"/>
            <a:ext cx="9144000" cy="2387600"/>
          </a:xfrm>
        </p:spPr>
        <p:txBody>
          <a:bodyPr>
            <a:normAutofit/>
          </a:bodyPr>
          <a:lstStyle/>
          <a:p>
            <a:pPr algn="ctr"/>
            <a:r>
              <a:rPr lang="en-GB" sz="9600" dirty="0">
                <a:solidFill>
                  <a:schemeClr val="accent6">
                    <a:lumMod val="75000"/>
                  </a:schemeClr>
                </a:solidFill>
                <a:latin typeface="Sylfaen" panose="010A0502050306030303" pitchFamily="18" charset="0"/>
              </a:rPr>
              <a:t>Bullying</a:t>
            </a:r>
            <a:endParaRPr lang="en-US" sz="9600" dirty="0">
              <a:solidFill>
                <a:schemeClr val="accent6">
                  <a:lumMod val="75000"/>
                </a:schemeClr>
              </a:solidFill>
              <a:latin typeface="Sylfaen" panose="010A0502050306030303" pitchFamily="18" charset="0"/>
            </a:endParaRPr>
          </a:p>
        </p:txBody>
      </p:sp>
      <p:sp>
        <p:nvSpPr>
          <p:cNvPr id="3" name="Subtitle 2">
            <a:extLst>
              <a:ext uri="{FF2B5EF4-FFF2-40B4-BE49-F238E27FC236}">
                <a16:creationId xmlns:a16="http://schemas.microsoft.com/office/drawing/2014/main" id="{A17E7B06-D970-AEC8-356E-799B86A6DA25}"/>
              </a:ext>
            </a:extLst>
          </p:cNvPr>
          <p:cNvSpPr>
            <a:spLocks noGrp="1"/>
          </p:cNvSpPr>
          <p:nvPr>
            <p:ph type="subTitle" idx="1"/>
          </p:nvPr>
        </p:nvSpPr>
        <p:spPr>
          <a:xfrm>
            <a:off x="1524000" y="2630818"/>
            <a:ext cx="9144000" cy="1655762"/>
          </a:xfrm>
        </p:spPr>
        <p:txBody>
          <a:bodyPr/>
          <a:lstStyle/>
          <a:p>
            <a:r>
              <a:rPr lang="en-GB" sz="1800" dirty="0">
                <a:solidFill>
                  <a:schemeClr val="accent6">
                    <a:lumMod val="50000"/>
                  </a:schemeClr>
                </a:solidFill>
              </a:rPr>
              <a:t>By: Natalie Mansour, Haya baqleh, reena abuzalaf 6a</a:t>
            </a:r>
          </a:p>
          <a:p>
            <a:endParaRPr lang="en-US" dirty="0"/>
          </a:p>
        </p:txBody>
      </p:sp>
      <p:sp>
        <p:nvSpPr>
          <p:cNvPr id="4" name="TextBox 3">
            <a:extLst>
              <a:ext uri="{FF2B5EF4-FFF2-40B4-BE49-F238E27FC236}">
                <a16:creationId xmlns:a16="http://schemas.microsoft.com/office/drawing/2014/main" id="{1C5A34A6-DE6A-27AE-F755-D87735964106}"/>
              </a:ext>
            </a:extLst>
          </p:cNvPr>
          <p:cNvSpPr txBox="1"/>
          <p:nvPr/>
        </p:nvSpPr>
        <p:spPr>
          <a:xfrm>
            <a:off x="874645" y="4286580"/>
            <a:ext cx="8995989" cy="2308324"/>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2">
                    <a:lumMod val="75000"/>
                  </a:schemeClr>
                </a:solidFill>
                <a:hlinkClick r:id="rId3"/>
              </a:rPr>
              <a:t>https://www.twinkl.co.uk/teaching-wiki/bullying</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hlinkClick r:id="rId4"/>
              </a:rPr>
              <a:t>https://www.bullyzero.org.au/statistics-and-figures</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hlinkClick r:id="rId4"/>
              </a:rPr>
              <a:t>https://newsroom.unsw.edu.au/news/health/kids-autism-spectrum-experience-more-bullying</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hlinkClick r:id="rId4"/>
              </a:rPr>
              <a:t>https://www.stopbullying.gov/cyberbullying/what-is-it</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hlinkClick r:id="rId4"/>
              </a:rPr>
              <a:t>https://www.positiveaction.net/blog/social-bullying</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hlinkClick r:id="rId4"/>
              </a:rPr>
              <a:t>https://www.yourlifeyourvoice.org/Pages/Social-Bullying.aspx</a:t>
            </a:r>
            <a:endParaRPr lang="en-US" dirty="0">
              <a:solidFill>
                <a:schemeClr val="tx2">
                  <a:lumMod val="75000"/>
                </a:schemeClr>
              </a:solidFill>
            </a:endParaRPr>
          </a:p>
          <a:p>
            <a:pPr marL="285750" indent="-285750">
              <a:buFont typeface="Arial" panose="020B0604020202020204" pitchFamily="34" charset="0"/>
              <a:buChar char="•"/>
            </a:pPr>
            <a:endParaRPr lang="en-US" dirty="0"/>
          </a:p>
          <a:p>
            <a:endParaRPr lang="en-US" dirty="0"/>
          </a:p>
        </p:txBody>
      </p:sp>
      <p:sp>
        <p:nvSpPr>
          <p:cNvPr id="5" name="TextBox 4">
            <a:extLst>
              <a:ext uri="{FF2B5EF4-FFF2-40B4-BE49-F238E27FC236}">
                <a16:creationId xmlns:a16="http://schemas.microsoft.com/office/drawing/2014/main" id="{901E59F3-8814-5077-4871-F9ACC125A058}"/>
              </a:ext>
            </a:extLst>
          </p:cNvPr>
          <p:cNvSpPr txBox="1"/>
          <p:nvPr/>
        </p:nvSpPr>
        <p:spPr>
          <a:xfrm>
            <a:off x="874645" y="3790122"/>
            <a:ext cx="1097608" cy="369332"/>
          </a:xfrm>
          <a:prstGeom prst="rect">
            <a:avLst/>
          </a:prstGeom>
          <a:noFill/>
        </p:spPr>
        <p:txBody>
          <a:bodyPr wrap="none" rtlCol="0">
            <a:spAutoFit/>
          </a:bodyPr>
          <a:lstStyle/>
          <a:p>
            <a:r>
              <a:rPr lang="en-GB" dirty="0">
                <a:solidFill>
                  <a:srgbClr val="FF0000"/>
                </a:solidFill>
                <a:highlight>
                  <a:srgbClr val="FFFF00"/>
                </a:highlight>
              </a:rPr>
              <a:t>resources</a:t>
            </a:r>
            <a:endParaRPr lang="en-US" dirty="0">
              <a:solidFill>
                <a:srgbClr val="FF0000"/>
              </a:solidFill>
              <a:highlight>
                <a:srgbClr val="FFFF00"/>
              </a:highlight>
            </a:endParaRPr>
          </a:p>
        </p:txBody>
      </p:sp>
    </p:spTree>
    <p:extLst>
      <p:ext uri="{BB962C8B-B14F-4D97-AF65-F5344CB8AC3E}">
        <p14:creationId xmlns:p14="http://schemas.microsoft.com/office/powerpoint/2010/main" val="139619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394"/>
            <a:ext cx="12193057" cy="6870787"/>
          </a:xfrm>
          <a:prstGeom prst="rect">
            <a:avLst/>
          </a:prstGeom>
        </p:spPr>
      </p:pic>
      <p:pic>
        <p:nvPicPr>
          <p:cNvPr id="5" name="Content Placeholder 4">
            <a:extLst>
              <a:ext uri="{FF2B5EF4-FFF2-40B4-BE49-F238E27FC236}">
                <a16:creationId xmlns:a16="http://schemas.microsoft.com/office/drawing/2014/main" id="{298A48CA-D00D-D421-7936-B7E0EC6999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973" b="7698"/>
          <a:stretch/>
        </p:blipFill>
        <p:spPr>
          <a:xfrm>
            <a:off x="292231" y="591661"/>
            <a:ext cx="7334054" cy="5856273"/>
          </a:xfrm>
        </p:spPr>
      </p:pic>
      <p:sp>
        <p:nvSpPr>
          <p:cNvPr id="7" name="TextBox 6">
            <a:extLst>
              <a:ext uri="{FF2B5EF4-FFF2-40B4-BE49-F238E27FC236}">
                <a16:creationId xmlns:a16="http://schemas.microsoft.com/office/drawing/2014/main" id="{A490994F-D3B3-3EEE-BB6B-55ED49D80BB8}"/>
              </a:ext>
            </a:extLst>
          </p:cNvPr>
          <p:cNvSpPr txBox="1"/>
          <p:nvPr/>
        </p:nvSpPr>
        <p:spPr>
          <a:xfrm>
            <a:off x="3405809" y="14939"/>
            <a:ext cx="6096000" cy="369332"/>
          </a:xfrm>
          <a:prstGeom prst="rect">
            <a:avLst/>
          </a:prstGeom>
          <a:noFill/>
        </p:spPr>
        <p:txBody>
          <a:bodyPr wrap="square">
            <a:spAutoFit/>
          </a:bodyPr>
          <a:lstStyle/>
          <a:p>
            <a:r>
              <a:rPr lang="en-US" dirty="0">
                <a:hlinkClick r:id="rId4"/>
              </a:rPr>
              <a:t>https://www.youtube.com/watch?v=iFlrCuSyhvU</a:t>
            </a:r>
            <a:endParaRPr lang="en-US" dirty="0"/>
          </a:p>
        </p:txBody>
      </p:sp>
      <p:sp>
        <p:nvSpPr>
          <p:cNvPr id="4" name="Rectangle 3"/>
          <p:cNvSpPr/>
          <p:nvPr/>
        </p:nvSpPr>
        <p:spPr>
          <a:xfrm>
            <a:off x="7733218" y="591661"/>
            <a:ext cx="4494954" cy="2585323"/>
          </a:xfrm>
          <a:prstGeom prst="rect">
            <a:avLst/>
          </a:prstGeom>
        </p:spPr>
        <p:txBody>
          <a:bodyPr wrap="square">
            <a:spAutoFit/>
          </a:bodyPr>
          <a:lstStyle/>
          <a:p>
            <a:pPr lvl="0">
              <a:buFont typeface="Arial" panose="020B0604020202020204" pitchFamily="34" charset="0"/>
              <a:buChar char="•"/>
            </a:pPr>
            <a:r>
              <a:rPr lang="en-US" b="1" dirty="0">
                <a:solidFill>
                  <a:srgbClr val="3C3C3B"/>
                </a:solidFill>
                <a:latin typeface="Glober"/>
              </a:rPr>
              <a:t>Physical bullying</a:t>
            </a:r>
            <a:r>
              <a:rPr lang="en-US" dirty="0">
                <a:solidFill>
                  <a:srgbClr val="3C3C3B"/>
                </a:solidFill>
                <a:latin typeface="Glober"/>
              </a:rPr>
              <a:t> — using violence to cause physical harm</a:t>
            </a:r>
          </a:p>
          <a:p>
            <a:pPr lvl="0">
              <a:buFont typeface="Arial" panose="020B0604020202020204" pitchFamily="34" charset="0"/>
              <a:buChar char="•"/>
            </a:pPr>
            <a:r>
              <a:rPr lang="en-US" b="1" dirty="0">
                <a:solidFill>
                  <a:srgbClr val="3C3C3B"/>
                </a:solidFill>
                <a:latin typeface="Glober"/>
              </a:rPr>
              <a:t>Verbal bullying</a:t>
            </a:r>
            <a:r>
              <a:rPr lang="en-US" dirty="0">
                <a:solidFill>
                  <a:srgbClr val="3C3C3B"/>
                </a:solidFill>
                <a:latin typeface="Glober"/>
              </a:rPr>
              <a:t> — using words to cause emotional harm</a:t>
            </a:r>
          </a:p>
          <a:p>
            <a:pPr lvl="0">
              <a:buFont typeface="Arial" panose="020B0604020202020204" pitchFamily="34" charset="0"/>
              <a:buChar char="•"/>
            </a:pPr>
            <a:r>
              <a:rPr lang="en-US" b="1" dirty="0">
                <a:solidFill>
                  <a:srgbClr val="3C3C3B"/>
                </a:solidFill>
                <a:latin typeface="Glober"/>
              </a:rPr>
              <a:t>Social bullying</a:t>
            </a:r>
            <a:r>
              <a:rPr lang="en-US" dirty="0">
                <a:solidFill>
                  <a:srgbClr val="3C3C3B"/>
                </a:solidFill>
                <a:latin typeface="Glober"/>
              </a:rPr>
              <a:t> — using various means to damage the victim’s social reputation or relationships</a:t>
            </a:r>
          </a:p>
          <a:p>
            <a:pPr lvl="0">
              <a:buFont typeface="Arial" panose="020B0604020202020204" pitchFamily="34" charset="0"/>
              <a:buChar char="•"/>
            </a:pPr>
            <a:r>
              <a:rPr lang="en-US" b="1" dirty="0">
                <a:solidFill>
                  <a:srgbClr val="3C3C3B"/>
                </a:solidFill>
                <a:latin typeface="Glober"/>
              </a:rPr>
              <a:t>Cyberbullying</a:t>
            </a:r>
            <a:r>
              <a:rPr lang="en-US" dirty="0">
                <a:solidFill>
                  <a:srgbClr val="3C3C3B"/>
                </a:solidFill>
                <a:latin typeface="Glober"/>
              </a:rPr>
              <a:t> — using digital means to bully</a:t>
            </a:r>
          </a:p>
          <a:p>
            <a:pPr lvl="0"/>
            <a:endParaRPr lang="en-US" dirty="0">
              <a:solidFill>
                <a:srgbClr val="3C3C3B"/>
              </a:solidFill>
              <a:latin typeface="Glober"/>
            </a:endParaRPr>
          </a:p>
        </p:txBody>
      </p:sp>
      <p:sp>
        <p:nvSpPr>
          <p:cNvPr id="3" name="TextBox 2"/>
          <p:cNvSpPr txBox="1"/>
          <p:nvPr/>
        </p:nvSpPr>
        <p:spPr>
          <a:xfrm>
            <a:off x="7626285" y="3220195"/>
            <a:ext cx="4091233" cy="1200329"/>
          </a:xfrm>
          <a:prstGeom prst="rect">
            <a:avLst/>
          </a:prstGeom>
          <a:noFill/>
        </p:spPr>
        <p:txBody>
          <a:bodyPr wrap="square" rtlCol="0">
            <a:spAutoFit/>
          </a:bodyPr>
          <a:lstStyle/>
          <a:p>
            <a:r>
              <a:rPr lang="en-GB" dirty="0" smtClean="0"/>
              <a:t>The consequences:  Physical harm, emotional harm, damaging the victim’s social reputation or relationships, digital means to hurt the victim.</a:t>
            </a:r>
            <a:endParaRPr lang="en-GB" dirty="0"/>
          </a:p>
        </p:txBody>
      </p:sp>
      <p:sp>
        <p:nvSpPr>
          <p:cNvPr id="8" name="TextBox 7"/>
          <p:cNvSpPr txBox="1"/>
          <p:nvPr/>
        </p:nvSpPr>
        <p:spPr>
          <a:xfrm rot="10800000" flipV="1">
            <a:off x="9980695" y="4420524"/>
            <a:ext cx="2371370" cy="2308324"/>
          </a:xfrm>
          <a:prstGeom prst="rect">
            <a:avLst/>
          </a:prstGeom>
          <a:noFill/>
        </p:spPr>
        <p:txBody>
          <a:bodyPr wrap="square" rtlCol="0">
            <a:spAutoFit/>
          </a:bodyPr>
          <a:lstStyle/>
          <a:p>
            <a:r>
              <a:rPr lang="en-GB" dirty="0" smtClean="0"/>
              <a:t>The issue; bullying might cause harm to the person who is being bullied, and he/she might want to revenge on the bully that has to deal with another physical harm</a:t>
            </a:r>
            <a:endParaRPr lang="en-GB" dirty="0"/>
          </a:p>
        </p:txBody>
      </p:sp>
    </p:spTree>
    <p:extLst>
      <p:ext uri="{BB962C8B-B14F-4D97-AF65-F5344CB8AC3E}">
        <p14:creationId xmlns:p14="http://schemas.microsoft.com/office/powerpoint/2010/main" val="357817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6394"/>
            <a:ext cx="12193057" cy="6870787"/>
          </a:xfrm>
          <a:prstGeom prst="rect">
            <a:avLst/>
          </a:prstGeom>
        </p:spPr>
      </p:pic>
      <p:pic>
        <p:nvPicPr>
          <p:cNvPr id="4" name="Content Placeholder 3">
            <a:extLst>
              <a:ext uri="{FF2B5EF4-FFF2-40B4-BE49-F238E27FC236}">
                <a16:creationId xmlns:a16="http://schemas.microsoft.com/office/drawing/2014/main" id="{D234EF38-6BDB-1973-ECD8-4D462DE4F8EC}"/>
              </a:ext>
            </a:extLst>
          </p:cNvPr>
          <p:cNvPicPr>
            <a:picLocks noGrp="1" noChangeAspect="1"/>
          </p:cNvPicPr>
          <p:nvPr>
            <p:ph sz="quarter" idx="13"/>
          </p:nvPr>
        </p:nvPicPr>
        <p:blipFill>
          <a:blip r:embed="rId3"/>
          <a:stretch>
            <a:fillRect/>
          </a:stretch>
        </p:blipFill>
        <p:spPr>
          <a:xfrm>
            <a:off x="976720" y="370227"/>
            <a:ext cx="10238557" cy="4807670"/>
          </a:xfrm>
          <a:prstGeom prst="rect">
            <a:avLst/>
          </a:prstGeom>
        </p:spPr>
      </p:pic>
      <p:sp>
        <p:nvSpPr>
          <p:cNvPr id="5" name="Rectangle 4"/>
          <p:cNvSpPr/>
          <p:nvPr/>
        </p:nvSpPr>
        <p:spPr>
          <a:xfrm>
            <a:off x="3026004" y="5177897"/>
            <a:ext cx="6061434" cy="2031325"/>
          </a:xfrm>
          <a:prstGeom prst="rect">
            <a:avLst/>
          </a:prstGeom>
        </p:spPr>
        <p:txBody>
          <a:bodyPr wrap="square">
            <a:spAutoFit/>
          </a:bodyPr>
          <a:lstStyle/>
          <a:p>
            <a:pPr lvl="0" algn="ctr"/>
            <a:r>
              <a:rPr lang="en-US" b="1" dirty="0">
                <a:solidFill>
                  <a:srgbClr val="333333"/>
                </a:solidFill>
                <a:latin typeface="robotoregular"/>
              </a:rPr>
              <a:t>The term ‘bullying’ is often used to describe lots of different kinds of aggressive or rude behavior. Bullying is intentionally harmful behavior that is often repeated over time.</a:t>
            </a:r>
          </a:p>
          <a:p>
            <a:pPr lvl="0" algn="ctr"/>
            <a:r>
              <a:rPr lang="en-US" b="1" dirty="0" smtClean="0">
                <a:solidFill>
                  <a:srgbClr val="333333"/>
                </a:solidFill>
                <a:highlight>
                  <a:srgbClr val="00FF00"/>
                </a:highlight>
                <a:latin typeface="robotoregular"/>
              </a:rPr>
              <a:t>Soultion:to </a:t>
            </a:r>
            <a:r>
              <a:rPr lang="en-US" b="1" dirty="0">
                <a:solidFill>
                  <a:srgbClr val="333333"/>
                </a:solidFill>
                <a:highlight>
                  <a:srgbClr val="00FF00"/>
                </a:highlight>
                <a:latin typeface="robotoregular"/>
              </a:rPr>
              <a:t>stop bullying tell your parents or teacher or tell him or her to stop</a:t>
            </a:r>
          </a:p>
          <a:p>
            <a:pPr lvl="0"/>
            <a:endParaRPr lang="en-US" b="1" dirty="0">
              <a:solidFill>
                <a:srgbClr val="333333"/>
              </a:solidFill>
              <a:latin typeface="robotoregular"/>
            </a:endParaRPr>
          </a:p>
        </p:txBody>
      </p:sp>
      <p:sp>
        <p:nvSpPr>
          <p:cNvPr id="6" name="TextBox 5"/>
          <p:cNvSpPr txBox="1"/>
          <p:nvPr/>
        </p:nvSpPr>
        <p:spPr>
          <a:xfrm>
            <a:off x="6056721" y="25398"/>
            <a:ext cx="2552044" cy="1477328"/>
          </a:xfrm>
          <a:prstGeom prst="rect">
            <a:avLst/>
          </a:prstGeom>
          <a:noFill/>
        </p:spPr>
        <p:txBody>
          <a:bodyPr wrap="square" rtlCol="0">
            <a:spAutoFit/>
          </a:bodyPr>
          <a:lstStyle/>
          <a:p>
            <a:r>
              <a:rPr lang="en-GB" dirty="0" smtClean="0"/>
              <a:t>The issue :  this person is getting harmed, if he fell hard it may cause injuries that might hurt him, and cause serval  problems .  </a:t>
            </a:r>
            <a:endParaRPr lang="en-GB" dirty="0"/>
          </a:p>
        </p:txBody>
      </p:sp>
    </p:spTree>
    <p:extLst>
      <p:ext uri="{BB962C8B-B14F-4D97-AF65-F5344CB8AC3E}">
        <p14:creationId xmlns:p14="http://schemas.microsoft.com/office/powerpoint/2010/main" val="3367732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6394"/>
            <a:ext cx="12193057" cy="6870787"/>
          </a:xfrm>
          <a:prstGeom prst="rect">
            <a:avLst/>
          </a:prstGeom>
        </p:spPr>
      </p:pic>
      <p:pic>
        <p:nvPicPr>
          <p:cNvPr id="6" name="Content Placeholder 5">
            <a:extLst>
              <a:ext uri="{FF2B5EF4-FFF2-40B4-BE49-F238E27FC236}">
                <a16:creationId xmlns:a16="http://schemas.microsoft.com/office/drawing/2014/main" id="{8D7B89ED-77A9-B12B-C7B4-6BBCF26CBF70}"/>
              </a:ext>
            </a:extLst>
          </p:cNvPr>
          <p:cNvPicPr>
            <a:picLocks noGrp="1" noChangeAspect="1"/>
          </p:cNvPicPr>
          <p:nvPr>
            <p:ph idx="1"/>
          </p:nvPr>
        </p:nvPicPr>
        <p:blipFill>
          <a:blip r:embed="rId3"/>
          <a:stretch>
            <a:fillRect/>
          </a:stretch>
        </p:blipFill>
        <p:spPr>
          <a:xfrm>
            <a:off x="573778" y="351824"/>
            <a:ext cx="11044442" cy="5125149"/>
          </a:xfrm>
          <a:prstGeom prst="rect">
            <a:avLst/>
          </a:prstGeom>
        </p:spPr>
      </p:pic>
      <p:pic>
        <p:nvPicPr>
          <p:cNvPr id="4" name="Picture 3"/>
          <p:cNvPicPr>
            <a:picLocks noChangeAspect="1"/>
          </p:cNvPicPr>
          <p:nvPr/>
        </p:nvPicPr>
        <p:blipFill>
          <a:blip r:embed="rId4"/>
          <a:stretch>
            <a:fillRect/>
          </a:stretch>
        </p:blipFill>
        <p:spPr>
          <a:xfrm>
            <a:off x="822502" y="5835191"/>
            <a:ext cx="10546994" cy="493819"/>
          </a:xfrm>
          <a:prstGeom prst="rect">
            <a:avLst/>
          </a:prstGeom>
        </p:spPr>
      </p:pic>
      <p:sp>
        <p:nvSpPr>
          <p:cNvPr id="2" name="TextBox 1"/>
          <p:cNvSpPr txBox="1"/>
          <p:nvPr/>
        </p:nvSpPr>
        <p:spPr>
          <a:xfrm>
            <a:off x="4693292" y="725864"/>
            <a:ext cx="2584201" cy="1477328"/>
          </a:xfrm>
          <a:prstGeom prst="rect">
            <a:avLst/>
          </a:prstGeom>
          <a:noFill/>
        </p:spPr>
        <p:txBody>
          <a:bodyPr wrap="square" rtlCol="0">
            <a:spAutoFit/>
          </a:bodyPr>
          <a:lstStyle/>
          <a:p>
            <a:r>
              <a:rPr lang="en-GB" dirty="0" smtClean="0"/>
              <a:t>The consequences: it can ruin the person who is being bullied his/her reputations and relationships.</a:t>
            </a:r>
            <a:endParaRPr lang="en-GB" dirty="0"/>
          </a:p>
        </p:txBody>
      </p:sp>
      <p:sp>
        <p:nvSpPr>
          <p:cNvPr id="5" name="TextBox 4"/>
          <p:cNvSpPr txBox="1"/>
          <p:nvPr/>
        </p:nvSpPr>
        <p:spPr>
          <a:xfrm>
            <a:off x="4517710" y="2203192"/>
            <a:ext cx="2476979" cy="2585323"/>
          </a:xfrm>
          <a:prstGeom prst="rect">
            <a:avLst/>
          </a:prstGeom>
          <a:noFill/>
        </p:spPr>
        <p:txBody>
          <a:bodyPr wrap="square" rtlCol="0">
            <a:spAutoFit/>
          </a:bodyPr>
          <a:lstStyle/>
          <a:p>
            <a:r>
              <a:rPr lang="en-GB" dirty="0" smtClean="0"/>
              <a:t>The issue: this person I being bullied my two white kids they are bullying him because he is black, and he might start to blame his self  why is he black even though its not his problem</a:t>
            </a:r>
            <a:endParaRPr lang="en-GB" dirty="0"/>
          </a:p>
        </p:txBody>
      </p:sp>
      <p:sp>
        <p:nvSpPr>
          <p:cNvPr id="7" name="TextBox 6"/>
          <p:cNvSpPr txBox="1"/>
          <p:nvPr/>
        </p:nvSpPr>
        <p:spPr>
          <a:xfrm>
            <a:off x="573778" y="351824"/>
            <a:ext cx="2301397" cy="646331"/>
          </a:xfrm>
          <a:prstGeom prst="rect">
            <a:avLst/>
          </a:prstGeom>
          <a:solidFill>
            <a:srgbClr val="92D050"/>
          </a:solidFill>
        </p:spPr>
        <p:txBody>
          <a:bodyPr wrap="square" rtlCol="0">
            <a:spAutoFit/>
          </a:bodyPr>
          <a:lstStyle/>
          <a:p>
            <a:r>
              <a:rPr lang="en-GB" dirty="0" smtClean="0"/>
              <a:t>Solution: tell an adult or tell the teacher.</a:t>
            </a:r>
            <a:endParaRPr lang="en-GB" dirty="0"/>
          </a:p>
        </p:txBody>
      </p:sp>
    </p:spTree>
    <p:extLst>
      <p:ext uri="{BB962C8B-B14F-4D97-AF65-F5344CB8AC3E}">
        <p14:creationId xmlns:p14="http://schemas.microsoft.com/office/powerpoint/2010/main" val="19507149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12787"/>
            <a:ext cx="12193057" cy="6870787"/>
          </a:xfrm>
          <a:prstGeom prst="rect">
            <a:avLst/>
          </a:prstGeom>
        </p:spPr>
      </p:pic>
      <p:pic>
        <p:nvPicPr>
          <p:cNvPr id="1028" name="Picture 4" descr="Cyberbullying facts and statistics your business needs to know | WebPurify™  Profanity Filter">
            <a:extLst>
              <a:ext uri="{FF2B5EF4-FFF2-40B4-BE49-F238E27FC236}">
                <a16:creationId xmlns:a16="http://schemas.microsoft.com/office/drawing/2014/main" id="{3C72A3BB-045A-7BE1-A3D2-AEBEBD4CD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6" y="237695"/>
            <a:ext cx="10608297" cy="4865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7999" y="5159960"/>
            <a:ext cx="6096000" cy="1754326"/>
          </a:xfrm>
          <a:prstGeom prst="rect">
            <a:avLst/>
          </a:prstGeom>
        </p:spPr>
        <p:txBody>
          <a:bodyPr>
            <a:spAutoFit/>
          </a:bodyPr>
          <a:lstStyle/>
          <a:p>
            <a:pPr lvl="0"/>
            <a:r>
              <a:rPr lang="en-US" b="1" dirty="0">
                <a:solidFill>
                  <a:srgbClr val="1B1B1B"/>
                </a:solidFill>
                <a:latin typeface="robotoregular"/>
              </a:rPr>
              <a:t>Cyberbullying is bullying that takes place over digital devices like cell phones, computers, and tablets. Cyberbullying can occur through SMS, Text, and apps, or online in social media, forums, or gaming where people can view, participate in, or share content.</a:t>
            </a:r>
          </a:p>
        </p:txBody>
      </p:sp>
      <p:sp>
        <p:nvSpPr>
          <p:cNvPr id="4" name="TextBox 3"/>
          <p:cNvSpPr txBox="1"/>
          <p:nvPr/>
        </p:nvSpPr>
        <p:spPr>
          <a:xfrm>
            <a:off x="565609" y="546755"/>
            <a:ext cx="6843860" cy="646331"/>
          </a:xfrm>
          <a:prstGeom prst="rect">
            <a:avLst/>
          </a:prstGeom>
          <a:noFill/>
        </p:spPr>
        <p:txBody>
          <a:bodyPr wrap="square" rtlCol="0">
            <a:spAutoFit/>
          </a:bodyPr>
          <a:lstStyle/>
          <a:p>
            <a:r>
              <a:rPr lang="en-GB" dirty="0" smtClean="0"/>
              <a:t>The consequences: it can cause distress, and makes the person suffer from depression, while bullying in him/her through out the social media.</a:t>
            </a:r>
            <a:endParaRPr lang="en-GB" dirty="0"/>
          </a:p>
        </p:txBody>
      </p:sp>
      <p:sp>
        <p:nvSpPr>
          <p:cNvPr id="5" name="TextBox 4"/>
          <p:cNvSpPr txBox="1"/>
          <p:nvPr/>
        </p:nvSpPr>
        <p:spPr>
          <a:xfrm>
            <a:off x="565609" y="1178980"/>
            <a:ext cx="5279011" cy="646331"/>
          </a:xfrm>
          <a:prstGeom prst="rect">
            <a:avLst/>
          </a:prstGeom>
          <a:noFill/>
        </p:spPr>
        <p:txBody>
          <a:bodyPr wrap="square" rtlCol="0">
            <a:spAutoFit/>
          </a:bodyPr>
          <a:lstStyle/>
          <a:p>
            <a:r>
              <a:rPr lang="en-GB" dirty="0" smtClean="0"/>
              <a:t>The issue:  this boy is being bullied on social media and that causes depression and anxiety </a:t>
            </a:r>
            <a:endParaRPr lang="en-GB" dirty="0"/>
          </a:p>
        </p:txBody>
      </p:sp>
    </p:spTree>
    <p:extLst>
      <p:ext uri="{BB962C8B-B14F-4D97-AF65-F5344CB8AC3E}">
        <p14:creationId xmlns:p14="http://schemas.microsoft.com/office/powerpoint/2010/main" val="52471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6394"/>
            <a:ext cx="12193057" cy="6870787"/>
          </a:xfrm>
          <a:prstGeom prst="rect">
            <a:avLst/>
          </a:prstGeom>
        </p:spPr>
      </p:pic>
      <p:pic>
        <p:nvPicPr>
          <p:cNvPr id="3" name="Picture 2">
            <a:extLst>
              <a:ext uri="{FF2B5EF4-FFF2-40B4-BE49-F238E27FC236}">
                <a16:creationId xmlns:a16="http://schemas.microsoft.com/office/drawing/2014/main" id="{0DF71A95-58F8-320A-9984-A36C8446E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64" y="196953"/>
            <a:ext cx="11325469" cy="5231875"/>
          </a:xfrm>
          <a:prstGeom prst="rect">
            <a:avLst/>
          </a:prstGeom>
        </p:spPr>
      </p:pic>
      <p:sp>
        <p:nvSpPr>
          <p:cNvPr id="5" name="Rectangle 4"/>
          <p:cNvSpPr/>
          <p:nvPr/>
        </p:nvSpPr>
        <p:spPr>
          <a:xfrm>
            <a:off x="3170549" y="5632175"/>
            <a:ext cx="6096000" cy="923330"/>
          </a:xfrm>
          <a:prstGeom prst="rect">
            <a:avLst/>
          </a:prstGeom>
        </p:spPr>
        <p:txBody>
          <a:bodyPr>
            <a:spAutoFit/>
          </a:bodyPr>
          <a:lstStyle/>
          <a:p>
            <a:r>
              <a:rPr lang="en-GB" dirty="0"/>
              <a:t>If anything, new technology is making it tougher to avoid bullying. With smartphones, tablets and laptops, kids can encounter cyberbullying, even when they aren’t at school.</a:t>
            </a:r>
          </a:p>
        </p:txBody>
      </p:sp>
      <p:sp>
        <p:nvSpPr>
          <p:cNvPr id="2" name="TextBox 1"/>
          <p:cNvSpPr txBox="1"/>
          <p:nvPr/>
        </p:nvSpPr>
        <p:spPr>
          <a:xfrm>
            <a:off x="301289" y="195943"/>
            <a:ext cx="3497713" cy="1477328"/>
          </a:xfrm>
          <a:prstGeom prst="rect">
            <a:avLst/>
          </a:prstGeom>
          <a:noFill/>
        </p:spPr>
        <p:txBody>
          <a:bodyPr wrap="square" rtlCol="0">
            <a:spAutoFit/>
          </a:bodyPr>
          <a:lstStyle/>
          <a:p>
            <a:r>
              <a:rPr lang="en-GB" dirty="0" smtClean="0"/>
              <a:t>The issue; this is also an example for cyberbullying, and this girl might have stress from all of it, its not nice to bully someone like this , its not even nice to bully.</a:t>
            </a:r>
            <a:endParaRPr lang="en-GB" dirty="0"/>
          </a:p>
        </p:txBody>
      </p:sp>
      <p:sp>
        <p:nvSpPr>
          <p:cNvPr id="6" name="TextBox 5"/>
          <p:cNvSpPr txBox="1"/>
          <p:nvPr/>
        </p:nvSpPr>
        <p:spPr>
          <a:xfrm>
            <a:off x="8770436" y="195943"/>
            <a:ext cx="2988297" cy="646331"/>
          </a:xfrm>
          <a:prstGeom prst="rect">
            <a:avLst/>
          </a:prstGeom>
          <a:solidFill>
            <a:srgbClr val="92D050"/>
          </a:solidFill>
        </p:spPr>
        <p:txBody>
          <a:bodyPr wrap="square" rtlCol="0">
            <a:spAutoFit/>
          </a:bodyPr>
          <a:lstStyle/>
          <a:p>
            <a:r>
              <a:rPr lang="en-GB" dirty="0" smtClean="0"/>
              <a:t>Solution: report these people to the web or to the internet.</a:t>
            </a:r>
            <a:endParaRPr lang="en-GB" dirty="0"/>
          </a:p>
        </p:txBody>
      </p:sp>
    </p:spTree>
    <p:extLst>
      <p:ext uri="{BB962C8B-B14F-4D97-AF65-F5344CB8AC3E}">
        <p14:creationId xmlns:p14="http://schemas.microsoft.com/office/powerpoint/2010/main" val="44754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70787"/>
          </a:xfrm>
          <a:prstGeom prst="rect">
            <a:avLst/>
          </a:prstGeom>
        </p:spPr>
      </p:pic>
      <p:pic>
        <p:nvPicPr>
          <p:cNvPr id="4" name="Picture 3">
            <a:extLst>
              <a:ext uri="{FF2B5EF4-FFF2-40B4-BE49-F238E27FC236}">
                <a16:creationId xmlns:a16="http://schemas.microsoft.com/office/drawing/2014/main" id="{8D1265A0-D666-1E3F-F457-D69DAD3F29DA}"/>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1319753" y="273378"/>
            <a:ext cx="9702982" cy="5457927"/>
          </a:xfrm>
          <a:prstGeom prst="rect">
            <a:avLst/>
          </a:prstGeom>
        </p:spPr>
      </p:pic>
      <p:sp>
        <p:nvSpPr>
          <p:cNvPr id="3" name="Rectangle 2"/>
          <p:cNvSpPr/>
          <p:nvPr/>
        </p:nvSpPr>
        <p:spPr>
          <a:xfrm>
            <a:off x="2802903" y="5731305"/>
            <a:ext cx="6096000" cy="1200329"/>
          </a:xfrm>
          <a:prstGeom prst="rect">
            <a:avLst/>
          </a:prstGeom>
        </p:spPr>
        <p:txBody>
          <a:bodyPr>
            <a:spAutoFit/>
          </a:bodyPr>
          <a:lstStyle/>
          <a:p>
            <a:pPr lvl="0" algn="ctr"/>
            <a:r>
              <a:rPr lang="en-US" dirty="0">
                <a:solidFill>
                  <a:srgbClr val="3E3E3E"/>
                </a:solidFill>
                <a:latin typeface="Lato" panose="020F0502020204030203" pitchFamily="34" charset="0"/>
              </a:rPr>
              <a:t>Social bullying is done with the intent to hurt somebody's reputation, relationships, or social standing. It could include spreading a story to damage someone's reputation, or having others ignore or threaten a friend.</a:t>
            </a:r>
            <a:endParaRPr lang="en-US" dirty="0">
              <a:solidFill>
                <a:prstClr val="black"/>
              </a:solidFill>
            </a:endParaRPr>
          </a:p>
        </p:txBody>
      </p:sp>
      <p:sp>
        <p:nvSpPr>
          <p:cNvPr id="5" name="TextBox 4"/>
          <p:cNvSpPr txBox="1"/>
          <p:nvPr/>
        </p:nvSpPr>
        <p:spPr>
          <a:xfrm>
            <a:off x="150488" y="273378"/>
            <a:ext cx="3459637" cy="1754326"/>
          </a:xfrm>
          <a:prstGeom prst="rect">
            <a:avLst/>
          </a:prstGeom>
          <a:noFill/>
        </p:spPr>
        <p:txBody>
          <a:bodyPr wrap="square" rtlCol="0">
            <a:spAutoFit/>
          </a:bodyPr>
          <a:lstStyle/>
          <a:p>
            <a:r>
              <a:rPr lang="en-GB" dirty="0" smtClean="0"/>
              <a:t>The issue:  this person is being bullied just because he is different, more like the “odd one out” he feels left out and annoyed because he is being bullied by different people</a:t>
            </a:r>
            <a:endParaRPr lang="en-GB" dirty="0"/>
          </a:p>
        </p:txBody>
      </p:sp>
    </p:spTree>
    <p:extLst>
      <p:ext uri="{BB962C8B-B14F-4D97-AF65-F5344CB8AC3E}">
        <p14:creationId xmlns:p14="http://schemas.microsoft.com/office/powerpoint/2010/main" val="12855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6394"/>
            <a:ext cx="12193057" cy="6870787"/>
          </a:xfrm>
          <a:prstGeom prst="rect">
            <a:avLst/>
          </a:prstGeom>
        </p:spPr>
      </p:pic>
      <p:sp>
        <p:nvSpPr>
          <p:cNvPr id="2" name="Title 1">
            <a:extLst>
              <a:ext uri="{FF2B5EF4-FFF2-40B4-BE49-F238E27FC236}">
                <a16:creationId xmlns:a16="http://schemas.microsoft.com/office/drawing/2014/main" id="{92DF693A-B1F5-3DDF-42AC-02ACA56C5DFB}"/>
              </a:ext>
            </a:extLst>
          </p:cNvPr>
          <p:cNvSpPr>
            <a:spLocks noGrp="1"/>
          </p:cNvSpPr>
          <p:nvPr>
            <p:ph type="title"/>
          </p:nvPr>
        </p:nvSpPr>
        <p:spPr>
          <a:xfrm>
            <a:off x="1381195" y="-85725"/>
            <a:ext cx="10018713" cy="1752599"/>
          </a:xfrm>
        </p:spPr>
        <p:txBody>
          <a:bodyPr>
            <a:normAutofit/>
          </a:bodyPr>
          <a:lstStyle/>
          <a:p>
            <a:pPr algn="ctr"/>
            <a:r>
              <a:rPr lang="ar-JO" sz="7200" dirty="0">
                <a:solidFill>
                  <a:schemeClr val="tx1">
                    <a:lumMod val="95000"/>
                    <a:lumOff val="5000"/>
                  </a:schemeClr>
                </a:solidFill>
              </a:rPr>
              <a:t>التنمر حول العالم</a:t>
            </a:r>
            <a:endParaRPr lang="en-US" sz="7200" dirty="0">
              <a:solidFill>
                <a:schemeClr val="tx1">
                  <a:lumMod val="95000"/>
                  <a:lumOff val="5000"/>
                </a:schemeClr>
              </a:solidFill>
            </a:endParaRPr>
          </a:p>
        </p:txBody>
      </p:sp>
      <p:graphicFrame>
        <p:nvGraphicFramePr>
          <p:cNvPr id="4" name="Table 4">
            <a:extLst>
              <a:ext uri="{FF2B5EF4-FFF2-40B4-BE49-F238E27FC236}">
                <a16:creationId xmlns:a16="http://schemas.microsoft.com/office/drawing/2014/main" id="{C80FF7B2-E853-136C-CFDB-9CAE09BF97F7}"/>
              </a:ext>
            </a:extLst>
          </p:cNvPr>
          <p:cNvGraphicFramePr>
            <a:graphicFrameLocks noGrp="1"/>
          </p:cNvGraphicFramePr>
          <p:nvPr>
            <p:ph idx="1"/>
            <p:extLst>
              <p:ext uri="{D42A27DB-BD31-4B8C-83A1-F6EECF244321}">
                <p14:modId xmlns:p14="http://schemas.microsoft.com/office/powerpoint/2010/main" val="4103769410"/>
              </p:ext>
            </p:extLst>
          </p:nvPr>
        </p:nvGraphicFramePr>
        <p:xfrm>
          <a:off x="2683630" y="1990725"/>
          <a:ext cx="7060445" cy="4366202"/>
        </p:xfrm>
        <a:graphic>
          <a:graphicData uri="http://schemas.openxmlformats.org/drawingml/2006/table">
            <a:tbl>
              <a:tblPr firstRow="1" bandRow="1">
                <a:tableStyleId>{073A0DAA-6AF3-43AB-8588-CEC1D06C72B9}</a:tableStyleId>
              </a:tblPr>
              <a:tblGrid>
                <a:gridCol w="1412089">
                  <a:extLst>
                    <a:ext uri="{9D8B030D-6E8A-4147-A177-3AD203B41FA5}">
                      <a16:colId xmlns:a16="http://schemas.microsoft.com/office/drawing/2014/main" val="1468291256"/>
                    </a:ext>
                  </a:extLst>
                </a:gridCol>
                <a:gridCol w="1412089">
                  <a:extLst>
                    <a:ext uri="{9D8B030D-6E8A-4147-A177-3AD203B41FA5}">
                      <a16:colId xmlns:a16="http://schemas.microsoft.com/office/drawing/2014/main" val="4267322725"/>
                    </a:ext>
                  </a:extLst>
                </a:gridCol>
                <a:gridCol w="1412089">
                  <a:extLst>
                    <a:ext uri="{9D8B030D-6E8A-4147-A177-3AD203B41FA5}">
                      <a16:colId xmlns:a16="http://schemas.microsoft.com/office/drawing/2014/main" val="1447906788"/>
                    </a:ext>
                  </a:extLst>
                </a:gridCol>
                <a:gridCol w="1412089">
                  <a:extLst>
                    <a:ext uri="{9D8B030D-6E8A-4147-A177-3AD203B41FA5}">
                      <a16:colId xmlns:a16="http://schemas.microsoft.com/office/drawing/2014/main" val="2895207367"/>
                    </a:ext>
                  </a:extLst>
                </a:gridCol>
                <a:gridCol w="1412089">
                  <a:extLst>
                    <a:ext uri="{9D8B030D-6E8A-4147-A177-3AD203B41FA5}">
                      <a16:colId xmlns:a16="http://schemas.microsoft.com/office/drawing/2014/main" val="2364585401"/>
                    </a:ext>
                  </a:extLst>
                </a:gridCol>
              </a:tblGrid>
              <a:tr h="891482">
                <a:tc>
                  <a:txBody>
                    <a:bodyPr/>
                    <a:lstStyle/>
                    <a:p>
                      <a:pPr algn="ctr"/>
                      <a:r>
                        <a:rPr lang="ar-JO" dirty="0"/>
                        <a:t>كسر</a:t>
                      </a:r>
                    </a:p>
                    <a:p>
                      <a:pPr algn="ctr"/>
                      <a:r>
                        <a:rPr lang="ar-JO" dirty="0"/>
                        <a:t> عشري</a:t>
                      </a:r>
                      <a:endParaRPr lang="en-US" dirty="0"/>
                    </a:p>
                  </a:txBody>
                  <a:tcPr marL="76738" marR="76738"/>
                </a:tc>
                <a:tc>
                  <a:txBody>
                    <a:bodyPr/>
                    <a:lstStyle/>
                    <a:p>
                      <a:pPr algn="ctr"/>
                      <a:r>
                        <a:rPr lang="ar-JO" dirty="0"/>
                        <a:t>كسر عادي</a:t>
                      </a:r>
                    </a:p>
                    <a:p>
                      <a:pPr algn="ctr"/>
                      <a:endParaRPr lang="en-US" dirty="0"/>
                    </a:p>
                  </a:txBody>
                  <a:tcPr marL="76738" marR="76738"/>
                </a:tc>
                <a:tc>
                  <a:txBody>
                    <a:bodyPr/>
                    <a:lstStyle/>
                    <a:p>
                      <a:pPr algn="ctr"/>
                      <a:r>
                        <a:rPr lang="ar-JO" dirty="0"/>
                        <a:t>النسبة </a:t>
                      </a:r>
                    </a:p>
                    <a:p>
                      <a:pPr algn="ctr"/>
                      <a:r>
                        <a:rPr lang="ar-JO" dirty="0"/>
                        <a:t>المئوية</a:t>
                      </a:r>
                    </a:p>
                  </a:txBody>
                  <a:tcPr marL="76738" marR="76738"/>
                </a:tc>
                <a:tc>
                  <a:txBody>
                    <a:bodyPr/>
                    <a:lstStyle/>
                    <a:p>
                      <a:pPr algn="ctr"/>
                      <a:r>
                        <a:rPr lang="ar-JO" dirty="0"/>
                        <a:t>البلد</a:t>
                      </a:r>
                      <a:endParaRPr lang="en-US" dirty="0"/>
                    </a:p>
                  </a:txBody>
                  <a:tcPr marL="76738" marR="76738"/>
                </a:tc>
                <a:tc>
                  <a:txBody>
                    <a:bodyPr/>
                    <a:lstStyle/>
                    <a:p>
                      <a:pPr algn="ctr"/>
                      <a:r>
                        <a:rPr lang="ar-JO" dirty="0"/>
                        <a:t>السنة</a:t>
                      </a:r>
                      <a:endParaRPr lang="en-US" dirty="0"/>
                    </a:p>
                  </a:txBody>
                  <a:tcPr marL="76738" marR="76738"/>
                </a:tc>
                <a:extLst>
                  <a:ext uri="{0D108BD9-81ED-4DB2-BD59-A6C34878D82A}">
                    <a16:rowId xmlns:a16="http://schemas.microsoft.com/office/drawing/2014/main" val="1983298295"/>
                  </a:ext>
                </a:extLst>
              </a:tr>
              <a:tr h="632975">
                <a:tc>
                  <a:txBody>
                    <a:bodyPr/>
                    <a:lstStyle/>
                    <a:p>
                      <a:pPr algn="ctr"/>
                      <a:r>
                        <a:rPr lang="ar-JO" u="none" dirty="0"/>
                        <a:t>0.24</a:t>
                      </a:r>
                    </a:p>
                  </a:txBody>
                  <a:tcPr marL="76738" marR="76738"/>
                </a:tc>
                <a:tc>
                  <a:txBody>
                    <a:bodyPr/>
                    <a:lstStyle/>
                    <a:p>
                      <a:pPr algn="ctr"/>
                      <a:r>
                        <a:rPr lang="de-DE" u="sng" dirty="0"/>
                        <a:t>24</a:t>
                      </a:r>
                    </a:p>
                    <a:p>
                      <a:pPr algn="ctr"/>
                      <a:r>
                        <a:rPr lang="de-DE" u="none" dirty="0"/>
                        <a:t>100</a:t>
                      </a:r>
                      <a:endParaRPr lang="ar-JO" u="none" dirty="0"/>
                    </a:p>
                  </a:txBody>
                  <a:tcPr marL="76738" marR="76738"/>
                </a:tc>
                <a:tc>
                  <a:txBody>
                    <a:bodyPr/>
                    <a:lstStyle/>
                    <a:p>
                      <a:pPr algn="ctr"/>
                      <a:r>
                        <a:rPr lang="de-DE" sz="1800" kern="1200" dirty="0">
                          <a:solidFill>
                            <a:schemeClr val="dk1"/>
                          </a:solidFill>
                          <a:effectLst/>
                          <a:latin typeface="+mn-lt"/>
                          <a:ea typeface="+mn-ea"/>
                          <a:cs typeface="+mn-cs"/>
                        </a:rPr>
                        <a:t>24%</a:t>
                      </a:r>
                      <a:endParaRPr lang="en-US" dirty="0"/>
                    </a:p>
                  </a:txBody>
                  <a:tcPr marL="76738" marR="76738"/>
                </a:tc>
                <a:tc>
                  <a:txBody>
                    <a:bodyPr/>
                    <a:lstStyle/>
                    <a:p>
                      <a:pPr algn="ctr"/>
                      <a:r>
                        <a:rPr lang="ar-JO" dirty="0">
                          <a:latin typeface="+mj-lt"/>
                        </a:rPr>
                        <a:t>الاردن</a:t>
                      </a:r>
                      <a:endParaRPr lang="en-US" dirty="0">
                        <a:latin typeface="+mj-lt"/>
                      </a:endParaRPr>
                    </a:p>
                  </a:txBody>
                  <a:tcPr marL="76738" marR="76738"/>
                </a:tc>
                <a:tc>
                  <a:txBody>
                    <a:bodyPr/>
                    <a:lstStyle/>
                    <a:p>
                      <a:pPr algn="ctr"/>
                      <a:r>
                        <a:rPr lang="ar-JO" dirty="0"/>
                        <a:t>2023</a:t>
                      </a:r>
                    </a:p>
                  </a:txBody>
                  <a:tcPr marL="76738" marR="76738"/>
                </a:tc>
                <a:extLst>
                  <a:ext uri="{0D108BD9-81ED-4DB2-BD59-A6C34878D82A}">
                    <a16:rowId xmlns:a16="http://schemas.microsoft.com/office/drawing/2014/main" val="1588473377"/>
                  </a:ext>
                </a:extLst>
              </a:tr>
              <a:tr h="632975">
                <a:tc>
                  <a:txBody>
                    <a:bodyPr/>
                    <a:lstStyle/>
                    <a:p>
                      <a:pPr algn="ctr"/>
                      <a:r>
                        <a:rPr lang="ar-JO" u="none" dirty="0"/>
                        <a:t>0.29</a:t>
                      </a:r>
                      <a:endParaRPr lang="en-US" u="none" dirty="0"/>
                    </a:p>
                  </a:txBody>
                  <a:tcPr marL="76738" marR="76738"/>
                </a:tc>
                <a:tc>
                  <a:txBody>
                    <a:bodyPr/>
                    <a:lstStyle/>
                    <a:p>
                      <a:pPr algn="ctr"/>
                      <a:r>
                        <a:rPr lang="de-DE" u="sng" dirty="0"/>
                        <a:t>29</a:t>
                      </a:r>
                    </a:p>
                    <a:p>
                      <a:pPr algn="ctr"/>
                      <a:r>
                        <a:rPr lang="de-DE" u="none" dirty="0"/>
                        <a:t>100</a:t>
                      </a:r>
                      <a:endParaRPr lang="en-US" u="none" dirty="0"/>
                    </a:p>
                  </a:txBody>
                  <a:tcPr marL="76738" marR="76738"/>
                </a:tc>
                <a:tc>
                  <a:txBody>
                    <a:bodyPr/>
                    <a:lstStyle/>
                    <a:p>
                      <a:pPr algn="ctr"/>
                      <a:r>
                        <a:rPr lang="ar-SA" sz="1800" kern="1200" dirty="0">
                          <a:solidFill>
                            <a:schemeClr val="dk1"/>
                          </a:solidFill>
                          <a:effectLst/>
                          <a:latin typeface="+mn-lt"/>
                          <a:ea typeface="+mn-ea"/>
                          <a:cs typeface="+mn-cs"/>
                        </a:rPr>
                        <a:t> </a:t>
                      </a:r>
                      <a:r>
                        <a:rPr lang="de-DE" sz="1800" kern="1200" dirty="0">
                          <a:solidFill>
                            <a:schemeClr val="dk1"/>
                          </a:solidFill>
                          <a:effectLst/>
                          <a:latin typeface="+mn-lt"/>
                          <a:ea typeface="+mn-ea"/>
                          <a:cs typeface="+mn-cs"/>
                        </a:rPr>
                        <a:t>29%</a:t>
                      </a:r>
                      <a:endParaRPr lang="en-US" dirty="0"/>
                    </a:p>
                  </a:txBody>
                  <a:tcPr marL="76738" marR="76738"/>
                </a:tc>
                <a:tc>
                  <a:txBody>
                    <a:bodyPr/>
                    <a:lstStyle/>
                    <a:p>
                      <a:pPr algn="ctr"/>
                      <a:r>
                        <a:rPr lang="ar-JO" dirty="0"/>
                        <a:t>مصر</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706522639"/>
                  </a:ext>
                </a:extLst>
              </a:tr>
              <a:tr h="632975">
                <a:tc>
                  <a:txBody>
                    <a:bodyPr/>
                    <a:lstStyle/>
                    <a:p>
                      <a:pPr algn="ctr"/>
                      <a:r>
                        <a:rPr lang="ar-JO" u="none" dirty="0"/>
                        <a:t>0.061</a:t>
                      </a:r>
                      <a:endParaRPr lang="en-US" u="none" dirty="0"/>
                    </a:p>
                  </a:txBody>
                  <a:tcPr marL="76738" marR="76738"/>
                </a:tc>
                <a:tc>
                  <a:txBody>
                    <a:bodyPr/>
                    <a:lstStyle/>
                    <a:p>
                      <a:pPr algn="ctr"/>
                      <a:r>
                        <a:rPr lang="de-DE" u="sng" dirty="0"/>
                        <a:t>6.1</a:t>
                      </a:r>
                      <a:r>
                        <a:rPr lang="de-DE" u="none" dirty="0"/>
                        <a:t>x10</a:t>
                      </a:r>
                      <a:r>
                        <a:rPr lang="de-DE" u="none" dirty="0">
                          <a:solidFill>
                            <a:schemeClr val="bg1">
                              <a:lumMod val="75000"/>
                            </a:schemeClr>
                          </a:solidFill>
                        </a:rPr>
                        <a:t>............</a:t>
                      </a:r>
                      <a:endParaRPr lang="de-DE" u="sng" dirty="0">
                        <a:solidFill>
                          <a:schemeClr val="bg1">
                            <a:lumMod val="75000"/>
                          </a:schemeClr>
                        </a:solidFill>
                      </a:endParaRPr>
                    </a:p>
                    <a:p>
                      <a:pPr algn="ctr"/>
                      <a:r>
                        <a:rPr lang="de-DE" u="none" dirty="0"/>
                        <a:t>100x10</a:t>
                      </a:r>
                      <a:r>
                        <a:rPr lang="de-DE" u="none" dirty="0">
                          <a:solidFill>
                            <a:schemeClr val="bg1">
                              <a:lumMod val="75000"/>
                            </a:schemeClr>
                          </a:solidFill>
                        </a:rPr>
                        <a:t>..............</a:t>
                      </a:r>
                      <a:endParaRPr lang="en-US" u="none" dirty="0">
                        <a:solidFill>
                          <a:schemeClr val="bg1">
                            <a:lumMod val="75000"/>
                          </a:schemeClr>
                        </a:solidFill>
                      </a:endParaRPr>
                    </a:p>
                  </a:txBody>
                  <a:tcPr marL="76738" marR="76738"/>
                </a:tc>
                <a:tc>
                  <a:txBody>
                    <a:bodyPr/>
                    <a:lstStyle/>
                    <a:p>
                      <a:pPr algn="ctr"/>
                      <a:r>
                        <a:rPr lang="de-DE" dirty="0"/>
                        <a:t>6.1%</a:t>
                      </a:r>
                      <a:endParaRPr lang="en-US" dirty="0"/>
                    </a:p>
                  </a:txBody>
                  <a:tcPr marL="76738" marR="76738"/>
                </a:tc>
                <a:tc>
                  <a:txBody>
                    <a:bodyPr/>
                    <a:lstStyle/>
                    <a:p>
                      <a:pPr algn="ctr"/>
                      <a:r>
                        <a:rPr lang="ar-JO" dirty="0"/>
                        <a:t>العراق</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05086503"/>
                  </a:ext>
                </a:extLst>
              </a:tr>
              <a:tr h="632975">
                <a:tc>
                  <a:txBody>
                    <a:bodyPr/>
                    <a:lstStyle/>
                    <a:p>
                      <a:pPr algn="ctr"/>
                      <a:r>
                        <a:rPr lang="ar-JO" u="none" dirty="0"/>
                        <a:t>0.37</a:t>
                      </a:r>
                      <a:endParaRPr lang="en-US" u="none" dirty="0"/>
                    </a:p>
                  </a:txBody>
                  <a:tcPr marL="76738" marR="76738"/>
                </a:tc>
                <a:tc>
                  <a:txBody>
                    <a:bodyPr/>
                    <a:lstStyle/>
                    <a:p>
                      <a:pPr algn="ctr"/>
                      <a:r>
                        <a:rPr lang="de-DE" u="sng" dirty="0"/>
                        <a:t>37</a:t>
                      </a:r>
                    </a:p>
                    <a:p>
                      <a:pPr algn="ctr"/>
                      <a:r>
                        <a:rPr lang="de-DE" u="none" dirty="0"/>
                        <a:t>100</a:t>
                      </a:r>
                      <a:endParaRPr lang="en-US" u="none" dirty="0"/>
                    </a:p>
                  </a:txBody>
                  <a:tcPr marL="76738" marR="76738"/>
                </a:tc>
                <a:tc>
                  <a:txBody>
                    <a:bodyPr/>
                    <a:lstStyle/>
                    <a:p>
                      <a:pPr algn="ctr"/>
                      <a:r>
                        <a:rPr lang="de-DE" dirty="0"/>
                        <a:t>37%</a:t>
                      </a:r>
                      <a:endParaRPr lang="en-US" dirty="0"/>
                    </a:p>
                  </a:txBody>
                  <a:tcPr marL="76738" marR="76738"/>
                </a:tc>
                <a:tc>
                  <a:txBody>
                    <a:bodyPr/>
                    <a:lstStyle/>
                    <a:p>
                      <a:pPr algn="ctr"/>
                      <a:r>
                        <a:rPr lang="ar-JO" dirty="0"/>
                        <a:t>كوريا الجنوبية </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048133738"/>
                  </a:ext>
                </a:extLst>
              </a:tr>
              <a:tr h="632975">
                <a:tc>
                  <a:txBody>
                    <a:bodyPr/>
                    <a:lstStyle/>
                    <a:p>
                      <a:pPr algn="ctr"/>
                      <a:r>
                        <a:rPr lang="ar-JO" u="none" dirty="0"/>
                        <a:t>0</a:t>
                      </a:r>
                      <a:r>
                        <a:rPr lang="en-GB" u="none" dirty="0"/>
                        <a:t>.</a:t>
                      </a:r>
                      <a:r>
                        <a:rPr lang="ar-JO" u="none" dirty="0"/>
                        <a:t>04</a:t>
                      </a:r>
                      <a:endParaRPr lang="en-US" u="none" dirty="0"/>
                    </a:p>
                  </a:txBody>
                  <a:tcPr marL="76738" marR="76738"/>
                </a:tc>
                <a:tc>
                  <a:txBody>
                    <a:bodyPr/>
                    <a:lstStyle/>
                    <a:p>
                      <a:pPr algn="ctr"/>
                      <a:r>
                        <a:rPr lang="de-DE" u="sng" dirty="0"/>
                        <a:t>4</a:t>
                      </a:r>
                    </a:p>
                    <a:p>
                      <a:pPr algn="ctr"/>
                      <a:r>
                        <a:rPr lang="de-DE" u="none" dirty="0"/>
                        <a:t>100</a:t>
                      </a:r>
                      <a:endParaRPr lang="en-US" u="none" dirty="0"/>
                    </a:p>
                  </a:txBody>
                  <a:tcPr marL="76738" marR="76738"/>
                </a:tc>
                <a:tc>
                  <a:txBody>
                    <a:bodyPr/>
                    <a:lstStyle/>
                    <a:p>
                      <a:pPr algn="ctr"/>
                      <a:r>
                        <a:rPr lang="de-DE" dirty="0"/>
                        <a:t>4%</a:t>
                      </a:r>
                      <a:endParaRPr lang="en-US" dirty="0"/>
                    </a:p>
                  </a:txBody>
                  <a:tcPr marL="76738" marR="76738"/>
                </a:tc>
                <a:tc>
                  <a:txBody>
                    <a:bodyPr/>
                    <a:lstStyle/>
                    <a:p>
                      <a:pPr algn="ctr"/>
                      <a:r>
                        <a:rPr lang="ar-JO" dirty="0"/>
                        <a:t>هولندا</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607779430"/>
                  </a:ext>
                </a:extLst>
              </a:tr>
            </a:tbl>
          </a:graphicData>
        </a:graphic>
      </p:graphicFrame>
    </p:spTree>
    <p:extLst>
      <p:ext uri="{BB962C8B-B14F-4D97-AF65-F5344CB8AC3E}">
        <p14:creationId xmlns:p14="http://schemas.microsoft.com/office/powerpoint/2010/main" val="638277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6394"/>
            <a:ext cx="12193057" cy="6870787"/>
          </a:xfrm>
          <a:prstGeom prst="rect">
            <a:avLst/>
          </a:prstGeom>
        </p:spPr>
      </p:pic>
      <p:pic>
        <p:nvPicPr>
          <p:cNvPr id="4" name="Content Placeholder 3"/>
          <p:cNvPicPr>
            <a:picLocks noGrp="1" noChangeAspect="1"/>
          </p:cNvPicPr>
          <p:nvPr>
            <p:ph idx="1"/>
          </p:nvPr>
        </p:nvPicPr>
        <p:blipFill>
          <a:blip r:embed="rId3"/>
          <a:stretch>
            <a:fillRect/>
          </a:stretch>
        </p:blipFill>
        <p:spPr>
          <a:xfrm>
            <a:off x="857251" y="314325"/>
            <a:ext cx="10429874" cy="6038850"/>
          </a:xfrm>
          <a:prstGeom prst="rect">
            <a:avLst/>
          </a:prstGeom>
        </p:spPr>
      </p:pic>
    </p:spTree>
    <p:extLst>
      <p:ext uri="{BB962C8B-B14F-4D97-AF65-F5344CB8AC3E}">
        <p14:creationId xmlns:p14="http://schemas.microsoft.com/office/powerpoint/2010/main" val="29983340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530</TotalTime>
  <Words>536</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Gill Sans MT</vt:lpstr>
      <vt:lpstr>Glober</vt:lpstr>
      <vt:lpstr>Lato</vt:lpstr>
      <vt:lpstr>Majalla UI</vt:lpstr>
      <vt:lpstr>robotoregular</vt:lpstr>
      <vt:lpstr>Sylfaen</vt:lpstr>
      <vt:lpstr>Wingdings 2</vt:lpstr>
      <vt:lpstr>Dividend</vt:lpstr>
      <vt:lpstr>Bullying</vt:lpstr>
      <vt:lpstr>PowerPoint Presentation</vt:lpstr>
      <vt:lpstr>PowerPoint Presentation</vt:lpstr>
      <vt:lpstr>PowerPoint Presentation</vt:lpstr>
      <vt:lpstr>PowerPoint Presentation</vt:lpstr>
      <vt:lpstr>PowerPoint Presentation</vt:lpstr>
      <vt:lpstr>PowerPoint Presentation</vt:lpstr>
      <vt:lpstr>التنمر حول العالم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haya</dc:creator>
  <cp:lastModifiedBy>Sandra</cp:lastModifiedBy>
  <cp:revision>26</cp:revision>
  <dcterms:created xsi:type="dcterms:W3CDTF">2023-05-02T15:32:51Z</dcterms:created>
  <dcterms:modified xsi:type="dcterms:W3CDTF">2023-05-20T16:28:17Z</dcterms:modified>
</cp:coreProperties>
</file>