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78" r:id="rId5"/>
    <p:sldId id="279" r:id="rId6"/>
    <p:sldId id="281" r:id="rId7"/>
    <p:sldId id="280" r:id="rId8"/>
    <p:sldId id="282" r:id="rId9"/>
    <p:sldId id="283" r:id="rId10"/>
    <p:sldId id="284"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5/10/2023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5/10/2023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5/10/2023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ichd.nih.gov/" TargetMode="External"/><Relationship Id="rId2" Type="http://schemas.openxmlformats.org/officeDocument/2006/relationships/hyperlink" Target="https://www.mayoclinic.org/" TargetMode="External"/><Relationship Id="rId1" Type="http://schemas.openxmlformats.org/officeDocument/2006/relationships/slideLayout" Target="../slideLayouts/slideLayout2.xml"/><Relationship Id="rId6" Type="http://schemas.openxmlformats.org/officeDocument/2006/relationships/hyperlink" Target="https://www.hopkinsmedicine.org/health/conditions-and-diseases/obesity/preventing-obesity#:~:text=A%20primary%20reason%20that%20prevention,blood%20pressure%20and%20heart%20disease" TargetMode="External"/><Relationship Id="rId5" Type="http://schemas.openxmlformats.org/officeDocument/2006/relationships/hyperlink" Target="https://www.cdc.gov/healthyweight/effects/index.html" TargetMode="External"/><Relationship Id="rId4" Type="http://schemas.openxmlformats.org/officeDocument/2006/relationships/hyperlink" Target="https://www.hsph.harvard.edu/obesity-prevention-source/obesity-prevention/#:~:text=Choosing%20healthier%20foods%20(whole%20grains,%2C%20and%20other%20%E2%80%9Csit%20time%E2%80%9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ar-JO" sz="4000" b="1" dirty="0"/>
              <a:t>أدم عبدلله</a:t>
            </a:r>
            <a:endParaRPr lang="en-US" sz="4000" b="1" dirty="0"/>
          </a:p>
        </p:txBody>
      </p:sp>
      <p:sp>
        <p:nvSpPr>
          <p:cNvPr id="4" name="Rectangle 1">
            <a:extLst>
              <a:ext uri="{FF2B5EF4-FFF2-40B4-BE49-F238E27FC236}">
                <a16:creationId xmlns:a16="http://schemas.microsoft.com/office/drawing/2014/main" id="{A411C23F-B5C2-1C1C-6EF7-6D081928235B}"/>
              </a:ext>
            </a:extLst>
          </p:cNvPr>
          <p:cNvSpPr>
            <a:spLocks noGrp="1" noChangeArrowheads="1"/>
          </p:cNvSpPr>
          <p:nvPr>
            <p:ph type="ctrTitle"/>
          </p:nvPr>
        </p:nvSpPr>
        <p:spPr bwMode="auto">
          <a:xfrm>
            <a:off x="8186139" y="2157850"/>
            <a:ext cx="2688236" cy="1451688"/>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9600" b="1" i="1" strike="noStrike" cap="none" normalizeH="0" baseline="0" dirty="0">
                <a:ln>
                  <a:noFill/>
                </a:ln>
                <a:solidFill>
                  <a:srgbClr val="E8EAED"/>
                </a:solidFill>
                <a:effectLst/>
                <a:latin typeface="inherit"/>
                <a:cs typeface="Arial" panose="020B0604020202020204" pitchFamily="34" charset="0"/>
              </a:rPr>
              <a:t>السمنة</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	</a:t>
            </a:r>
            <a:r>
              <a:rPr lang="ar-JO" sz="4000" dirty="0"/>
              <a:t>ما هي السمنة؟</a:t>
            </a:r>
            <a:endParaRPr lang="en-US" sz="4000"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buNone/>
            </a:pPr>
            <a:endParaRPr lang="en-US" sz="2400" dirty="0"/>
          </a:p>
          <a:p>
            <a:r>
              <a:rPr lang="ar-JO" sz="2400" dirty="0"/>
              <a:t>زيادة كمية الدهون في الجسم هو عرض من أعراض حالة خطيرة تسمى السمنة. السمنة هي أكثر من مجرد مشكلة بصرية. إنه اضطراب طبي يجعل الناس أكثر عرضة للإصابة بأمراض القلب والسكري وارتفاع ضغط الدم وأنواع عديدة من السرطان.</a:t>
            </a:r>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0BF8-BA92-630D-C6C0-EB265D54A392}"/>
              </a:ext>
            </a:extLst>
          </p:cNvPr>
          <p:cNvSpPr>
            <a:spLocks noGrp="1"/>
          </p:cNvSpPr>
          <p:nvPr>
            <p:ph type="title"/>
          </p:nvPr>
        </p:nvSpPr>
        <p:spPr/>
        <p:txBody>
          <a:bodyPr/>
          <a:lstStyle/>
          <a:p>
            <a:r>
              <a:rPr lang="ar-JO" dirty="0"/>
              <a:t>ما هي بعض أعراض السمنة؟</a:t>
            </a:r>
            <a:endParaRPr lang="en-US" dirty="0"/>
          </a:p>
        </p:txBody>
      </p:sp>
      <p:sp>
        <p:nvSpPr>
          <p:cNvPr id="3" name="Content Placeholder 2">
            <a:extLst>
              <a:ext uri="{FF2B5EF4-FFF2-40B4-BE49-F238E27FC236}">
                <a16:creationId xmlns:a16="http://schemas.microsoft.com/office/drawing/2014/main" id="{8ECB7ECB-26A2-8559-802F-F842AB98A8D3}"/>
              </a:ext>
            </a:extLst>
          </p:cNvPr>
          <p:cNvSpPr>
            <a:spLocks noGrp="1"/>
          </p:cNvSpPr>
          <p:nvPr>
            <p:ph idx="1"/>
          </p:nvPr>
        </p:nvSpPr>
        <p:spPr/>
        <p:txBody>
          <a:bodyPr/>
          <a:lstStyle/>
          <a:p>
            <a:pPr algn="r"/>
            <a:r>
              <a:rPr lang="ar-JO" dirty="0"/>
              <a:t>المزيد من التعرق</a:t>
            </a:r>
          </a:p>
          <a:p>
            <a:pPr algn="r"/>
            <a:r>
              <a:rPr lang="ar-JO" dirty="0"/>
              <a:t>ثقة أقل</a:t>
            </a:r>
          </a:p>
          <a:p>
            <a:pPr algn="r"/>
            <a:r>
              <a:rPr lang="ar-JO" dirty="0"/>
              <a:t>الشخير بغزارة</a:t>
            </a:r>
          </a:p>
          <a:p>
            <a:pPr algn="r"/>
            <a:r>
              <a:rPr lang="ar-JO" dirty="0"/>
              <a:t>صعوبة في التنفس</a:t>
            </a:r>
          </a:p>
          <a:p>
            <a:pPr algn="r"/>
            <a:r>
              <a:rPr lang="ar-JO" dirty="0"/>
              <a:t>اشعر بالتعب</a:t>
            </a:r>
          </a:p>
          <a:p>
            <a:pPr algn="r"/>
            <a:r>
              <a:rPr lang="ar-JO" dirty="0"/>
              <a:t>آلام الظهر والمفاصل</a:t>
            </a:r>
            <a:endParaRPr lang="en-US" dirty="0"/>
          </a:p>
        </p:txBody>
      </p:sp>
      <p:pic>
        <p:nvPicPr>
          <p:cNvPr id="4" name="Picture 3">
            <a:extLst>
              <a:ext uri="{FF2B5EF4-FFF2-40B4-BE49-F238E27FC236}">
                <a16:creationId xmlns:a16="http://schemas.microsoft.com/office/drawing/2014/main" id="{B020288E-48EA-0BDD-6E32-28D70CE327D1}"/>
              </a:ext>
            </a:extLst>
          </p:cNvPr>
          <p:cNvPicPr>
            <a:picLocks noChangeAspect="1"/>
          </p:cNvPicPr>
          <p:nvPr/>
        </p:nvPicPr>
        <p:blipFill>
          <a:blip r:embed="rId2"/>
          <a:stretch>
            <a:fillRect/>
          </a:stretch>
        </p:blipFill>
        <p:spPr>
          <a:xfrm>
            <a:off x="2918500" y="2076450"/>
            <a:ext cx="3896591" cy="3429000"/>
          </a:xfrm>
          <a:prstGeom prst="rect">
            <a:avLst/>
          </a:prstGeom>
        </p:spPr>
      </p:pic>
    </p:spTree>
    <p:extLst>
      <p:ext uri="{BB962C8B-B14F-4D97-AF65-F5344CB8AC3E}">
        <p14:creationId xmlns:p14="http://schemas.microsoft.com/office/powerpoint/2010/main" val="394135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2444-CA7E-E0A5-CFC3-CCD96AB0C5C1}"/>
              </a:ext>
            </a:extLst>
          </p:cNvPr>
          <p:cNvSpPr>
            <a:spLocks noGrp="1"/>
          </p:cNvSpPr>
          <p:nvPr>
            <p:ph type="title"/>
          </p:nvPr>
        </p:nvSpPr>
        <p:spPr/>
        <p:txBody>
          <a:bodyPr/>
          <a:lstStyle/>
          <a:p>
            <a:r>
              <a:rPr lang="ar-JO" dirty="0"/>
              <a:t>ما هي الأسباب الرئيسية للسمنة؟</a:t>
            </a:r>
            <a:endParaRPr lang="en-US" dirty="0"/>
          </a:p>
        </p:txBody>
      </p:sp>
      <p:sp>
        <p:nvSpPr>
          <p:cNvPr id="3" name="Content Placeholder 2">
            <a:extLst>
              <a:ext uri="{FF2B5EF4-FFF2-40B4-BE49-F238E27FC236}">
                <a16:creationId xmlns:a16="http://schemas.microsoft.com/office/drawing/2014/main" id="{70C1BD0E-3ED2-04CD-D610-032318907CCA}"/>
              </a:ext>
            </a:extLst>
          </p:cNvPr>
          <p:cNvSpPr>
            <a:spLocks noGrp="1"/>
          </p:cNvSpPr>
          <p:nvPr>
            <p:ph idx="1"/>
          </p:nvPr>
        </p:nvSpPr>
        <p:spPr/>
        <p:txBody>
          <a:bodyPr/>
          <a:lstStyle/>
          <a:p>
            <a:pPr algn="r" rtl="1"/>
            <a:r>
              <a:rPr lang="ar-JO" dirty="0"/>
              <a:t>يصاب معظم الناس بالسمنة بسبب تناول السعرات الحرارية الزائدة.</a:t>
            </a:r>
          </a:p>
          <a:p>
            <a:pPr algn="r" rtl="1"/>
            <a:r>
              <a:rPr lang="ar-JO" dirty="0"/>
              <a:t>كثير من الناس يعانون من السمنة في جيناتهم.</a:t>
            </a:r>
          </a:p>
          <a:p>
            <a:pPr algn="r" rtl="1"/>
            <a:r>
              <a:rPr lang="ar-JO" dirty="0"/>
              <a:t>يمكن أن تؤدي الظروف الصحية والأدوية إلى زيادة الوزن مما يؤدي إلى السمنة</a:t>
            </a:r>
            <a:endParaRPr lang="en-US" dirty="0"/>
          </a:p>
        </p:txBody>
      </p:sp>
      <p:pic>
        <p:nvPicPr>
          <p:cNvPr id="4" name="Picture 3">
            <a:extLst>
              <a:ext uri="{FF2B5EF4-FFF2-40B4-BE49-F238E27FC236}">
                <a16:creationId xmlns:a16="http://schemas.microsoft.com/office/drawing/2014/main" id="{A5F8D450-0B95-8393-121B-C25AB7C29E2D}"/>
              </a:ext>
            </a:extLst>
          </p:cNvPr>
          <p:cNvPicPr>
            <a:picLocks noChangeAspect="1"/>
          </p:cNvPicPr>
          <p:nvPr/>
        </p:nvPicPr>
        <p:blipFill>
          <a:blip r:embed="rId2"/>
          <a:stretch>
            <a:fillRect/>
          </a:stretch>
        </p:blipFill>
        <p:spPr>
          <a:xfrm>
            <a:off x="7861177" y="3933825"/>
            <a:ext cx="4114800" cy="2314575"/>
          </a:xfrm>
          <a:prstGeom prst="rect">
            <a:avLst/>
          </a:prstGeom>
        </p:spPr>
      </p:pic>
    </p:spTree>
    <p:extLst>
      <p:ext uri="{BB962C8B-B14F-4D97-AF65-F5344CB8AC3E}">
        <p14:creationId xmlns:p14="http://schemas.microsoft.com/office/powerpoint/2010/main" val="113186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E1E3-4717-4D52-4B26-30E4E8515508}"/>
              </a:ext>
            </a:extLst>
          </p:cNvPr>
          <p:cNvSpPr>
            <a:spLocks noGrp="1"/>
          </p:cNvSpPr>
          <p:nvPr>
            <p:ph type="title"/>
          </p:nvPr>
        </p:nvSpPr>
        <p:spPr/>
        <p:txBody>
          <a:bodyPr/>
          <a:lstStyle/>
          <a:p>
            <a:r>
              <a:rPr lang="ar-JO" dirty="0"/>
              <a:t>ما هي عواقب السمنة؟</a:t>
            </a:r>
            <a:endParaRPr lang="en-US" dirty="0"/>
          </a:p>
        </p:txBody>
      </p:sp>
      <p:sp>
        <p:nvSpPr>
          <p:cNvPr id="3" name="Content Placeholder 2">
            <a:extLst>
              <a:ext uri="{FF2B5EF4-FFF2-40B4-BE49-F238E27FC236}">
                <a16:creationId xmlns:a16="http://schemas.microsoft.com/office/drawing/2014/main" id="{780799D4-2E1D-EA9C-6AE1-849CDFB955D8}"/>
              </a:ext>
            </a:extLst>
          </p:cNvPr>
          <p:cNvSpPr>
            <a:spLocks noGrp="1"/>
          </p:cNvSpPr>
          <p:nvPr>
            <p:ph idx="1"/>
          </p:nvPr>
        </p:nvSpPr>
        <p:spPr/>
        <p:txBody>
          <a:bodyPr/>
          <a:lstStyle/>
          <a:p>
            <a:pPr algn="r" rtl="1"/>
            <a:r>
              <a:rPr lang="ar-JO" dirty="0"/>
              <a:t>موت</a:t>
            </a:r>
          </a:p>
          <a:p>
            <a:pPr algn="r" rtl="1"/>
            <a:r>
              <a:rPr lang="ar-JO" dirty="0"/>
              <a:t> انخفاض الكولسترول.</a:t>
            </a:r>
          </a:p>
          <a:p>
            <a:pPr algn="r" rtl="1"/>
            <a:r>
              <a:rPr lang="ar-JO" dirty="0"/>
              <a:t> عالي الدهون.</a:t>
            </a:r>
          </a:p>
          <a:p>
            <a:pPr algn="r" rtl="1"/>
            <a:r>
              <a:rPr lang="ar-JO" dirty="0"/>
              <a:t> داء السكري من النوع الثاني.</a:t>
            </a:r>
          </a:p>
          <a:p>
            <a:pPr algn="r" rtl="1"/>
            <a:r>
              <a:rPr lang="ar-JO" dirty="0"/>
              <a:t> حدود.</a:t>
            </a:r>
          </a:p>
          <a:p>
            <a:pPr algn="r" rtl="1"/>
            <a:r>
              <a:rPr lang="ar-JO" dirty="0"/>
              <a:t> أمراض المرارة.</a:t>
            </a:r>
          </a:p>
          <a:p>
            <a:pPr algn="r" rtl="1"/>
            <a:r>
              <a:rPr lang="ar-JO" dirty="0"/>
              <a:t>اكتئاب.</a:t>
            </a:r>
            <a:endParaRPr lang="en-US" dirty="0"/>
          </a:p>
        </p:txBody>
      </p:sp>
      <p:pic>
        <p:nvPicPr>
          <p:cNvPr id="4" name="Picture 3">
            <a:extLst>
              <a:ext uri="{FF2B5EF4-FFF2-40B4-BE49-F238E27FC236}">
                <a16:creationId xmlns:a16="http://schemas.microsoft.com/office/drawing/2014/main" id="{C22DA1B4-EB2C-1D1E-7AEA-52B5006E6B61}"/>
              </a:ext>
            </a:extLst>
          </p:cNvPr>
          <p:cNvPicPr>
            <a:picLocks noChangeAspect="1"/>
          </p:cNvPicPr>
          <p:nvPr/>
        </p:nvPicPr>
        <p:blipFill>
          <a:blip r:embed="rId2"/>
          <a:stretch>
            <a:fillRect/>
          </a:stretch>
        </p:blipFill>
        <p:spPr>
          <a:xfrm>
            <a:off x="1637930" y="2246051"/>
            <a:ext cx="5628935" cy="3166276"/>
          </a:xfrm>
          <a:prstGeom prst="rect">
            <a:avLst/>
          </a:prstGeom>
        </p:spPr>
      </p:pic>
    </p:spTree>
    <p:extLst>
      <p:ext uri="{BB962C8B-B14F-4D97-AF65-F5344CB8AC3E}">
        <p14:creationId xmlns:p14="http://schemas.microsoft.com/office/powerpoint/2010/main" val="398526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BDD5-0729-41AC-B000-272EF180F4D5}"/>
              </a:ext>
            </a:extLst>
          </p:cNvPr>
          <p:cNvSpPr>
            <a:spLocks noGrp="1"/>
          </p:cNvSpPr>
          <p:nvPr>
            <p:ph type="title"/>
          </p:nvPr>
        </p:nvSpPr>
        <p:spPr/>
        <p:txBody>
          <a:bodyPr/>
          <a:lstStyle/>
          <a:p>
            <a:r>
              <a:rPr lang="ar-JO" dirty="0"/>
              <a:t>لماذا يجب حل السمنة؟</a:t>
            </a:r>
            <a:endParaRPr lang="en-US" dirty="0"/>
          </a:p>
        </p:txBody>
      </p:sp>
      <p:sp>
        <p:nvSpPr>
          <p:cNvPr id="3" name="Content Placeholder 2">
            <a:extLst>
              <a:ext uri="{FF2B5EF4-FFF2-40B4-BE49-F238E27FC236}">
                <a16:creationId xmlns:a16="http://schemas.microsoft.com/office/drawing/2014/main" id="{894B8AEF-04C7-F9C5-36F9-B6ED308BCD9B}"/>
              </a:ext>
            </a:extLst>
          </p:cNvPr>
          <p:cNvSpPr>
            <a:spLocks noGrp="1"/>
          </p:cNvSpPr>
          <p:nvPr>
            <p:ph idx="1"/>
          </p:nvPr>
        </p:nvSpPr>
        <p:spPr/>
        <p:txBody>
          <a:bodyPr>
            <a:normAutofit/>
          </a:bodyPr>
          <a:lstStyle/>
          <a:p>
            <a:pPr algn="r" rtl="1">
              <a:lnSpc>
                <a:spcPct val="150000"/>
              </a:lnSpc>
            </a:pPr>
            <a:r>
              <a:rPr lang="ar-JO" sz="2800" dirty="0"/>
              <a:t>حقيقة أن السمنة لدى الأطفال من المرجح أن تستمر حتى مرحلة البلوغ مع تقدم الطفل في السن هي أحد الأسباب الرئيسية التي تجعل الوقاية من السمنة عند الأطفال مهمة للغاية. هذا يعرض الشخص لخطر الإصابة بمرض السكري وارتفاع ضغط الدم وأمراض القلب.</a:t>
            </a:r>
            <a:endParaRPr lang="en-US" sz="2800" dirty="0"/>
          </a:p>
        </p:txBody>
      </p:sp>
      <p:pic>
        <p:nvPicPr>
          <p:cNvPr id="4" name="Picture 3">
            <a:extLst>
              <a:ext uri="{FF2B5EF4-FFF2-40B4-BE49-F238E27FC236}">
                <a16:creationId xmlns:a16="http://schemas.microsoft.com/office/drawing/2014/main" id="{EE12D460-9327-E4CE-8BF2-B02F90A6DA9C}"/>
              </a:ext>
            </a:extLst>
          </p:cNvPr>
          <p:cNvPicPr>
            <a:picLocks noChangeAspect="1"/>
          </p:cNvPicPr>
          <p:nvPr/>
        </p:nvPicPr>
        <p:blipFill>
          <a:blip r:embed="rId2"/>
          <a:stretch>
            <a:fillRect/>
          </a:stretch>
        </p:blipFill>
        <p:spPr>
          <a:xfrm>
            <a:off x="3330467" y="4125614"/>
            <a:ext cx="3993611" cy="2325169"/>
          </a:xfrm>
          <a:prstGeom prst="rect">
            <a:avLst/>
          </a:prstGeom>
        </p:spPr>
      </p:pic>
    </p:spTree>
    <p:extLst>
      <p:ext uri="{BB962C8B-B14F-4D97-AF65-F5344CB8AC3E}">
        <p14:creationId xmlns:p14="http://schemas.microsoft.com/office/powerpoint/2010/main" val="280571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F1EF-D999-4E74-D682-3B95489D999B}"/>
              </a:ext>
            </a:extLst>
          </p:cNvPr>
          <p:cNvSpPr>
            <a:spLocks noGrp="1"/>
          </p:cNvSpPr>
          <p:nvPr>
            <p:ph type="title"/>
          </p:nvPr>
        </p:nvSpPr>
        <p:spPr/>
        <p:txBody>
          <a:bodyPr/>
          <a:lstStyle/>
          <a:p>
            <a:r>
              <a:rPr lang="ar-JO" dirty="0"/>
              <a:t>كيف تحل السمنة</a:t>
            </a:r>
            <a:endParaRPr lang="en-US" dirty="0"/>
          </a:p>
        </p:txBody>
      </p:sp>
      <p:sp>
        <p:nvSpPr>
          <p:cNvPr id="3" name="Content Placeholder 2">
            <a:extLst>
              <a:ext uri="{FF2B5EF4-FFF2-40B4-BE49-F238E27FC236}">
                <a16:creationId xmlns:a16="http://schemas.microsoft.com/office/drawing/2014/main" id="{5CE6E968-6348-DB4B-0A90-4AF644F1B678}"/>
              </a:ext>
            </a:extLst>
          </p:cNvPr>
          <p:cNvSpPr>
            <a:spLocks noGrp="1"/>
          </p:cNvSpPr>
          <p:nvPr>
            <p:ph idx="1"/>
          </p:nvPr>
        </p:nvSpPr>
        <p:spPr>
          <a:xfrm>
            <a:off x="913795" y="2076450"/>
            <a:ext cx="10353762" cy="3714749"/>
          </a:xfrm>
        </p:spPr>
        <p:txBody>
          <a:bodyPr>
            <a:noAutofit/>
          </a:bodyPr>
          <a:lstStyle/>
          <a:p>
            <a:pPr algn="r" rtl="1">
              <a:lnSpc>
                <a:spcPct val="100000"/>
              </a:lnSpc>
            </a:pPr>
            <a:r>
              <a:rPr lang="ar-JO" sz="2400" dirty="0"/>
              <a:t>الأكل الصحي: يمكن أن يساعد تناول نظام غذائي متوازن منخفض السعرات الحرارية والدهون والسكر في الوقاية من السمنة وإدارتها.</a:t>
            </a:r>
          </a:p>
          <a:p>
            <a:pPr algn="r" rtl="1">
              <a:lnSpc>
                <a:spcPct val="100000"/>
              </a:lnSpc>
            </a:pPr>
            <a:r>
              <a:rPr lang="ar-JO" sz="2400" dirty="0"/>
              <a:t>النشاط البدني: يمكن أن يساعد النشاط البدني المنتظم في حرق السعرات الحرارية وتحسين صحة القلب والأوعية الدموية والوقاية من السمنة.</a:t>
            </a:r>
          </a:p>
          <a:p>
            <a:pPr algn="r" rtl="1">
              <a:lnSpc>
                <a:spcPct val="100000"/>
              </a:lnSpc>
            </a:pPr>
            <a:r>
              <a:rPr lang="ar-JO" sz="2400" dirty="0"/>
              <a:t> العلاج السلوكي: يمكن أن يساعد العلاج السلوكي المعرفي الأشخاص على تحديد وتغيير السلوكيات التي تساهم في السمنة.</a:t>
            </a:r>
          </a:p>
          <a:p>
            <a:pPr algn="r" rtl="1">
              <a:lnSpc>
                <a:spcPct val="100000"/>
              </a:lnSpc>
            </a:pPr>
            <a:r>
              <a:rPr lang="ar-JO" sz="2400" dirty="0"/>
              <a:t> الأدوية: يمكن أن تساعد الأدوية الأشخاص على إنقاص الوزن عن طريق تقليل الشهية أو منع امتصاص الدهون.</a:t>
            </a:r>
            <a:endParaRPr lang="en-US" sz="2400" dirty="0"/>
          </a:p>
        </p:txBody>
      </p:sp>
    </p:spTree>
    <p:extLst>
      <p:ext uri="{BB962C8B-B14F-4D97-AF65-F5344CB8AC3E}">
        <p14:creationId xmlns:p14="http://schemas.microsoft.com/office/powerpoint/2010/main" val="309973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1297-47A9-A24F-1651-08CAD315B635}"/>
              </a:ext>
            </a:extLst>
          </p:cNvPr>
          <p:cNvSpPr>
            <a:spLocks noGrp="1"/>
          </p:cNvSpPr>
          <p:nvPr>
            <p:ph type="title"/>
          </p:nvPr>
        </p:nvSpPr>
        <p:spPr/>
        <p:txBody>
          <a:bodyPr/>
          <a:lstStyle/>
          <a:p>
            <a:r>
              <a:rPr lang="ar-JO" dirty="0"/>
              <a:t>موارد:</a:t>
            </a:r>
            <a:endParaRPr lang="en-US" dirty="0"/>
          </a:p>
        </p:txBody>
      </p:sp>
      <p:sp>
        <p:nvSpPr>
          <p:cNvPr id="3" name="Content Placeholder 2">
            <a:extLst>
              <a:ext uri="{FF2B5EF4-FFF2-40B4-BE49-F238E27FC236}">
                <a16:creationId xmlns:a16="http://schemas.microsoft.com/office/drawing/2014/main" id="{02AFD830-EC7B-DDFC-81E3-D06C2E5C7AA3}"/>
              </a:ext>
            </a:extLst>
          </p:cNvPr>
          <p:cNvSpPr>
            <a:spLocks noGrp="1"/>
          </p:cNvSpPr>
          <p:nvPr>
            <p:ph idx="1"/>
          </p:nvPr>
        </p:nvSpPr>
        <p:spPr/>
        <p:txBody>
          <a:bodyPr>
            <a:normAutofit fontScale="92500" lnSpcReduction="10000"/>
          </a:bodyPr>
          <a:lstStyle/>
          <a:p>
            <a:r>
              <a:rPr lang="en-US" dirty="0"/>
              <a:t>1. </a:t>
            </a:r>
            <a:r>
              <a:rPr lang="en-US" dirty="0">
                <a:hlinkClick r:id="rId2"/>
              </a:rPr>
              <a:t>https://www.mayoclinic.org/</a:t>
            </a:r>
            <a:endParaRPr lang="en-US" dirty="0"/>
          </a:p>
          <a:p>
            <a:r>
              <a:rPr lang="en-US" dirty="0"/>
              <a:t>2. </a:t>
            </a:r>
            <a:r>
              <a:rPr lang="en-US" dirty="0">
                <a:hlinkClick r:id="rId3"/>
              </a:rPr>
              <a:t>https://www.nichd.nih.gov/</a:t>
            </a:r>
            <a:endParaRPr lang="en-US" dirty="0"/>
          </a:p>
          <a:p>
            <a:r>
              <a:rPr lang="en-US" dirty="0"/>
              <a:t>3. </a:t>
            </a:r>
            <a:r>
              <a:rPr lang="en-US" dirty="0">
                <a:hlinkClick r:id="rId4"/>
              </a:rPr>
              <a:t>https://www.hsph.harvard.edu/obesity-prevention-source/obesity-prevention/#:~:text=Choosing%20healthier%20foods%20(whole%20grains,%2C%20and%20other%20%E2%80%9Csit%20time%E2%80%9D</a:t>
            </a:r>
            <a:endParaRPr lang="en-US" dirty="0"/>
          </a:p>
          <a:p>
            <a:r>
              <a:rPr lang="en-US" dirty="0"/>
              <a:t>4. </a:t>
            </a:r>
            <a:r>
              <a:rPr lang="en-US" dirty="0">
                <a:hlinkClick r:id="rId5"/>
              </a:rPr>
              <a:t>https://www.cdc.gov/healthyweight/effects/index.html</a:t>
            </a:r>
            <a:endParaRPr lang="en-US" dirty="0"/>
          </a:p>
          <a:p>
            <a:r>
              <a:rPr lang="en-US" dirty="0"/>
              <a:t>5. </a:t>
            </a:r>
            <a:r>
              <a:rPr lang="en-US" dirty="0">
                <a:hlinkClick r:id="rId6"/>
              </a:rPr>
              <a:t>https://www.hopkinsmedicine.org/health/conditions-and-diseases/obesity/preventing-obesity#:~:text=A%20primary%20reason%20that%20prevention,blood%20pressure%20and%20heart%20disease</a:t>
            </a:r>
            <a:r>
              <a:rPr lang="en-US" dirty="0"/>
              <a:t>.</a:t>
            </a:r>
          </a:p>
          <a:p>
            <a:endParaRPr lang="en-US" dirty="0"/>
          </a:p>
        </p:txBody>
      </p:sp>
    </p:spTree>
    <p:extLst>
      <p:ext uri="{BB962C8B-B14F-4D97-AF65-F5344CB8AC3E}">
        <p14:creationId xmlns:p14="http://schemas.microsoft.com/office/powerpoint/2010/main" val="29115844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{BE56AC39-CDCB-4722-A8CD-1E8ABB8B21EF}tf55705232_win32</Template>
  <TotalTime>28</TotalTime>
  <Words>398</Words>
  <Application>Microsoft Office PowerPoint</Application>
  <PresentationFormat>Widescreen</PresentationFormat>
  <Paragraphs>38</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Goudy Old Style</vt:lpstr>
      <vt:lpstr>inherit</vt:lpstr>
      <vt:lpstr>Wingdings 2</vt:lpstr>
      <vt:lpstr>SlateVTI</vt:lpstr>
      <vt:lpstr>السمنة </vt:lpstr>
      <vt:lpstr> ما هي السمنة؟</vt:lpstr>
      <vt:lpstr>ما هي بعض أعراض السمنة؟</vt:lpstr>
      <vt:lpstr>ما هي الأسباب الرئيسية للسمنة؟</vt:lpstr>
      <vt:lpstr>ما هي عواقب السمنة؟</vt:lpstr>
      <vt:lpstr>لماذا يجب حل السمنة؟</vt:lpstr>
      <vt:lpstr>كيف تحل السمنة</vt:lpstr>
      <vt:lpstr>موارد: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 </dc:title>
  <dc:creator>Fateh Abdullah</dc:creator>
  <cp:lastModifiedBy>Fateh Abdullah</cp:lastModifiedBy>
  <cp:revision>5</cp:revision>
  <dcterms:created xsi:type="dcterms:W3CDTF">2023-05-10T11:20:32Z</dcterms:created>
  <dcterms:modified xsi:type="dcterms:W3CDTF">2023-05-10T11:48:39Z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