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57" r:id="rId3"/>
    <p:sldId id="258" r:id="rId4"/>
    <p:sldId id="262" r:id="rId5"/>
    <p:sldId id="264" r:id="rId6"/>
    <p:sldId id="265" r:id="rId7"/>
    <p:sldId id="259" r:id="rId8"/>
    <p:sldId id="261" r:id="rId9"/>
    <p:sldId id="263" r:id="rId10"/>
    <p:sldId id="266" r:id="rId11"/>
    <p:sldId id="267"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18BE67C-ACC1-4E71-A25B-C57BA8E3915A}" type="datetimeFigureOut">
              <a:rPr lang="en-US" smtClean="0"/>
              <a:t>5/16/2023</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410922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BE67C-ACC1-4E71-A25B-C57BA8E3915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197003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18BE67C-ACC1-4E71-A25B-C57BA8E3915A}" type="datetimeFigureOut">
              <a:rPr lang="en-US" smtClean="0"/>
              <a:t>5/16/2023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839967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18BE67C-ACC1-4E71-A25B-C57BA8E3915A}" type="datetimeFigureOut">
              <a:rPr lang="en-US" smtClean="0"/>
              <a:t>5/16/2023</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C17058B-193F-401B-93F1-9B8AEE559A9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296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18BE67C-ACC1-4E71-A25B-C57BA8E3915A}" type="datetimeFigureOut">
              <a:rPr lang="en-US" smtClean="0"/>
              <a:t>5/16/2023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1337338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8BE67C-ACC1-4E71-A25B-C57BA8E3915A}"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238078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8BE67C-ACC1-4E71-A25B-C57BA8E3915A}"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2515683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BE67C-ACC1-4E71-A25B-C57BA8E3915A}"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3176264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18BE67C-ACC1-4E71-A25B-C57BA8E3915A}" type="datetimeFigureOut">
              <a:rPr lang="en-US" smtClean="0"/>
              <a:t>5/16/2023</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285521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8BE67C-ACC1-4E71-A25B-C57BA8E3915A}"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22239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18BE67C-ACC1-4E71-A25B-C57BA8E3915A}" type="datetimeFigureOut">
              <a:rPr lang="en-US" smtClean="0"/>
              <a:t>5/16/2023</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26174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8BE67C-ACC1-4E71-A25B-C57BA8E3915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182042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8BE67C-ACC1-4E71-A25B-C57BA8E3915A}"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241469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8BE67C-ACC1-4E71-A25B-C57BA8E3915A}"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174452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BE67C-ACC1-4E71-A25B-C57BA8E3915A}"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6721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BE67C-ACC1-4E71-A25B-C57BA8E3915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183157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8BE67C-ACC1-4E71-A25B-C57BA8E3915A}"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7058B-193F-401B-93F1-9B8AEE559A9F}" type="slidenum">
              <a:rPr lang="en-US" smtClean="0"/>
              <a:t>‹#›</a:t>
            </a:fld>
            <a:endParaRPr lang="en-US"/>
          </a:p>
        </p:txBody>
      </p:sp>
    </p:spTree>
    <p:extLst>
      <p:ext uri="{BB962C8B-B14F-4D97-AF65-F5344CB8AC3E}">
        <p14:creationId xmlns:p14="http://schemas.microsoft.com/office/powerpoint/2010/main" val="3655413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8BE67C-ACC1-4E71-A25B-C57BA8E3915A}" type="datetimeFigureOut">
              <a:rPr lang="en-US" smtClean="0"/>
              <a:t>5/16/2023</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17058B-193F-401B-93F1-9B8AEE559A9F}" type="slidenum">
              <a:rPr lang="en-US" smtClean="0"/>
              <a:t>‹#›</a:t>
            </a:fld>
            <a:endParaRPr lang="en-US"/>
          </a:p>
        </p:txBody>
      </p:sp>
    </p:spTree>
    <p:extLst>
      <p:ext uri="{BB962C8B-B14F-4D97-AF65-F5344CB8AC3E}">
        <p14:creationId xmlns:p14="http://schemas.microsoft.com/office/powerpoint/2010/main" val="409315425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648F-A992-F969-6647-DB67F2CE7040}"/>
              </a:ext>
            </a:extLst>
          </p:cNvPr>
          <p:cNvSpPr>
            <a:spLocks noGrp="1"/>
          </p:cNvSpPr>
          <p:nvPr>
            <p:ph type="ctrTitle"/>
          </p:nvPr>
        </p:nvSpPr>
        <p:spPr>
          <a:xfrm>
            <a:off x="1524000" y="461639"/>
            <a:ext cx="9144000" cy="1138561"/>
          </a:xfrm>
        </p:spPr>
        <p:txBody>
          <a:bodyPr/>
          <a:lstStyle/>
          <a:p>
            <a:r>
              <a:rPr lang="en-US" dirty="0"/>
              <a:t>Water crisis</a:t>
            </a:r>
          </a:p>
        </p:txBody>
      </p:sp>
      <p:pic>
        <p:nvPicPr>
          <p:cNvPr id="4" name="Picture 3">
            <a:extLst>
              <a:ext uri="{FF2B5EF4-FFF2-40B4-BE49-F238E27FC236}">
                <a16:creationId xmlns:a16="http://schemas.microsoft.com/office/drawing/2014/main" id="{656B0632-6CCD-129A-08CB-DDE98130801F}"/>
              </a:ext>
            </a:extLst>
          </p:cNvPr>
          <p:cNvPicPr>
            <a:picLocks noChangeAspect="1"/>
          </p:cNvPicPr>
          <p:nvPr/>
        </p:nvPicPr>
        <p:blipFill>
          <a:blip r:embed="rId2"/>
          <a:stretch>
            <a:fillRect/>
          </a:stretch>
        </p:blipFill>
        <p:spPr>
          <a:xfrm>
            <a:off x="0" y="1722268"/>
            <a:ext cx="12191999" cy="5135732"/>
          </a:xfrm>
          <a:prstGeom prst="rect">
            <a:avLst/>
          </a:prstGeom>
        </p:spPr>
      </p:pic>
    </p:spTree>
    <p:extLst>
      <p:ext uri="{BB962C8B-B14F-4D97-AF65-F5344CB8AC3E}">
        <p14:creationId xmlns:p14="http://schemas.microsoft.com/office/powerpoint/2010/main" val="33227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D27B-13C6-DADE-5C30-9F826CE26679}"/>
              </a:ext>
            </a:extLst>
          </p:cNvPr>
          <p:cNvSpPr>
            <a:spLocks noGrp="1"/>
          </p:cNvSpPr>
          <p:nvPr>
            <p:ph type="title"/>
          </p:nvPr>
        </p:nvSpPr>
        <p:spPr/>
        <p:txBody>
          <a:bodyPr/>
          <a:lstStyle/>
          <a:p>
            <a:r>
              <a:rPr lang="en-US" dirty="0"/>
              <a:t>citation</a:t>
            </a:r>
          </a:p>
        </p:txBody>
      </p:sp>
      <p:sp>
        <p:nvSpPr>
          <p:cNvPr id="3" name="Content Placeholder 2">
            <a:extLst>
              <a:ext uri="{FF2B5EF4-FFF2-40B4-BE49-F238E27FC236}">
                <a16:creationId xmlns:a16="http://schemas.microsoft.com/office/drawing/2014/main" id="{4926A23A-592D-1E94-7FF8-50CA80A3FDE5}"/>
              </a:ext>
            </a:extLst>
          </p:cNvPr>
          <p:cNvSpPr>
            <a:spLocks noGrp="1"/>
          </p:cNvSpPr>
          <p:nvPr>
            <p:ph idx="1"/>
          </p:nvPr>
        </p:nvSpPr>
        <p:spPr>
          <a:xfrm>
            <a:off x="426128" y="2057402"/>
            <a:ext cx="3684233" cy="3721962"/>
          </a:xfrm>
        </p:spPr>
        <p:txBody>
          <a:bodyPr>
            <a:normAutofit/>
          </a:bodyPr>
          <a:lstStyle/>
          <a:p>
            <a:pPr marL="0" indent="0">
              <a:buNone/>
            </a:pPr>
            <a:r>
              <a:rPr lang="en-US" dirty="0" err="1">
                <a:effectLst/>
              </a:rPr>
              <a:t>Deborah.bensen</a:t>
            </a:r>
            <a:r>
              <a:rPr lang="en-US" dirty="0">
                <a:effectLst/>
              </a:rPr>
              <a:t>. (2023, April 20). </a:t>
            </a:r>
            <a:r>
              <a:rPr lang="en-US" i="1" dirty="0">
                <a:effectLst/>
              </a:rPr>
              <a:t>How does population growth affect water scarcity?  </a:t>
            </a:r>
            <a:r>
              <a:rPr lang="en-US" dirty="0">
                <a:effectLst/>
              </a:rPr>
              <a:t>. Healing Waters. https://healingwaters.org/how-does-population-growth-affect-water-scarcity/#:~:text=Population%20growth%20doesn’t%20just,than%20it%20can%20be%20replenished </a:t>
            </a:r>
          </a:p>
          <a:p>
            <a:pPr marL="0" indent="0">
              <a:buNone/>
            </a:pPr>
            <a:endParaRPr lang="en-US" dirty="0"/>
          </a:p>
        </p:txBody>
      </p:sp>
      <p:sp>
        <p:nvSpPr>
          <p:cNvPr id="4" name="TextBox 3">
            <a:extLst>
              <a:ext uri="{FF2B5EF4-FFF2-40B4-BE49-F238E27FC236}">
                <a16:creationId xmlns:a16="http://schemas.microsoft.com/office/drawing/2014/main" id="{9CE2FEFF-0A4B-B177-36C2-D70BE79B3C8B}"/>
              </a:ext>
            </a:extLst>
          </p:cNvPr>
          <p:cNvSpPr txBox="1"/>
          <p:nvPr/>
        </p:nvSpPr>
        <p:spPr>
          <a:xfrm>
            <a:off x="7013358" y="2057401"/>
            <a:ext cx="3036163" cy="3416320"/>
          </a:xfrm>
          <a:prstGeom prst="rect">
            <a:avLst/>
          </a:prstGeom>
          <a:noFill/>
        </p:spPr>
        <p:txBody>
          <a:bodyPr wrap="square" rtlCol="0">
            <a:spAutoFit/>
          </a:bodyPr>
          <a:lstStyle/>
          <a:p>
            <a:r>
              <a:rPr lang="en-US" sz="2400" dirty="0" err="1">
                <a:effectLst/>
              </a:rPr>
              <a:t>Saiesha</a:t>
            </a:r>
            <a:r>
              <a:rPr lang="en-US" sz="2400" dirty="0">
                <a:effectLst/>
              </a:rPr>
              <a:t>. (2022, April 14). </a:t>
            </a:r>
            <a:r>
              <a:rPr lang="en-US" sz="2400" i="1" dirty="0">
                <a:effectLst/>
              </a:rPr>
              <a:t>7 facts about water scarcity in Jordan</a:t>
            </a:r>
            <a:r>
              <a:rPr lang="en-US" sz="2400" dirty="0">
                <a:effectLst/>
              </a:rPr>
              <a:t>. The </a:t>
            </a:r>
            <a:r>
              <a:rPr lang="en-US" sz="2400" dirty="0" err="1">
                <a:effectLst/>
              </a:rPr>
              <a:t>Borgen</a:t>
            </a:r>
            <a:r>
              <a:rPr lang="en-US" sz="2400" dirty="0">
                <a:effectLst/>
              </a:rPr>
              <a:t> Project. https://borgenproject.org/water-scarcity-in-jordan/ </a:t>
            </a:r>
          </a:p>
        </p:txBody>
      </p:sp>
    </p:spTree>
    <p:extLst>
      <p:ext uri="{BB962C8B-B14F-4D97-AF65-F5344CB8AC3E}">
        <p14:creationId xmlns:p14="http://schemas.microsoft.com/office/powerpoint/2010/main" val="294464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9F85E-0810-18D5-113F-1F6813907C6C}"/>
              </a:ext>
            </a:extLst>
          </p:cNvPr>
          <p:cNvSpPr>
            <a:spLocks noGrp="1"/>
          </p:cNvSpPr>
          <p:nvPr>
            <p:ph type="title"/>
          </p:nvPr>
        </p:nvSpPr>
        <p:spPr/>
        <p:txBody>
          <a:bodyPr/>
          <a:lstStyle/>
          <a:p>
            <a:r>
              <a:rPr lang="en-US" dirty="0"/>
              <a:t>citation</a:t>
            </a:r>
          </a:p>
        </p:txBody>
      </p:sp>
      <p:sp>
        <p:nvSpPr>
          <p:cNvPr id="3" name="Content Placeholder 2">
            <a:extLst>
              <a:ext uri="{FF2B5EF4-FFF2-40B4-BE49-F238E27FC236}">
                <a16:creationId xmlns:a16="http://schemas.microsoft.com/office/drawing/2014/main" id="{18A2AD0D-DD0A-0900-F6BE-AD14F14A2EDE}"/>
              </a:ext>
            </a:extLst>
          </p:cNvPr>
          <p:cNvSpPr>
            <a:spLocks noGrp="1"/>
          </p:cNvSpPr>
          <p:nvPr>
            <p:ph idx="1"/>
          </p:nvPr>
        </p:nvSpPr>
        <p:spPr>
          <a:xfrm>
            <a:off x="685800" y="2194561"/>
            <a:ext cx="10820400" cy="1622838"/>
          </a:xfrm>
        </p:spPr>
        <p:txBody>
          <a:bodyPr/>
          <a:lstStyle/>
          <a:p>
            <a:r>
              <a:rPr lang="en-US" sz="2400" i="1" dirty="0">
                <a:effectLst/>
              </a:rPr>
              <a:t>Water Resources &amp; Environment: Basic page: Jordan</a:t>
            </a:r>
            <a:r>
              <a:rPr lang="en-US" sz="2400" dirty="0">
                <a:effectLst/>
              </a:rPr>
              <a:t>. U.S. Agency for International Development. (2022, August 16). https://www.usaid.gov/jordan/water-resources-environment </a:t>
            </a:r>
          </a:p>
          <a:p>
            <a:endParaRPr lang="en-US" dirty="0"/>
          </a:p>
        </p:txBody>
      </p:sp>
    </p:spTree>
    <p:extLst>
      <p:ext uri="{BB962C8B-B14F-4D97-AF65-F5344CB8AC3E}">
        <p14:creationId xmlns:p14="http://schemas.microsoft.com/office/powerpoint/2010/main" val="82079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50796C-140B-4C05-D1AB-7D0FE163109D}"/>
              </a:ext>
            </a:extLst>
          </p:cNvPr>
          <p:cNvSpPr>
            <a:spLocks noGrp="1"/>
          </p:cNvSpPr>
          <p:nvPr>
            <p:ph type="subTitle" idx="1"/>
          </p:nvPr>
        </p:nvSpPr>
        <p:spPr>
          <a:xfrm>
            <a:off x="381740" y="5619564"/>
            <a:ext cx="6844683" cy="932155"/>
          </a:xfrm>
        </p:spPr>
        <p:txBody>
          <a:bodyPr/>
          <a:lstStyle/>
          <a:p>
            <a:pPr algn="l"/>
            <a:r>
              <a:rPr lang="en-US" dirty="0"/>
              <a:t>By :Naser Sunna Nicola Shnoodi Nadeem Wakileh</a:t>
            </a:r>
          </a:p>
        </p:txBody>
      </p:sp>
      <p:pic>
        <p:nvPicPr>
          <p:cNvPr id="4" name="Picture 3">
            <a:extLst>
              <a:ext uri="{FF2B5EF4-FFF2-40B4-BE49-F238E27FC236}">
                <a16:creationId xmlns:a16="http://schemas.microsoft.com/office/drawing/2014/main" id="{B083A683-CF04-E177-F6C4-AD464B17306F}"/>
              </a:ext>
            </a:extLst>
          </p:cNvPr>
          <p:cNvPicPr>
            <a:picLocks noChangeAspect="1"/>
          </p:cNvPicPr>
          <p:nvPr/>
        </p:nvPicPr>
        <p:blipFill>
          <a:blip r:embed="rId2"/>
          <a:stretch>
            <a:fillRect/>
          </a:stretch>
        </p:blipFill>
        <p:spPr>
          <a:xfrm>
            <a:off x="0" y="0"/>
            <a:ext cx="12192000" cy="5619564"/>
          </a:xfrm>
          <a:prstGeom prst="rect">
            <a:avLst/>
          </a:prstGeom>
        </p:spPr>
      </p:pic>
    </p:spTree>
    <p:extLst>
      <p:ext uri="{BB962C8B-B14F-4D97-AF65-F5344CB8AC3E}">
        <p14:creationId xmlns:p14="http://schemas.microsoft.com/office/powerpoint/2010/main" val="335741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3756-5A11-5CDF-B739-6DD151BA2880}"/>
              </a:ext>
            </a:extLst>
          </p:cNvPr>
          <p:cNvSpPr>
            <a:spLocks noGrp="1"/>
          </p:cNvSpPr>
          <p:nvPr>
            <p:ph type="title"/>
          </p:nvPr>
        </p:nvSpPr>
        <p:spPr/>
        <p:txBody>
          <a:bodyPr/>
          <a:lstStyle/>
          <a:p>
            <a:r>
              <a:rPr lang="en-US" dirty="0"/>
              <a:t>What is Water Crisis in Jordan?</a:t>
            </a:r>
          </a:p>
        </p:txBody>
      </p:sp>
      <p:sp>
        <p:nvSpPr>
          <p:cNvPr id="3" name="Content Placeholder 2">
            <a:extLst>
              <a:ext uri="{FF2B5EF4-FFF2-40B4-BE49-F238E27FC236}">
                <a16:creationId xmlns:a16="http://schemas.microsoft.com/office/drawing/2014/main" id="{5FB784BE-EB89-14AD-DB73-092BB9D3C91F}"/>
              </a:ext>
            </a:extLst>
          </p:cNvPr>
          <p:cNvSpPr>
            <a:spLocks noGrp="1"/>
          </p:cNvSpPr>
          <p:nvPr>
            <p:ph idx="1"/>
          </p:nvPr>
        </p:nvSpPr>
        <p:spPr>
          <a:xfrm>
            <a:off x="913775" y="2367094"/>
            <a:ext cx="10399338" cy="3492168"/>
          </a:xfrm>
        </p:spPr>
        <p:txBody>
          <a:bodyPr>
            <a:normAutofit fontScale="70000" lnSpcReduction="20000"/>
          </a:bodyPr>
          <a:lstStyle/>
          <a:p>
            <a:pPr marL="0" indent="0">
              <a:buNone/>
            </a:pPr>
            <a:r>
              <a:rPr lang="en-US" sz="4000" dirty="0"/>
              <a:t>Being one of the most arid countries in the middle east, Jordan is facing severe water shortages. The current per capita water supply in the country is </a:t>
            </a:r>
            <a:r>
              <a:rPr lang="en-US" sz="3400" dirty="0"/>
              <a:t>200</a:t>
            </a:r>
            <a:r>
              <a:rPr lang="en-US" sz="4000" dirty="0"/>
              <a:t> cubic meters per year which is almost one-third of the global average. To make matters worse, it is projected that Jordan's population is currently at 10  million, causing a drastic decline in per capita water availability to measly 91 cubic meters. Read on to know more about water scarcity in Jordan.</a:t>
            </a:r>
          </a:p>
          <a:p>
            <a:pPr marL="0" indent="0">
              <a:buNone/>
            </a:pPr>
            <a:endParaRPr lang="en-US" sz="3400" dirty="0"/>
          </a:p>
          <a:p>
            <a:pPr marL="0" indent="0">
              <a:buNone/>
            </a:pPr>
            <a:r>
              <a:rPr lang="en-US" dirty="0"/>
              <a:t>                                                                                                                </a:t>
            </a:r>
          </a:p>
        </p:txBody>
      </p:sp>
    </p:spTree>
    <p:extLst>
      <p:ext uri="{BB962C8B-B14F-4D97-AF65-F5344CB8AC3E}">
        <p14:creationId xmlns:p14="http://schemas.microsoft.com/office/powerpoint/2010/main" val="283248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879F-2EE9-377B-3A5E-BD47BD4B035F}"/>
              </a:ext>
            </a:extLst>
          </p:cNvPr>
          <p:cNvSpPr>
            <a:spLocks noGrp="1"/>
          </p:cNvSpPr>
          <p:nvPr>
            <p:ph type="title"/>
          </p:nvPr>
        </p:nvSpPr>
        <p:spPr/>
        <p:txBody>
          <a:bodyPr/>
          <a:lstStyle/>
          <a:p>
            <a:r>
              <a:rPr lang="en-US" dirty="0"/>
              <a:t>Population Growth(cause). </a:t>
            </a:r>
          </a:p>
        </p:txBody>
      </p:sp>
      <p:sp>
        <p:nvSpPr>
          <p:cNvPr id="3" name="Content Placeholder 2">
            <a:extLst>
              <a:ext uri="{FF2B5EF4-FFF2-40B4-BE49-F238E27FC236}">
                <a16:creationId xmlns:a16="http://schemas.microsoft.com/office/drawing/2014/main" id="{7A392E75-B87B-03E3-A492-DAFD634B212D}"/>
              </a:ext>
            </a:extLst>
          </p:cNvPr>
          <p:cNvSpPr>
            <a:spLocks noGrp="1"/>
          </p:cNvSpPr>
          <p:nvPr>
            <p:ph idx="1"/>
          </p:nvPr>
        </p:nvSpPr>
        <p:spPr/>
        <p:txBody>
          <a:bodyPr>
            <a:noAutofit/>
          </a:bodyPr>
          <a:lstStyle/>
          <a:p>
            <a:pPr marL="0" indent="0">
              <a:buNone/>
            </a:pPr>
            <a:r>
              <a:rPr lang="en-US" sz="3200" dirty="0"/>
              <a:t>Population growth doesn’t just mean more water breakdown, but also more water needed for food production. In order to meet the food population difficulties from population growth, we will need to pump groundwater faster than it can be reloaded.</a:t>
            </a:r>
          </a:p>
        </p:txBody>
      </p:sp>
    </p:spTree>
    <p:extLst>
      <p:ext uri="{BB962C8B-B14F-4D97-AF65-F5344CB8AC3E}">
        <p14:creationId xmlns:p14="http://schemas.microsoft.com/office/powerpoint/2010/main" val="81321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881A-7F01-72FD-FC27-D5B6C8F4BA68}"/>
              </a:ext>
            </a:extLst>
          </p:cNvPr>
          <p:cNvSpPr>
            <a:spLocks noGrp="1"/>
          </p:cNvSpPr>
          <p:nvPr>
            <p:ph type="title"/>
          </p:nvPr>
        </p:nvSpPr>
        <p:spPr/>
        <p:txBody>
          <a:bodyPr/>
          <a:lstStyle/>
          <a:p>
            <a:r>
              <a:rPr lang="en-US" dirty="0"/>
              <a:t>Demand(cause).</a:t>
            </a:r>
          </a:p>
        </p:txBody>
      </p:sp>
      <p:sp>
        <p:nvSpPr>
          <p:cNvPr id="3" name="Content Placeholder 2">
            <a:extLst>
              <a:ext uri="{FF2B5EF4-FFF2-40B4-BE49-F238E27FC236}">
                <a16:creationId xmlns:a16="http://schemas.microsoft.com/office/drawing/2014/main" id="{F53A515E-3EED-FE1C-F051-F848399D986A}"/>
              </a:ext>
            </a:extLst>
          </p:cNvPr>
          <p:cNvSpPr>
            <a:spLocks noGrp="1"/>
          </p:cNvSpPr>
          <p:nvPr>
            <p:ph idx="1"/>
          </p:nvPr>
        </p:nvSpPr>
        <p:spPr/>
        <p:txBody>
          <a:bodyPr/>
          <a:lstStyle/>
          <a:p>
            <a:pPr marL="0" indent="0">
              <a:buNone/>
            </a:pPr>
            <a:r>
              <a:rPr lang="en-US" sz="2400" b="1" i="0" dirty="0">
                <a:effectLst/>
                <a:latin typeface="inherit"/>
              </a:rPr>
              <a:t>Demand is the Issue, Not Supply: About 93% of Jordanians have access to a safely-managed water source, according to internet reflecting enough infrastructure. However, in 2017, Jordan’s yearly water supply suitable to “less than 100m 3 per person, significantly below the United Nations’ threshold of 500m3 per person, which defines severe water scarcity,” reflecting the helplessness to meet population demand. This issue has worsened in recent years with the large influx of Syrian refugees.</a:t>
            </a:r>
            <a:endParaRPr lang="en-US" sz="2400" dirty="0"/>
          </a:p>
          <a:p>
            <a:endParaRPr lang="en-US" dirty="0"/>
          </a:p>
        </p:txBody>
      </p:sp>
    </p:spTree>
    <p:extLst>
      <p:ext uri="{BB962C8B-B14F-4D97-AF65-F5344CB8AC3E}">
        <p14:creationId xmlns:p14="http://schemas.microsoft.com/office/powerpoint/2010/main" val="304140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A346-6CD8-4243-80A5-DFD4996B2C08}"/>
              </a:ext>
            </a:extLst>
          </p:cNvPr>
          <p:cNvSpPr>
            <a:spLocks noGrp="1"/>
          </p:cNvSpPr>
          <p:nvPr>
            <p:ph type="title"/>
          </p:nvPr>
        </p:nvSpPr>
        <p:spPr/>
        <p:txBody>
          <a:bodyPr/>
          <a:lstStyle/>
          <a:p>
            <a:r>
              <a:rPr lang="en-US" dirty="0"/>
              <a:t>Consequences  </a:t>
            </a:r>
          </a:p>
        </p:txBody>
      </p:sp>
      <p:sp>
        <p:nvSpPr>
          <p:cNvPr id="3" name="Content Placeholder 2">
            <a:extLst>
              <a:ext uri="{FF2B5EF4-FFF2-40B4-BE49-F238E27FC236}">
                <a16:creationId xmlns:a16="http://schemas.microsoft.com/office/drawing/2014/main" id="{5B12F84D-D077-E8FD-1660-BE4FBFB3715E}"/>
              </a:ext>
            </a:extLst>
          </p:cNvPr>
          <p:cNvSpPr>
            <a:spLocks noGrp="1"/>
          </p:cNvSpPr>
          <p:nvPr>
            <p:ph idx="1"/>
          </p:nvPr>
        </p:nvSpPr>
        <p:spPr/>
        <p:txBody>
          <a:bodyPr>
            <a:normAutofit/>
          </a:bodyPr>
          <a:lstStyle/>
          <a:p>
            <a:r>
              <a:rPr lang="en-US" sz="2400" dirty="0"/>
              <a:t>Reduction in water supply, reduced crop yields, and potential crop failures can significantly undermine Jordan’s agricultural production. Agriculture contributes roughly 5% to Jordan’s GDP, but it is responsible for more than 50% of the country's freshwater consumption.</a:t>
            </a:r>
          </a:p>
        </p:txBody>
      </p:sp>
    </p:spTree>
    <p:extLst>
      <p:ext uri="{BB962C8B-B14F-4D97-AF65-F5344CB8AC3E}">
        <p14:creationId xmlns:p14="http://schemas.microsoft.com/office/powerpoint/2010/main" val="280233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331B-159A-70C7-D251-443E1B5BAD13}"/>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82260C8D-9F5F-933D-5C98-B13A11058B9D}"/>
              </a:ext>
            </a:extLst>
          </p:cNvPr>
          <p:cNvSpPr>
            <a:spLocks noGrp="1"/>
          </p:cNvSpPr>
          <p:nvPr>
            <p:ph idx="1"/>
          </p:nvPr>
        </p:nvSpPr>
        <p:spPr/>
        <p:txBody>
          <a:bodyPr>
            <a:normAutofit/>
          </a:bodyPr>
          <a:lstStyle/>
          <a:p>
            <a:pPr marL="0" indent="0">
              <a:buNone/>
            </a:pPr>
            <a:r>
              <a:rPr lang="en-US" sz="2400" b="0" i="0" dirty="0">
                <a:effectLst/>
                <a:latin typeface="Roboto" panose="02000000000000000000" pitchFamily="2" charset="0"/>
              </a:rPr>
              <a:t>children and young adults and babies being unable to practice significant and important hygiene behavior like hand-washing and proper disposal of menstruation products and personal hygiene and more. According to estimates, only around a third of schools in Jordan have adequate WASH facilities.</a:t>
            </a:r>
            <a:endParaRPr lang="en-US" sz="2800" dirty="0"/>
          </a:p>
        </p:txBody>
      </p:sp>
    </p:spTree>
    <p:extLst>
      <p:ext uri="{BB962C8B-B14F-4D97-AF65-F5344CB8AC3E}">
        <p14:creationId xmlns:p14="http://schemas.microsoft.com/office/powerpoint/2010/main" val="1204873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2085-4E5A-73B8-C180-885AE484B5B0}"/>
              </a:ext>
            </a:extLst>
          </p:cNvPr>
          <p:cNvSpPr>
            <a:spLocks noGrp="1"/>
          </p:cNvSpPr>
          <p:nvPr>
            <p:ph type="title"/>
          </p:nvPr>
        </p:nvSpPr>
        <p:spPr/>
        <p:txBody>
          <a:bodyPr/>
          <a:lstStyle/>
          <a:p>
            <a:r>
              <a:rPr lang="en-US" dirty="0"/>
              <a:t> First Solution </a:t>
            </a:r>
          </a:p>
        </p:txBody>
      </p:sp>
      <p:sp>
        <p:nvSpPr>
          <p:cNvPr id="3" name="Content Placeholder 2">
            <a:extLst>
              <a:ext uri="{FF2B5EF4-FFF2-40B4-BE49-F238E27FC236}">
                <a16:creationId xmlns:a16="http://schemas.microsoft.com/office/drawing/2014/main" id="{08347980-49FE-02C0-1A0E-A6C149603E47}"/>
              </a:ext>
            </a:extLst>
          </p:cNvPr>
          <p:cNvSpPr>
            <a:spLocks noGrp="1"/>
          </p:cNvSpPr>
          <p:nvPr>
            <p:ph idx="1"/>
          </p:nvPr>
        </p:nvSpPr>
        <p:spPr>
          <a:xfrm>
            <a:off x="913774" y="2322705"/>
            <a:ext cx="10364452" cy="3424107"/>
          </a:xfrm>
        </p:spPr>
        <p:txBody>
          <a:bodyPr>
            <a:normAutofit fontScale="62500" lnSpcReduction="20000"/>
          </a:bodyPr>
          <a:lstStyle/>
          <a:p>
            <a:pPr marL="0" indent="0">
              <a:buNone/>
            </a:pPr>
            <a:r>
              <a:rPr lang="en-US" sz="5100" dirty="0"/>
              <a:t>The other way to counter water scarcity in Jordan is by recycling and reuse of municipal wastewater which is an attractive method in terms of water savings . In fact  the reuse of the treated waste water in Jordan has reached one of the highest levels in the world.</a:t>
            </a:r>
          </a:p>
          <a:p>
            <a:endParaRPr lang="en-US" dirty="0"/>
          </a:p>
          <a:p>
            <a:endParaRPr lang="en-US" dirty="0"/>
          </a:p>
          <a:p>
            <a:endParaRPr lang="en-US" dirty="0"/>
          </a:p>
          <a:p>
            <a:pPr marL="0" indent="0">
              <a:buNone/>
            </a:pPr>
            <a:r>
              <a:rPr lang="en-US" dirty="0"/>
              <a:t>                                                                                                    </a:t>
            </a:r>
          </a:p>
        </p:txBody>
      </p:sp>
    </p:spTree>
    <p:extLst>
      <p:ext uri="{BB962C8B-B14F-4D97-AF65-F5344CB8AC3E}">
        <p14:creationId xmlns:p14="http://schemas.microsoft.com/office/powerpoint/2010/main" val="383091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D78F-35D4-B4FE-D42E-4D818050759C}"/>
              </a:ext>
            </a:extLst>
          </p:cNvPr>
          <p:cNvSpPr>
            <a:spLocks noGrp="1"/>
          </p:cNvSpPr>
          <p:nvPr>
            <p:ph type="title"/>
          </p:nvPr>
        </p:nvSpPr>
        <p:spPr/>
        <p:txBody>
          <a:bodyPr/>
          <a:lstStyle/>
          <a:p>
            <a:r>
              <a:rPr lang="en-US" dirty="0"/>
              <a:t>Second solution  </a:t>
            </a:r>
          </a:p>
        </p:txBody>
      </p:sp>
      <p:sp>
        <p:nvSpPr>
          <p:cNvPr id="3" name="Content Placeholder 2">
            <a:extLst>
              <a:ext uri="{FF2B5EF4-FFF2-40B4-BE49-F238E27FC236}">
                <a16:creationId xmlns:a16="http://schemas.microsoft.com/office/drawing/2014/main" id="{3D02D900-B6E9-E2CD-59AD-07A514EF9D0D}"/>
              </a:ext>
            </a:extLst>
          </p:cNvPr>
          <p:cNvSpPr>
            <a:spLocks noGrp="1"/>
          </p:cNvSpPr>
          <p:nvPr>
            <p:ph idx="1"/>
          </p:nvPr>
        </p:nvSpPr>
        <p:spPr>
          <a:xfrm>
            <a:off x="975919" y="2214694"/>
            <a:ext cx="10364452" cy="3424107"/>
          </a:xfrm>
        </p:spPr>
        <p:txBody>
          <a:bodyPr>
            <a:normAutofit/>
          </a:bodyPr>
          <a:lstStyle/>
          <a:p>
            <a:pPr marL="0" indent="0">
              <a:buNone/>
            </a:pPr>
            <a:r>
              <a:rPr lang="en-US" sz="3200" dirty="0"/>
              <a:t>Achieving and maintaining WASH services in health care facilities is critical for universal quality health coverage, infection prevention and control (IPC), patient safety, and child and maternal health, in particular the time around child delivery.</a:t>
            </a:r>
          </a:p>
        </p:txBody>
      </p:sp>
    </p:spTree>
    <p:extLst>
      <p:ext uri="{BB962C8B-B14F-4D97-AF65-F5344CB8AC3E}">
        <p14:creationId xmlns:p14="http://schemas.microsoft.com/office/powerpoint/2010/main" val="115965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375D-782E-8AC3-30F0-58930C317A60}"/>
              </a:ext>
            </a:extLst>
          </p:cNvPr>
          <p:cNvSpPr>
            <a:spLocks noGrp="1"/>
          </p:cNvSpPr>
          <p:nvPr>
            <p:ph type="title"/>
          </p:nvPr>
        </p:nvSpPr>
        <p:spPr/>
        <p:txBody>
          <a:bodyPr/>
          <a:lstStyle/>
          <a:p>
            <a:r>
              <a:rPr lang="en-US" dirty="0"/>
              <a:t>CITATIONS </a:t>
            </a:r>
          </a:p>
        </p:txBody>
      </p:sp>
      <p:sp>
        <p:nvSpPr>
          <p:cNvPr id="3" name="Content Placeholder 2">
            <a:extLst>
              <a:ext uri="{FF2B5EF4-FFF2-40B4-BE49-F238E27FC236}">
                <a16:creationId xmlns:a16="http://schemas.microsoft.com/office/drawing/2014/main" id="{75146E79-873F-666A-F7B4-99C9C8F2768C}"/>
              </a:ext>
            </a:extLst>
          </p:cNvPr>
          <p:cNvSpPr>
            <a:spLocks noGrp="1"/>
          </p:cNvSpPr>
          <p:nvPr>
            <p:ph idx="1"/>
          </p:nvPr>
        </p:nvSpPr>
        <p:spPr>
          <a:xfrm>
            <a:off x="685801" y="2057401"/>
            <a:ext cx="3140476" cy="2523478"/>
          </a:xfrm>
        </p:spPr>
        <p:txBody>
          <a:bodyPr>
            <a:normAutofit fontScale="92500" lnSpcReduction="20000"/>
          </a:bodyPr>
          <a:lstStyle/>
          <a:p>
            <a:pPr marL="0" indent="0">
              <a:buNone/>
            </a:pPr>
            <a:r>
              <a:rPr lang="en-US" i="1" dirty="0">
                <a:effectLst/>
              </a:rPr>
              <a:t>1.</a:t>
            </a:r>
            <a:r>
              <a:rPr lang="en-US" sz="2000" i="1" dirty="0">
                <a:effectLst/>
              </a:rPr>
              <a:t>Water stress in Jordan - Executive Summary</a:t>
            </a:r>
            <a:r>
              <a:rPr lang="en-US" sz="2000" dirty="0">
                <a:effectLst/>
              </a:rPr>
              <a:t>. UNICEF Jordan. (n.d.). https://www.unicef.org/jordan/water-stress-jordan-executive-summary#:~:text=Limited%20access%20to%20water%20results,Jordan%20have%20adequate%20WASH%20facilities </a:t>
            </a:r>
          </a:p>
          <a:p>
            <a:endParaRPr lang="en-US" dirty="0"/>
          </a:p>
        </p:txBody>
      </p:sp>
      <p:sp>
        <p:nvSpPr>
          <p:cNvPr id="4" name="TextBox 3">
            <a:extLst>
              <a:ext uri="{FF2B5EF4-FFF2-40B4-BE49-F238E27FC236}">
                <a16:creationId xmlns:a16="http://schemas.microsoft.com/office/drawing/2014/main" id="{EFD2EA5C-A2DC-DEA5-269C-3C18054A121E}"/>
              </a:ext>
            </a:extLst>
          </p:cNvPr>
          <p:cNvSpPr txBox="1"/>
          <p:nvPr/>
        </p:nvSpPr>
        <p:spPr>
          <a:xfrm>
            <a:off x="6036076" y="2057401"/>
            <a:ext cx="4404064" cy="2308324"/>
          </a:xfrm>
          <a:prstGeom prst="rect">
            <a:avLst/>
          </a:prstGeom>
          <a:noFill/>
        </p:spPr>
        <p:txBody>
          <a:bodyPr wrap="square" rtlCol="0">
            <a:spAutoFit/>
          </a:bodyPr>
          <a:lstStyle/>
          <a:p>
            <a:r>
              <a:rPr lang="en-US" i="1" dirty="0">
                <a:effectLst/>
              </a:rPr>
              <a:t>Water stress in Jordan - Executive Summary</a:t>
            </a:r>
            <a:r>
              <a:rPr lang="en-US" dirty="0">
                <a:effectLst/>
              </a:rPr>
              <a:t>. UNICEF Jordan. (n.d.-a). https://www.unicef.org/jordan/water-stress-jordan-executive-summary#:~:text=Water%20shortages%20could%20have%20a,GDP%20and%2070%25%20of%20employment </a:t>
            </a:r>
          </a:p>
          <a:p>
            <a:endParaRPr lang="en-US" dirty="0"/>
          </a:p>
        </p:txBody>
      </p:sp>
    </p:spTree>
    <p:extLst>
      <p:ext uri="{BB962C8B-B14F-4D97-AF65-F5344CB8AC3E}">
        <p14:creationId xmlns:p14="http://schemas.microsoft.com/office/powerpoint/2010/main" val="3219702916"/>
      </p:ext>
    </p:extLst>
  </p:cSld>
  <p:clrMapOvr>
    <a:masterClrMapping/>
  </p:clrMapOvr>
</p:sld>
</file>

<file path=ppt/theme/theme1.xml><?xml version="1.0" encoding="utf-8"?>
<a:theme xmlns:a="http://schemas.openxmlformats.org/drawingml/2006/main" name="Vapor Trai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5574</TotalTime>
  <Words>649</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inherit</vt:lpstr>
      <vt:lpstr>Roboto</vt:lpstr>
      <vt:lpstr>Vapor Trail</vt:lpstr>
      <vt:lpstr>Water crisis</vt:lpstr>
      <vt:lpstr>What is Water Crisis in Jordan?</vt:lpstr>
      <vt:lpstr>Population Growth(cause). </vt:lpstr>
      <vt:lpstr>Demand(cause).</vt:lpstr>
      <vt:lpstr>Consequences  </vt:lpstr>
      <vt:lpstr>consequences</vt:lpstr>
      <vt:lpstr> First Solution </vt:lpstr>
      <vt:lpstr>Second solution  </vt:lpstr>
      <vt:lpstr>CITATIONS </vt:lpstr>
      <vt:lpstr>citation</vt:lpstr>
      <vt:lpstr>citation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dc:title>
  <dc:creator>Naser Sunna</dc:creator>
  <cp:lastModifiedBy>Naser Sunna</cp:lastModifiedBy>
  <cp:revision>8</cp:revision>
  <dcterms:created xsi:type="dcterms:W3CDTF">2023-05-03T15:32:36Z</dcterms:created>
  <dcterms:modified xsi:type="dcterms:W3CDTF">2023-05-16T16:12:28Z</dcterms:modified>
</cp:coreProperties>
</file>