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55" d="100"/>
          <a:sy n="55" d="100"/>
        </p:scale>
        <p:origin x="758"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e52e6af257ac4398" providerId="LiveId" clId="{14BE91DB-56FF-479D-B56D-A899E82634ED}"/>
    <pc:docChg chg="undo custSel addSld modSld sldOrd">
      <pc:chgData name="" userId="e52e6af257ac4398" providerId="LiveId" clId="{14BE91DB-56FF-479D-B56D-A899E82634ED}" dt="2023-05-19T12:43:44.241" v="464" actId="20577"/>
      <pc:docMkLst>
        <pc:docMk/>
      </pc:docMkLst>
      <pc:sldChg chg="addSp modSp">
        <pc:chgData name="" userId="e52e6af257ac4398" providerId="LiveId" clId="{14BE91DB-56FF-479D-B56D-A899E82634ED}" dt="2023-05-15T16:08:51.440" v="80" actId="403"/>
        <pc:sldMkLst>
          <pc:docMk/>
          <pc:sldMk cId="4137933961" sldId="256"/>
        </pc:sldMkLst>
        <pc:spChg chg="mod">
          <ac:chgData name="" userId="e52e6af257ac4398" providerId="LiveId" clId="{14BE91DB-56FF-479D-B56D-A899E82634ED}" dt="2023-05-15T16:08:39.626" v="78" actId="1076"/>
          <ac:spMkLst>
            <pc:docMk/>
            <pc:sldMk cId="4137933961" sldId="256"/>
            <ac:spMk id="2" creationId="{3CCBB028-6A9C-43E0-A632-F412B86061DD}"/>
          </ac:spMkLst>
        </pc:spChg>
        <pc:spChg chg="mod">
          <ac:chgData name="" userId="e52e6af257ac4398" providerId="LiveId" clId="{14BE91DB-56FF-479D-B56D-A899E82634ED}" dt="2023-05-15T16:08:51.440" v="80" actId="403"/>
          <ac:spMkLst>
            <pc:docMk/>
            <pc:sldMk cId="4137933961" sldId="256"/>
            <ac:spMk id="3" creationId="{ECD2F4F0-C18E-49C8-BD2C-23CFA761BCC8}"/>
          </ac:spMkLst>
        </pc:spChg>
        <pc:spChg chg="add mod">
          <ac:chgData name="" userId="e52e6af257ac4398" providerId="LiveId" clId="{14BE91DB-56FF-479D-B56D-A899E82634ED}" dt="2023-05-15T16:08:05.512" v="69" actId="404"/>
          <ac:spMkLst>
            <pc:docMk/>
            <pc:sldMk cId="4137933961" sldId="256"/>
            <ac:spMk id="4" creationId="{5869AC70-B240-4217-AD45-97F7F1120265}"/>
          </ac:spMkLst>
        </pc:spChg>
      </pc:sldChg>
      <pc:sldChg chg="modSp add ord">
        <pc:chgData name="" userId="e52e6af257ac4398" providerId="LiveId" clId="{14BE91DB-56FF-479D-B56D-A899E82634ED}" dt="2023-05-19T12:39:27.767" v="418" actId="20577"/>
        <pc:sldMkLst>
          <pc:docMk/>
          <pc:sldMk cId="1675874393" sldId="257"/>
        </pc:sldMkLst>
        <pc:spChg chg="mod">
          <ac:chgData name="" userId="e52e6af257ac4398" providerId="LiveId" clId="{14BE91DB-56FF-479D-B56D-A899E82634ED}" dt="2023-05-15T16:14:43.422" v="181" actId="113"/>
          <ac:spMkLst>
            <pc:docMk/>
            <pc:sldMk cId="1675874393" sldId="257"/>
            <ac:spMk id="2" creationId="{7A48BC35-5D5E-4C9A-937E-913E2EDB8E5F}"/>
          </ac:spMkLst>
        </pc:spChg>
        <pc:spChg chg="mod">
          <ac:chgData name="" userId="e52e6af257ac4398" providerId="LiveId" clId="{14BE91DB-56FF-479D-B56D-A899E82634ED}" dt="2023-05-19T12:39:27.767" v="418" actId="20577"/>
          <ac:spMkLst>
            <pc:docMk/>
            <pc:sldMk cId="1675874393" sldId="257"/>
            <ac:spMk id="3" creationId="{510C91D9-48BA-47C8-BC4E-8E9679CF6DFF}"/>
          </ac:spMkLst>
        </pc:spChg>
      </pc:sldChg>
      <pc:sldChg chg="addSp delSp modSp add ord">
        <pc:chgData name="" userId="e52e6af257ac4398" providerId="LiveId" clId="{14BE91DB-56FF-479D-B56D-A899E82634ED}" dt="2023-05-19T12:32:20.164" v="310"/>
        <pc:sldMkLst>
          <pc:docMk/>
          <pc:sldMk cId="3800258416" sldId="258"/>
        </pc:sldMkLst>
        <pc:spChg chg="del">
          <ac:chgData name="" userId="e52e6af257ac4398" providerId="LiveId" clId="{14BE91DB-56FF-479D-B56D-A899E82634ED}" dt="2023-05-15T16:10:20.829" v="92" actId="478"/>
          <ac:spMkLst>
            <pc:docMk/>
            <pc:sldMk cId="3800258416" sldId="258"/>
            <ac:spMk id="2" creationId="{B986CD0F-F729-4D55-BB5F-272E64A2B76F}"/>
          </ac:spMkLst>
        </pc:spChg>
        <pc:spChg chg="mod">
          <ac:chgData name="" userId="e52e6af257ac4398" providerId="LiveId" clId="{14BE91DB-56FF-479D-B56D-A899E82634ED}" dt="2023-05-15T16:16:15.276" v="183" actId="27636"/>
          <ac:spMkLst>
            <pc:docMk/>
            <pc:sldMk cId="3800258416" sldId="258"/>
            <ac:spMk id="3" creationId="{EC0C15CD-97E3-4F55-80C1-D272696E9707}"/>
          </ac:spMkLst>
        </pc:spChg>
        <pc:cxnChg chg="add del mod">
          <ac:chgData name="" userId="e52e6af257ac4398" providerId="LiveId" clId="{14BE91DB-56FF-479D-B56D-A899E82634ED}" dt="2023-05-15T16:12:23.707" v="113" actId="478"/>
          <ac:cxnSpMkLst>
            <pc:docMk/>
            <pc:sldMk cId="3800258416" sldId="258"/>
            <ac:cxnSpMk id="5" creationId="{97211C9F-1D17-43A5-B0B3-3FA11270F26D}"/>
          </ac:cxnSpMkLst>
        </pc:cxnChg>
      </pc:sldChg>
      <pc:sldChg chg="modSp add">
        <pc:chgData name="" userId="e52e6af257ac4398" providerId="LiveId" clId="{14BE91DB-56FF-479D-B56D-A899E82634ED}" dt="2023-05-19T12:37:56.972" v="413" actId="20577"/>
        <pc:sldMkLst>
          <pc:docMk/>
          <pc:sldMk cId="2777813478" sldId="259"/>
        </pc:sldMkLst>
        <pc:spChg chg="mod">
          <ac:chgData name="" userId="e52e6af257ac4398" providerId="LiveId" clId="{14BE91DB-56FF-479D-B56D-A899E82634ED}" dt="2023-05-19T12:37:56.972" v="413" actId="20577"/>
          <ac:spMkLst>
            <pc:docMk/>
            <pc:sldMk cId="2777813478" sldId="259"/>
            <ac:spMk id="2" creationId="{F790BBDA-EAA8-4681-B4EE-769C55A78BA1}"/>
          </ac:spMkLst>
        </pc:spChg>
        <pc:spChg chg="mod">
          <ac:chgData name="" userId="e52e6af257ac4398" providerId="LiveId" clId="{14BE91DB-56FF-479D-B56D-A899E82634ED}" dt="2023-05-19T12:37:28.922" v="407" actId="207"/>
          <ac:spMkLst>
            <pc:docMk/>
            <pc:sldMk cId="2777813478" sldId="259"/>
            <ac:spMk id="3" creationId="{B7732184-4358-4AA4-A19B-2BEE2DC9D28D}"/>
          </ac:spMkLst>
        </pc:spChg>
      </pc:sldChg>
      <pc:sldChg chg="modSp add">
        <pc:chgData name="" userId="e52e6af257ac4398" providerId="LiveId" clId="{14BE91DB-56FF-479D-B56D-A899E82634ED}" dt="2023-05-19T12:40:13.233" v="432" actId="403"/>
        <pc:sldMkLst>
          <pc:docMk/>
          <pc:sldMk cId="33811729" sldId="260"/>
        </pc:sldMkLst>
        <pc:spChg chg="mod">
          <ac:chgData name="" userId="e52e6af257ac4398" providerId="LiveId" clId="{14BE91DB-56FF-479D-B56D-A899E82634ED}" dt="2023-05-19T12:40:13.233" v="432" actId="403"/>
          <ac:spMkLst>
            <pc:docMk/>
            <pc:sldMk cId="33811729" sldId="260"/>
            <ac:spMk id="2" creationId="{E0F480EA-FAFA-486C-8FAA-F33C895AFEB5}"/>
          </ac:spMkLst>
        </pc:spChg>
        <pc:spChg chg="mod">
          <ac:chgData name="" userId="e52e6af257ac4398" providerId="LiveId" clId="{14BE91DB-56FF-479D-B56D-A899E82634ED}" dt="2023-05-19T12:40:08.153" v="424" actId="403"/>
          <ac:spMkLst>
            <pc:docMk/>
            <pc:sldMk cId="33811729" sldId="260"/>
            <ac:spMk id="3" creationId="{91FCC144-DC9C-486F-9C7C-43F944C21A51}"/>
          </ac:spMkLst>
        </pc:spChg>
      </pc:sldChg>
      <pc:sldChg chg="modSp add">
        <pc:chgData name="" userId="e52e6af257ac4398" providerId="LiveId" clId="{14BE91DB-56FF-479D-B56D-A899E82634ED}" dt="2023-05-19T12:43:44.241" v="464" actId="20577"/>
        <pc:sldMkLst>
          <pc:docMk/>
          <pc:sldMk cId="7168679" sldId="261"/>
        </pc:sldMkLst>
        <pc:spChg chg="mod">
          <ac:chgData name="" userId="e52e6af257ac4398" providerId="LiveId" clId="{14BE91DB-56FF-479D-B56D-A899E82634ED}" dt="2023-05-19T12:43:06.854" v="459" actId="20577"/>
          <ac:spMkLst>
            <pc:docMk/>
            <pc:sldMk cId="7168679" sldId="261"/>
            <ac:spMk id="2" creationId="{7673A6B4-9A8C-45B2-B45C-A3820161C7E3}"/>
          </ac:spMkLst>
        </pc:spChg>
        <pc:spChg chg="mod">
          <ac:chgData name="" userId="e52e6af257ac4398" providerId="LiveId" clId="{14BE91DB-56FF-479D-B56D-A899E82634ED}" dt="2023-05-19T12:43:44.241" v="464" actId="20577"/>
          <ac:spMkLst>
            <pc:docMk/>
            <pc:sldMk cId="7168679" sldId="261"/>
            <ac:spMk id="3" creationId="{3A6AF7A1-9299-4A7D-B3D6-4CB432944FB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BAE96A-62F2-4A02-90CB-E928FB9310E9}"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111918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AE96A-62F2-4A02-90CB-E928FB9310E9}"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379386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AE96A-62F2-4A02-90CB-E928FB9310E9}"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2596334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AE96A-62F2-4A02-90CB-E928FB9310E9}"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9E13-6539-4A94-B6F5-68870852D16C}"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0706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AE96A-62F2-4A02-90CB-E928FB9310E9}"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1298118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8CBAE96A-62F2-4A02-90CB-E928FB9310E9}"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3492096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8CBAE96A-62F2-4A02-90CB-E928FB9310E9}"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1412561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BAE96A-62F2-4A02-90CB-E928FB9310E9}"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975414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BAE96A-62F2-4A02-90CB-E928FB9310E9}"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3617070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BAE96A-62F2-4A02-90CB-E928FB9310E9}"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2522817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BAE96A-62F2-4A02-90CB-E928FB9310E9}"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2167237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BAE96A-62F2-4A02-90CB-E928FB9310E9}"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3884985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BAE96A-62F2-4A02-90CB-E928FB9310E9}" type="datetimeFigureOut">
              <a:rPr lang="en-US" smtClean="0"/>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1662347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BAE96A-62F2-4A02-90CB-E928FB9310E9}"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2077496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AE96A-62F2-4A02-90CB-E928FB9310E9}"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455117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AE96A-62F2-4A02-90CB-E928FB9310E9}"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86256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BAE96A-62F2-4A02-90CB-E928FB9310E9}"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29E13-6539-4A94-B6F5-68870852D16C}" type="slidenum">
              <a:rPr lang="en-US" smtClean="0"/>
              <a:t>‹#›</a:t>
            </a:fld>
            <a:endParaRPr lang="en-US"/>
          </a:p>
        </p:txBody>
      </p:sp>
    </p:spTree>
    <p:extLst>
      <p:ext uri="{BB962C8B-B14F-4D97-AF65-F5344CB8AC3E}">
        <p14:creationId xmlns:p14="http://schemas.microsoft.com/office/powerpoint/2010/main" val="3766137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CBAE96A-62F2-4A02-90CB-E928FB9310E9}" type="datetimeFigureOut">
              <a:rPr lang="en-US" smtClean="0"/>
              <a:t>5/19/2023</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BC29E13-6539-4A94-B6F5-68870852D16C}" type="slidenum">
              <a:rPr lang="en-US" smtClean="0"/>
              <a:t>‹#›</a:t>
            </a:fld>
            <a:endParaRPr lang="en-US"/>
          </a:p>
        </p:txBody>
      </p:sp>
    </p:spTree>
    <p:extLst>
      <p:ext uri="{BB962C8B-B14F-4D97-AF65-F5344CB8AC3E}">
        <p14:creationId xmlns:p14="http://schemas.microsoft.com/office/powerpoint/2010/main" val="4159547418"/>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who.int/ar/news-room/fact-sheets/detail/obesity-and-overweight" TargetMode="External"/><Relationship Id="rId2" Type="http://schemas.openxmlformats.org/officeDocument/2006/relationships/hyperlink" Target="https://www.almrsal.com/post/82053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BB028-6A9C-43E0-A632-F412B86061DD}"/>
              </a:ext>
            </a:extLst>
          </p:cNvPr>
          <p:cNvSpPr>
            <a:spLocks noGrp="1"/>
          </p:cNvSpPr>
          <p:nvPr>
            <p:ph type="ctrTitle"/>
          </p:nvPr>
        </p:nvSpPr>
        <p:spPr>
          <a:xfrm>
            <a:off x="1759527" y="1274906"/>
            <a:ext cx="9144000" cy="2001838"/>
          </a:xfrm>
        </p:spPr>
        <p:txBody>
          <a:bodyPr/>
          <a:lstStyle/>
          <a:p>
            <a:r>
              <a:rPr lang="ar-SA" dirty="0"/>
              <a:t>انتشار درجات السمنة في الاردن</a:t>
            </a:r>
            <a:endParaRPr lang="en-US" dirty="0"/>
          </a:p>
        </p:txBody>
      </p:sp>
      <p:sp>
        <p:nvSpPr>
          <p:cNvPr id="3" name="Subtitle 2">
            <a:extLst>
              <a:ext uri="{FF2B5EF4-FFF2-40B4-BE49-F238E27FC236}">
                <a16:creationId xmlns:a16="http://schemas.microsoft.com/office/drawing/2014/main" id="{ECD2F4F0-C18E-49C8-BD2C-23CFA761BCC8}"/>
              </a:ext>
            </a:extLst>
          </p:cNvPr>
          <p:cNvSpPr>
            <a:spLocks noGrp="1"/>
          </p:cNvSpPr>
          <p:nvPr>
            <p:ph type="subTitle" idx="1"/>
          </p:nvPr>
        </p:nvSpPr>
        <p:spPr>
          <a:xfrm>
            <a:off x="1524000" y="4003389"/>
            <a:ext cx="9144000" cy="1655762"/>
          </a:xfrm>
        </p:spPr>
        <p:txBody>
          <a:bodyPr>
            <a:normAutofit/>
          </a:bodyPr>
          <a:lstStyle/>
          <a:p>
            <a:r>
              <a:rPr lang="ar-SA" sz="3600" dirty="0"/>
              <a:t>عمل :نصارو شادي</a:t>
            </a:r>
            <a:endParaRPr lang="en-US" sz="3600" dirty="0"/>
          </a:p>
        </p:txBody>
      </p:sp>
      <p:sp>
        <p:nvSpPr>
          <p:cNvPr id="4" name="TextBox 3">
            <a:extLst>
              <a:ext uri="{FF2B5EF4-FFF2-40B4-BE49-F238E27FC236}">
                <a16:creationId xmlns:a16="http://schemas.microsoft.com/office/drawing/2014/main" id="{5869AC70-B240-4217-AD45-97F7F1120265}"/>
              </a:ext>
            </a:extLst>
          </p:cNvPr>
          <p:cNvSpPr txBox="1"/>
          <p:nvPr/>
        </p:nvSpPr>
        <p:spPr>
          <a:xfrm>
            <a:off x="0" y="0"/>
            <a:ext cx="2743200" cy="461665"/>
          </a:xfrm>
          <a:prstGeom prst="rect">
            <a:avLst/>
          </a:prstGeom>
          <a:noFill/>
        </p:spPr>
        <p:txBody>
          <a:bodyPr wrap="square" rtlCol="0">
            <a:spAutoFit/>
          </a:bodyPr>
          <a:lstStyle/>
          <a:p>
            <a:r>
              <a:rPr lang="ar-SA" sz="2400" b="1" dirty="0"/>
              <a:t>20\5\2023</a:t>
            </a:r>
            <a:endParaRPr lang="en-US" b="1" dirty="0"/>
          </a:p>
        </p:txBody>
      </p:sp>
    </p:spTree>
    <p:extLst>
      <p:ext uri="{BB962C8B-B14F-4D97-AF65-F5344CB8AC3E}">
        <p14:creationId xmlns:p14="http://schemas.microsoft.com/office/powerpoint/2010/main" val="41379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8BC35-5D5E-4C9A-937E-913E2EDB8E5F}"/>
              </a:ext>
            </a:extLst>
          </p:cNvPr>
          <p:cNvSpPr>
            <a:spLocks noGrp="1"/>
          </p:cNvSpPr>
          <p:nvPr>
            <p:ph type="title"/>
          </p:nvPr>
        </p:nvSpPr>
        <p:spPr/>
        <p:txBody>
          <a:bodyPr>
            <a:normAutofit/>
          </a:bodyPr>
          <a:lstStyle/>
          <a:p>
            <a:pPr algn="r" rtl="1"/>
            <a:r>
              <a:rPr lang="ar-SA" sz="6000" b="1" dirty="0"/>
              <a:t>انتشار السمنة في الاردن</a:t>
            </a:r>
            <a:endParaRPr lang="en-US" sz="6000" b="1" dirty="0"/>
          </a:p>
        </p:txBody>
      </p:sp>
      <p:sp>
        <p:nvSpPr>
          <p:cNvPr id="3" name="Content Placeholder 2">
            <a:extLst>
              <a:ext uri="{FF2B5EF4-FFF2-40B4-BE49-F238E27FC236}">
                <a16:creationId xmlns:a16="http://schemas.microsoft.com/office/drawing/2014/main" id="{510C91D9-48BA-47C8-BC4E-8E9679CF6DFF}"/>
              </a:ext>
            </a:extLst>
          </p:cNvPr>
          <p:cNvSpPr>
            <a:spLocks noGrp="1"/>
          </p:cNvSpPr>
          <p:nvPr>
            <p:ph idx="1"/>
          </p:nvPr>
        </p:nvSpPr>
        <p:spPr/>
        <p:txBody>
          <a:bodyPr/>
          <a:lstStyle/>
          <a:p>
            <a:pPr marL="0" indent="0" algn="r" rtl="1">
              <a:buNone/>
            </a:pPr>
            <a:r>
              <a:rPr lang="ar-SA" sz="4800" dirty="0"/>
              <a:t>ارتفع معدل انتشار السمنة في الأردن خلال العقدين الماضيين، من 27٪ إلى 35.5٪، بحسب تقرير صادر عن منظمة الأغذية والزراعة للأمم المتحدة.</a:t>
            </a:r>
          </a:p>
          <a:p>
            <a:pPr marL="0" indent="0" algn="l" rtl="1">
              <a:buNone/>
            </a:pPr>
            <a:endParaRPr lang="en-US" b="1" dirty="0"/>
          </a:p>
        </p:txBody>
      </p:sp>
    </p:spTree>
    <p:extLst>
      <p:ext uri="{BB962C8B-B14F-4D97-AF65-F5344CB8AC3E}">
        <p14:creationId xmlns:p14="http://schemas.microsoft.com/office/powerpoint/2010/main" val="1675874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0C15CD-97E3-4F55-80C1-D272696E9707}"/>
              </a:ext>
            </a:extLst>
          </p:cNvPr>
          <p:cNvSpPr>
            <a:spLocks noGrp="1"/>
          </p:cNvSpPr>
          <p:nvPr>
            <p:ph idx="1"/>
          </p:nvPr>
        </p:nvSpPr>
        <p:spPr>
          <a:xfrm>
            <a:off x="581891" y="263236"/>
            <a:ext cx="10771909" cy="5913727"/>
          </a:xfrm>
        </p:spPr>
        <p:txBody>
          <a:bodyPr>
            <a:normAutofit fontScale="92500"/>
          </a:bodyPr>
          <a:lstStyle/>
          <a:p>
            <a:pPr algn="r" rtl="1"/>
            <a:r>
              <a:rPr lang="ar-SA" sz="4800" dirty="0"/>
              <a:t>تعرف السمنة وفقا لمنظمة الصحة العالمية بأنها التراكم المفرط للدهون في الجسم، مما قد يؤثر على صحة الشخص، ومن الجدير بالذكر أن الشخص يعتبر بدينا إذا ارتفع وزنه عن المعدل الطبيعي بمقدار كبير، أما زيادة الوزن فهي زيادة وزن الجسم عن المعدل الطبيعي،  ولكن ليس بطريقة خطيرة للغاية طالع المزيد</a:t>
            </a:r>
          </a:p>
          <a:p>
            <a:pPr algn="r" rtl="1"/>
            <a:r>
              <a:rPr lang="ar-SA" sz="4800" dirty="0"/>
              <a:t>السمنة ايضا تؤثر على الجسم باشكال كثيرة </a:t>
            </a:r>
            <a:endParaRPr lang="en-US" sz="4800" dirty="0"/>
          </a:p>
        </p:txBody>
      </p:sp>
    </p:spTree>
    <p:extLst>
      <p:ext uri="{BB962C8B-B14F-4D97-AF65-F5344CB8AC3E}">
        <p14:creationId xmlns:p14="http://schemas.microsoft.com/office/powerpoint/2010/main" val="3800258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0BBDA-EAA8-4681-B4EE-769C55A78BA1}"/>
              </a:ext>
            </a:extLst>
          </p:cNvPr>
          <p:cNvSpPr>
            <a:spLocks noGrp="1"/>
          </p:cNvSpPr>
          <p:nvPr>
            <p:ph type="title"/>
          </p:nvPr>
        </p:nvSpPr>
        <p:spPr/>
        <p:txBody>
          <a:bodyPr/>
          <a:lstStyle/>
          <a:p>
            <a:r>
              <a:rPr lang="ar-SA" dirty="0"/>
              <a:t>قصة عن شاب عانى من السمنة</a:t>
            </a:r>
            <a:endParaRPr lang="en-US" dirty="0"/>
          </a:p>
        </p:txBody>
      </p:sp>
      <p:sp>
        <p:nvSpPr>
          <p:cNvPr id="3" name="Content Placeholder 2">
            <a:extLst>
              <a:ext uri="{FF2B5EF4-FFF2-40B4-BE49-F238E27FC236}">
                <a16:creationId xmlns:a16="http://schemas.microsoft.com/office/drawing/2014/main" id="{B7732184-4358-4AA4-A19B-2BEE2DC9D28D}"/>
              </a:ext>
            </a:extLst>
          </p:cNvPr>
          <p:cNvSpPr>
            <a:spLocks noGrp="1"/>
          </p:cNvSpPr>
          <p:nvPr>
            <p:ph idx="1"/>
          </p:nvPr>
        </p:nvSpPr>
        <p:spPr>
          <a:xfrm>
            <a:off x="0" y="1611970"/>
            <a:ext cx="11635649" cy="5165348"/>
          </a:xfrm>
        </p:spPr>
        <p:txBody>
          <a:bodyPr>
            <a:normAutofit lnSpcReduction="10000"/>
          </a:bodyPr>
          <a:lstStyle/>
          <a:p>
            <a:pPr marL="0" indent="0" algn="r" rtl="1">
              <a:buNone/>
            </a:pPr>
            <a:r>
              <a:rPr lang="ar-SA" sz="2400" dirty="0"/>
              <a:t>كان هناك شاب عربي </a:t>
            </a:r>
            <a:r>
              <a:rPr lang="ar-SA" sz="2400" b="1" dirty="0">
                <a:solidFill>
                  <a:schemeClr val="bg1"/>
                </a:solidFill>
              </a:rPr>
              <a:t>عرف بأسمن رجل على وجه الأرض</a:t>
            </a:r>
            <a:r>
              <a:rPr lang="ar-SA" sz="2400" dirty="0"/>
              <a:t>، ذلك الشاب عانى من حياته بشكل كبير، واجه العديد من الصعوبات بسبب ضخامة جسده، واليوم ينهي أيامه الأخيرة في العلاج الطبيعي بعد عدد كبير من عمليات التجميل التي أجراها لإزالة جميع الزوائد الجلدية التي كانت موجودة فيه بعد أن استطاع بإصرار والكثير من الجهد لفقدان حوالي 450 كيلوغراما من الوزن.</a:t>
            </a:r>
          </a:p>
          <a:p>
            <a:pPr marL="0" indent="0" algn="r" rtl="1">
              <a:buNone/>
            </a:pPr>
            <a:r>
              <a:rPr lang="ar-SA" sz="2400" dirty="0"/>
              <a:t>ذلك الشاب الذي كان يبلغ من العمر 26 عاما فقط، وكان وزنه آنذاك أكثر من 610 كيلوغرامات، حيث أنه منذ عام 213 م كان قد اتخذ سريرا ضخما مخصصا له، خضع من خلاله لعدد كبير من العلاجات المكثفة، ذلك السرير الضخم الذي استغرق تصنيعه الكثير من الوقت في الولايات المتحدة الأمريكية ، استغرق الأمر حوالي ستة أشهر لإكمال عمل السرير. وقبل ذلك كان الشاب محبوسا في غرفته لمدة خمس سنوات تقريبا قبل أن يرسم له خطة محكمة للعلاج، فتم عمل سرير له، ثم تم عمل رجيم له ويكون مناسبا لقدرته البدنية قبل إجراء أي عمليات جراحية له، وبعد ذلك  فقد الكثير من الكيلوغرامات ، وتم إجراء عملية تكميم المعدة له ، ثم أجرى الكثير من الجراحة التجميلية حتى يتمكن من إزالة الزوائد الجلدية الموجودة في جسمه مع مواصلة العلاج الطبيعي وممارسة الرياضة. وبهذه الطريقة ، تمكن من إنقاذ حياته من موت مؤكد والعودة إلى الحياة بعد حبسه في الغرفة المظلمة لسنوات عديدة.</a:t>
            </a:r>
          </a:p>
          <a:p>
            <a:pPr marL="0" indent="0" algn="r" rtl="1">
              <a:buNone/>
            </a:pPr>
            <a:endParaRPr lang="ar-SA" sz="2400" dirty="0"/>
          </a:p>
          <a:p>
            <a:pPr marL="0" indent="0" algn="r" rtl="1">
              <a:buNone/>
            </a:pPr>
            <a:endParaRPr lang="ar-SA" sz="2800" dirty="0"/>
          </a:p>
          <a:p>
            <a:pPr marL="0" indent="0" algn="r" rtl="1">
              <a:buNone/>
            </a:pPr>
            <a:endParaRPr lang="en-US" sz="2400" dirty="0"/>
          </a:p>
        </p:txBody>
      </p:sp>
    </p:spTree>
    <p:extLst>
      <p:ext uri="{BB962C8B-B14F-4D97-AF65-F5344CB8AC3E}">
        <p14:creationId xmlns:p14="http://schemas.microsoft.com/office/powerpoint/2010/main" val="2777813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480EA-FAFA-486C-8FAA-F33C895AFEB5}"/>
              </a:ext>
            </a:extLst>
          </p:cNvPr>
          <p:cNvSpPr>
            <a:spLocks noGrp="1"/>
          </p:cNvSpPr>
          <p:nvPr>
            <p:ph type="title"/>
          </p:nvPr>
        </p:nvSpPr>
        <p:spPr/>
        <p:txBody>
          <a:bodyPr>
            <a:normAutofit/>
          </a:bodyPr>
          <a:lstStyle/>
          <a:p>
            <a:r>
              <a:rPr lang="ar-SA" sz="7200" dirty="0"/>
              <a:t>العلاج الى السمنة</a:t>
            </a:r>
            <a:endParaRPr lang="en-US" sz="7200" dirty="0"/>
          </a:p>
        </p:txBody>
      </p:sp>
      <p:sp>
        <p:nvSpPr>
          <p:cNvPr id="3" name="Content Placeholder 2">
            <a:extLst>
              <a:ext uri="{FF2B5EF4-FFF2-40B4-BE49-F238E27FC236}">
                <a16:creationId xmlns:a16="http://schemas.microsoft.com/office/drawing/2014/main" id="{91FCC144-DC9C-486F-9C7C-43F944C21A51}"/>
              </a:ext>
            </a:extLst>
          </p:cNvPr>
          <p:cNvSpPr>
            <a:spLocks noGrp="1"/>
          </p:cNvSpPr>
          <p:nvPr>
            <p:ph idx="1"/>
          </p:nvPr>
        </p:nvSpPr>
        <p:spPr/>
        <p:txBody>
          <a:bodyPr>
            <a:normAutofit/>
          </a:bodyPr>
          <a:lstStyle/>
          <a:p>
            <a:pPr marL="457200" indent="-457200">
              <a:buFont typeface="+mj-lt"/>
              <a:buAutoNum type="arabicPeriod"/>
            </a:pPr>
            <a:r>
              <a:rPr lang="ar-SA" sz="4400" dirty="0"/>
              <a:t>ممارسة الرياضة</a:t>
            </a:r>
          </a:p>
          <a:p>
            <a:pPr marL="457200" indent="-457200">
              <a:buFont typeface="+mj-lt"/>
              <a:buAutoNum type="arabicPeriod"/>
            </a:pPr>
            <a:r>
              <a:rPr lang="ar-SA" sz="4400" dirty="0"/>
              <a:t>التخفيف من الاوجبات السريعة</a:t>
            </a:r>
          </a:p>
          <a:p>
            <a:pPr marL="457200" indent="-457200">
              <a:buFont typeface="+mj-lt"/>
              <a:buAutoNum type="arabicPeriod"/>
            </a:pPr>
            <a:r>
              <a:rPr lang="ar-SA" sz="4400" dirty="0"/>
              <a:t>وضع برنامج صحي للغذاء</a:t>
            </a:r>
            <a:endParaRPr lang="en-US" sz="4400" dirty="0"/>
          </a:p>
        </p:txBody>
      </p:sp>
    </p:spTree>
    <p:extLst>
      <p:ext uri="{BB962C8B-B14F-4D97-AF65-F5344CB8AC3E}">
        <p14:creationId xmlns:p14="http://schemas.microsoft.com/office/powerpoint/2010/main" val="33811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3A6B4-9A8C-45B2-B45C-A3820161C7E3}"/>
              </a:ext>
            </a:extLst>
          </p:cNvPr>
          <p:cNvSpPr>
            <a:spLocks noGrp="1"/>
          </p:cNvSpPr>
          <p:nvPr>
            <p:ph type="title"/>
          </p:nvPr>
        </p:nvSpPr>
        <p:spPr/>
        <p:txBody>
          <a:bodyPr/>
          <a:lstStyle/>
          <a:p>
            <a:r>
              <a:rPr lang="ar-SA" dirty="0"/>
              <a:t>المصادر</a:t>
            </a:r>
            <a:endParaRPr lang="en-US" dirty="0"/>
          </a:p>
        </p:txBody>
      </p:sp>
      <p:sp>
        <p:nvSpPr>
          <p:cNvPr id="3" name="Content Placeholder 2">
            <a:extLst>
              <a:ext uri="{FF2B5EF4-FFF2-40B4-BE49-F238E27FC236}">
                <a16:creationId xmlns:a16="http://schemas.microsoft.com/office/drawing/2014/main" id="{3A6AF7A1-9299-4A7D-B3D6-4CB432944FBB}"/>
              </a:ext>
            </a:extLst>
          </p:cNvPr>
          <p:cNvSpPr>
            <a:spLocks noGrp="1"/>
          </p:cNvSpPr>
          <p:nvPr>
            <p:ph idx="1"/>
          </p:nvPr>
        </p:nvSpPr>
        <p:spPr/>
        <p:txBody>
          <a:bodyPr/>
          <a:lstStyle/>
          <a:p>
            <a:r>
              <a:rPr lang="en-US" dirty="0">
                <a:effectLst/>
                <a:hlinkClick r:id="rId2"/>
              </a:rPr>
              <a:t>https://www.almrsal.com/post/820539</a:t>
            </a:r>
            <a:endParaRPr lang="ar-SA" dirty="0">
              <a:effectLst/>
            </a:endParaRPr>
          </a:p>
          <a:p>
            <a:r>
              <a:rPr lang="en-US" dirty="0">
                <a:effectLst/>
                <a:hlinkClick r:id="rId3"/>
              </a:rPr>
              <a:t>https://www.who.int/ar/news-room/fact-sheets/detail/obesity-and-overweight</a:t>
            </a:r>
            <a:r>
              <a:rPr lang="ar-SA">
                <a:effectLst/>
              </a:rPr>
              <a:t> </a:t>
            </a:r>
            <a:endParaRPr lang="ar-SA" dirty="0">
              <a:effectLst/>
            </a:endParaRPr>
          </a:p>
          <a:p>
            <a:endParaRPr lang="en-US" dirty="0"/>
          </a:p>
        </p:txBody>
      </p:sp>
    </p:spTree>
    <p:extLst>
      <p:ext uri="{BB962C8B-B14F-4D97-AF65-F5344CB8AC3E}">
        <p14:creationId xmlns:p14="http://schemas.microsoft.com/office/powerpoint/2010/main" val="71686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56</TotalTime>
  <Words>375</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Bookman Old Style</vt:lpstr>
      <vt:lpstr>Rockwell</vt:lpstr>
      <vt:lpstr>Times New Roman</vt:lpstr>
      <vt:lpstr>Damask</vt:lpstr>
      <vt:lpstr>انتشار درجات السمنة في الاردن</vt:lpstr>
      <vt:lpstr>انتشار السمنة في الاردن</vt:lpstr>
      <vt:lpstr>PowerPoint Presentation</vt:lpstr>
      <vt:lpstr>قصة عن شاب عانى من السمنة</vt:lpstr>
      <vt:lpstr>العلاج الى السمنة</vt:lpstr>
      <vt:lpstr>المصادر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انتشار درجات السمنة في الاردن</dc:title>
  <dc:creator>DELL</dc:creator>
  <cp:lastModifiedBy>DELL</cp:lastModifiedBy>
  <cp:revision>1</cp:revision>
  <dcterms:created xsi:type="dcterms:W3CDTF">2023-05-15T16:00:25Z</dcterms:created>
  <dcterms:modified xsi:type="dcterms:W3CDTF">2023-05-19T12:43:46Z</dcterms:modified>
</cp:coreProperties>
</file>